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56" r:id="rId2"/>
    <p:sldId id="331" r:id="rId3"/>
    <p:sldId id="350" r:id="rId4"/>
    <p:sldId id="340" r:id="rId5"/>
    <p:sldId id="297" r:id="rId6"/>
    <p:sldId id="330" r:id="rId7"/>
    <p:sldId id="342" r:id="rId8"/>
    <p:sldId id="296" r:id="rId9"/>
    <p:sldId id="345" r:id="rId10"/>
    <p:sldId id="346" r:id="rId11"/>
    <p:sldId id="347" r:id="rId12"/>
    <p:sldId id="348" r:id="rId13"/>
    <p:sldId id="341" r:id="rId14"/>
    <p:sldId id="351" r:id="rId15"/>
    <p:sldId id="349" r:id="rId16"/>
    <p:sldId id="339" r:id="rId17"/>
    <p:sldId id="329" r:id="rId18"/>
    <p:sldId id="333" r:id="rId19"/>
    <p:sldId id="334" r:id="rId20"/>
    <p:sldId id="335" r:id="rId21"/>
    <p:sldId id="337" r:id="rId22"/>
    <p:sldId id="336" r:id="rId23"/>
    <p:sldId id="338" r:id="rId24"/>
    <p:sldId id="343" r:id="rId25"/>
    <p:sldId id="344" r:id="rId26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389" userDrawn="1">
          <p15:clr>
            <a:srgbClr val="A4A3A4"/>
          </p15:clr>
        </p15:guide>
        <p15:guide id="2" pos="133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lian Zimpelmann" initials="JZ" lastIdx="7" clrIdx="0">
    <p:extLst>
      <p:ext uri="{19B8F6BF-5375-455C-9EA6-DF929625EA0E}">
        <p15:presenceInfo xmlns:p15="http://schemas.microsoft.com/office/powerpoint/2012/main" userId="21f987d6658ce7f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FFFF00"/>
    <a:srgbClr val="33CC33"/>
    <a:srgbClr val="99CCFF"/>
    <a:srgbClr val="FFFFCC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2">
              <a:lumOff val="22415"/>
            </a:schemeClr>
          </a:solidFill>
        </a:fill>
      </a:tcStyle>
    </a:wholeTbl>
    <a:band2H>
      <a:tcTxStyle/>
      <a:tcStyle>
        <a:tcBdr/>
        <a:fill>
          <a:solidFill>
            <a:srgbClr val="EAEAEA"/>
          </a:solidFill>
        </a:fill>
      </a:tcStyle>
    </a:band2H>
    <a:firstCol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Col>
    <a:la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DADADA"/>
          </a:solidFill>
        </a:fill>
      </a:tcStyle>
    </a:wholeTbl>
    <a:band2H>
      <a:tcTxStyle/>
      <a:tcStyle>
        <a:tcBdr/>
        <a:fill>
          <a:solidFill>
            <a:schemeClr val="accent4">
              <a:lumOff val="48879"/>
            </a:schemeClr>
          </a:solidFill>
        </a:fill>
      </a:tcStyle>
    </a:band2H>
    <a:firstCol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26" autoAdjust="0"/>
    <p:restoredTop sz="93792" autoAdjust="0"/>
  </p:normalViewPr>
  <p:slideViewPr>
    <p:cSldViewPr snapToGrid="0">
      <p:cViewPr varScale="1">
        <p:scale>
          <a:sx n="62" d="100"/>
          <a:sy n="62" d="100"/>
        </p:scale>
        <p:origin x="1396" y="56"/>
      </p:cViewPr>
      <p:guideLst>
        <p:guide orient="horz" pos="1389"/>
        <p:guide pos="1338"/>
      </p:guideLst>
    </p:cSldViewPr>
  </p:slideViewPr>
  <p:outlineViewPr>
    <p:cViewPr>
      <p:scale>
        <a:sx n="33" d="100"/>
        <a:sy n="33" d="100"/>
      </p:scale>
      <p:origin x="0" y="-3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5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5" name="Shape 19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n-lt"/>
        <a:ea typeface="+mn-ea"/>
        <a:cs typeface="+mn-cs"/>
        <a:sym typeface="Arial"/>
      </a:defRPr>
    </a:lvl1pPr>
    <a:lvl2pPr indent="2286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2pPr>
    <a:lvl3pPr indent="4572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3pPr>
    <a:lvl4pPr indent="6858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4pPr>
    <a:lvl5pPr indent="9144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5pPr>
    <a:lvl6pPr indent="11430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6pPr>
    <a:lvl7pPr indent="13716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7pPr>
    <a:lvl8pPr indent="16002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8pPr>
    <a:lvl9pPr indent="18288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697652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Hier wird ein Beispiel dargestellt und das angeklickte wird anschließend im DIVI mal dargestellt. Unbedingt auf die  Unterschiede achten. Klicken und Freitext. Zweites Beispiel ist Freitext.</a:t>
            </a:r>
          </a:p>
        </p:txBody>
      </p:sp>
    </p:spTree>
    <p:extLst>
      <p:ext uri="{BB962C8B-B14F-4D97-AF65-F5344CB8AC3E}">
        <p14:creationId xmlns:p14="http://schemas.microsoft.com/office/powerpoint/2010/main" val="28511515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Darstellung bei Klickstruktur</a:t>
            </a:r>
          </a:p>
        </p:txBody>
      </p:sp>
    </p:spTree>
    <p:extLst>
      <p:ext uri="{BB962C8B-B14F-4D97-AF65-F5344CB8AC3E}">
        <p14:creationId xmlns:p14="http://schemas.microsoft.com/office/powerpoint/2010/main" val="34743015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Beispiel bei Freitexteingabe</a:t>
            </a:r>
          </a:p>
        </p:txBody>
      </p:sp>
    </p:spTree>
    <p:extLst>
      <p:ext uri="{BB962C8B-B14F-4D97-AF65-F5344CB8AC3E}">
        <p14:creationId xmlns:p14="http://schemas.microsoft.com/office/powerpoint/2010/main" val="29966430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LBZ Landesbettennachweis direkte Anmeldung geplant.</a:t>
            </a:r>
          </a:p>
        </p:txBody>
      </p:sp>
    </p:spTree>
    <p:extLst>
      <p:ext uri="{BB962C8B-B14F-4D97-AF65-F5344CB8AC3E}">
        <p14:creationId xmlns:p14="http://schemas.microsoft.com/office/powerpoint/2010/main" val="30710565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LBZ Landesbettennachweis direkte Anmeldung geplant.</a:t>
            </a:r>
          </a:p>
        </p:txBody>
      </p:sp>
    </p:spTree>
    <p:extLst>
      <p:ext uri="{BB962C8B-B14F-4D97-AF65-F5344CB8AC3E}">
        <p14:creationId xmlns:p14="http://schemas.microsoft.com/office/powerpoint/2010/main" val="37698625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LBZ Landesbettennachweis direkte Anmeldung geplant.</a:t>
            </a:r>
          </a:p>
        </p:txBody>
      </p:sp>
    </p:spTree>
    <p:extLst>
      <p:ext uri="{BB962C8B-B14F-4D97-AF65-F5344CB8AC3E}">
        <p14:creationId xmlns:p14="http://schemas.microsoft.com/office/powerpoint/2010/main" val="23709811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975827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Nur dokumentierte Inhalte können analysiert werden:</a:t>
            </a:r>
          </a:p>
          <a:p>
            <a:r>
              <a:rPr lang="de-DE" dirty="0"/>
              <a:t>12% aller Einsätze im gewählten Zeitraum und der gewählten Region treffen eine Aussage zu „Laienhelfermaßnahmen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927209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  <a:p>
            <a:r>
              <a:rPr lang="de-DE" dirty="0"/>
              <a:t>MEES: Mainz Emergency Evaluation Score</a:t>
            </a:r>
          </a:p>
        </p:txBody>
      </p:sp>
    </p:spTree>
    <p:extLst>
      <p:ext uri="{BB962C8B-B14F-4D97-AF65-F5344CB8AC3E}">
        <p14:creationId xmlns:p14="http://schemas.microsoft.com/office/powerpoint/2010/main" val="18624801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  <a:p>
            <a:r>
              <a:rPr lang="de-DE" dirty="0"/>
              <a:t>MEES: Mainz Emergency Evaluation Score</a:t>
            </a:r>
          </a:p>
        </p:txBody>
      </p:sp>
    </p:spTree>
    <p:extLst>
      <p:ext uri="{BB962C8B-B14F-4D97-AF65-F5344CB8AC3E}">
        <p14:creationId xmlns:p14="http://schemas.microsoft.com/office/powerpoint/2010/main" val="22214624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Abrechnung in Bearbeitung, genau wie die Anmeldung über ZLB (Zentraler Landesbettennachweis) zur Zeit in Erprobung Leitstelle Trier</a:t>
            </a:r>
          </a:p>
        </p:txBody>
      </p:sp>
    </p:spTree>
    <p:extLst>
      <p:ext uri="{BB962C8B-B14F-4D97-AF65-F5344CB8AC3E}">
        <p14:creationId xmlns:p14="http://schemas.microsoft.com/office/powerpoint/2010/main" val="7007451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  <a:p>
            <a:r>
              <a:rPr lang="de-DE" dirty="0"/>
              <a:t>MEES: Mainz Emergency Evaluation Score</a:t>
            </a:r>
          </a:p>
        </p:txBody>
      </p:sp>
    </p:spTree>
    <p:extLst>
      <p:ext uri="{BB962C8B-B14F-4D97-AF65-F5344CB8AC3E}">
        <p14:creationId xmlns:p14="http://schemas.microsoft.com/office/powerpoint/2010/main" val="39558155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Abrechnung in Bearbeitung, genau wie die Anmeldung über ZLB (Zentraler Landesbettennachweis) zur Zeit in Erprobung Leitstelle Trier</a:t>
            </a:r>
          </a:p>
        </p:txBody>
      </p:sp>
    </p:spTree>
    <p:extLst>
      <p:ext uri="{BB962C8B-B14F-4D97-AF65-F5344CB8AC3E}">
        <p14:creationId xmlns:p14="http://schemas.microsoft.com/office/powerpoint/2010/main" val="5118652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66202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Grünes Kästchen: Auswertungstool kann zur Zeit nicht von RD Leitern genutzt werden da Citrix nicht kompatibel, deshalb keine Auswertung RD Leiter.</a:t>
            </a:r>
          </a:p>
          <a:p>
            <a:r>
              <a:rPr lang="de-DE" dirty="0"/>
              <a:t>Lila Kästchen hervorheben, da Trier als Testleitstelle, verschiedene Wachen im Testbetrieb sind.</a:t>
            </a:r>
          </a:p>
        </p:txBody>
      </p:sp>
    </p:spTree>
    <p:extLst>
      <p:ext uri="{BB962C8B-B14F-4D97-AF65-F5344CB8AC3E}">
        <p14:creationId xmlns:p14="http://schemas.microsoft.com/office/powerpoint/2010/main" val="33776183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Analyse erfolgt zur Zeit nicht in den Verbänden, da das System noch nicht mit Citrix kompatibel ist.</a:t>
            </a:r>
          </a:p>
        </p:txBody>
      </p:sp>
    </p:spTree>
    <p:extLst>
      <p:ext uri="{BB962C8B-B14F-4D97-AF65-F5344CB8AC3E}">
        <p14:creationId xmlns:p14="http://schemas.microsoft.com/office/powerpoint/2010/main" val="15550271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997613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DIVONO: Digitale Vorankündigung von Notfallpatienten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52369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86840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1.jpeg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9589"/>
          </a:xfrm>
          <a:prstGeom prst="rect">
            <a:avLst/>
          </a:prstGeom>
          <a:ln w="12700">
            <a:miter lim="400000"/>
          </a:ln>
        </p:spPr>
      </p:pic>
      <p:pic>
        <p:nvPicPr>
          <p:cNvPr id="20" name="image4.jpeg" descr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65550"/>
            <a:ext cx="9144000" cy="211455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" name="image5.png" descr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765550"/>
            <a:ext cx="9144000" cy="120650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Shape 22" descr="Text Box 14"/>
          <p:cNvSpPr/>
          <p:nvPr/>
        </p:nvSpPr>
        <p:spPr>
          <a:xfrm>
            <a:off x="644525" y="314325"/>
            <a:ext cx="7045325" cy="7865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0800" tIns="10800" rIns="10800" bIns="10800">
            <a:spAutoFit/>
          </a:bodyPr>
          <a:lstStyle/>
          <a:p>
            <a:pPr>
              <a:spcBef>
                <a:spcPts val="3200"/>
              </a:spcBef>
              <a:defRPr sz="5400" b="1"/>
            </a:pPr>
            <a:r>
              <a:t>FRRP</a:t>
            </a:r>
            <a:r>
              <a:rPr sz="1800"/>
              <a:t> Fortbildung Rettungsdienst Rheinland Pfalz</a:t>
            </a:r>
          </a:p>
        </p:txBody>
      </p:sp>
      <p:sp>
        <p:nvSpPr>
          <p:cNvPr id="23" name="Shape 23" descr="Rectangle 15"/>
          <p:cNvSpPr/>
          <p:nvPr/>
        </p:nvSpPr>
        <p:spPr>
          <a:xfrm>
            <a:off x="5399087" y="5929312"/>
            <a:ext cx="3661034" cy="3133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 b="1"/>
            </a:lvl1pPr>
          </a:lstStyle>
          <a:p>
            <a:r>
              <a:t>schnell – kompetent - mitmenschlich</a:t>
            </a:r>
          </a:p>
        </p:txBody>
      </p:sp>
      <p:sp>
        <p:nvSpPr>
          <p:cNvPr id="24" name="Shape 24"/>
          <p:cNvSpPr>
            <a:spLocks noGrp="1"/>
          </p:cNvSpPr>
          <p:nvPr>
            <p:ph type="title"/>
          </p:nvPr>
        </p:nvSpPr>
        <p:spPr>
          <a:xfrm>
            <a:off x="727075" y="1260475"/>
            <a:ext cx="6757989" cy="1143000"/>
          </a:xfrm>
          <a:prstGeom prst="rect">
            <a:avLst/>
          </a:prstGeom>
        </p:spPr>
        <p:txBody>
          <a:bodyPr lIns="45719" tIns="45719" rIns="45719" bIns="45719" anchor="b">
            <a:normAutofit/>
          </a:bodyPr>
          <a:lstStyle>
            <a:lvl1pPr>
              <a:defRPr sz="2800"/>
            </a:lvl1pPr>
          </a:lstStyle>
          <a:p>
            <a:r>
              <a:t>Titeltext</a:t>
            </a:r>
          </a:p>
        </p:txBody>
      </p:sp>
      <p:sp>
        <p:nvSpPr>
          <p:cNvPr id="25" name="Shape 25"/>
          <p:cNvSpPr>
            <a:spLocks noGrp="1"/>
          </p:cNvSpPr>
          <p:nvPr>
            <p:ph type="body" sz="quarter" idx="1"/>
          </p:nvPr>
        </p:nvSpPr>
        <p:spPr>
          <a:xfrm>
            <a:off x="727075" y="2571750"/>
            <a:ext cx="6764339" cy="773113"/>
          </a:xfrm>
          <a:prstGeom prst="rect">
            <a:avLst/>
          </a:prstGeom>
        </p:spPr>
        <p:txBody>
          <a:bodyPr lIns="45719" tIns="45719" rIns="45719" bIns="45719">
            <a:normAutofit/>
          </a:bodyPr>
          <a:lstStyle>
            <a:lvl1pPr marL="0" indent="0">
              <a:spcBef>
                <a:spcPts val="500"/>
              </a:spcBef>
              <a:buClrTx/>
              <a:buSzTx/>
              <a:buFontTx/>
              <a:buNone/>
              <a:defRPr sz="2200" b="1"/>
            </a:lvl1pPr>
            <a:lvl2pPr marL="422980" indent="-230893">
              <a:spcBef>
                <a:spcPts val="500"/>
              </a:spcBef>
              <a:buClrTx/>
              <a:buFontTx/>
              <a:defRPr sz="2200" b="1"/>
            </a:lvl2pPr>
            <a:lvl3pPr marL="601838" indent="-219251">
              <a:spcBef>
                <a:spcPts val="500"/>
              </a:spcBef>
              <a:buClrTx/>
              <a:buFontTx/>
              <a:defRPr sz="2200" b="1"/>
            </a:lvl3pPr>
            <a:lvl4pPr marL="794455" indent="-230893">
              <a:spcBef>
                <a:spcPts val="500"/>
              </a:spcBef>
              <a:buClrTx/>
              <a:buFontTx/>
              <a:defRPr sz="2200" b="1"/>
            </a:lvl4pPr>
            <a:lvl5pPr marL="1008239" indent="-254177">
              <a:spcBef>
                <a:spcPts val="500"/>
              </a:spcBef>
              <a:buClrTx/>
              <a:buFontTx/>
              <a:defRPr sz="2200" b="1"/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26" name="Shape 2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 descr="Rectangle 13"/>
          <p:cNvSpPr/>
          <p:nvPr/>
        </p:nvSpPr>
        <p:spPr>
          <a:xfrm>
            <a:off x="0" y="1003300"/>
            <a:ext cx="9144000" cy="5346700"/>
          </a:xfrm>
          <a:prstGeom prst="rect">
            <a:avLst/>
          </a:prstGeom>
          <a:solidFill>
            <a:srgbClr val="E6E6E6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34" name="image1.jpeg" descr="Picture 5"/>
          <p:cNvPicPr>
            <a:picLocks noChangeAspect="1"/>
          </p:cNvPicPr>
          <p:nvPr/>
        </p:nvPicPr>
        <p:blipFill>
          <a:blip r:embed="rId2"/>
          <a:srcRect b="92570"/>
          <a:stretch>
            <a:fillRect/>
          </a:stretch>
        </p:blipFill>
        <p:spPr>
          <a:xfrm>
            <a:off x="0" y="6362700"/>
            <a:ext cx="9144000" cy="509588"/>
          </a:xfrm>
          <a:prstGeom prst="rect">
            <a:avLst/>
          </a:prstGeom>
          <a:ln w="12700">
            <a:miter lim="400000"/>
          </a:ln>
        </p:spPr>
      </p:pic>
      <p:pic>
        <p:nvPicPr>
          <p:cNvPr id="35" name="image2-filtered.png" descr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43637"/>
            <a:ext cx="9144000" cy="120651"/>
          </a:xfrm>
          <a:prstGeom prst="rect">
            <a:avLst/>
          </a:prstGeom>
          <a:ln w="12700">
            <a:miter lim="400000"/>
          </a:ln>
        </p:spPr>
      </p:pic>
      <p:sp>
        <p:nvSpPr>
          <p:cNvPr id="36" name="Shape 36" descr="Rectangle 12"/>
          <p:cNvSpPr/>
          <p:nvPr/>
        </p:nvSpPr>
        <p:spPr>
          <a:xfrm>
            <a:off x="1876425" y="6464300"/>
            <a:ext cx="5376863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200"/>
            </a:lvl1pPr>
          </a:lstStyle>
          <a:p>
            <a:r>
              <a:t>FRRP</a:t>
            </a:r>
          </a:p>
        </p:txBody>
      </p:sp>
      <p:grpSp>
        <p:nvGrpSpPr>
          <p:cNvPr id="39" name="Group 39" descr="Group 20"/>
          <p:cNvGrpSpPr/>
          <p:nvPr/>
        </p:nvGrpSpPr>
        <p:grpSpPr>
          <a:xfrm>
            <a:off x="6656388" y="0"/>
            <a:ext cx="2217738" cy="974725"/>
            <a:chOff x="0" y="0"/>
            <a:chExt cx="2217736" cy="974725"/>
          </a:xfrm>
        </p:grpSpPr>
        <p:pic>
          <p:nvPicPr>
            <p:cNvPr id="37" name="image3.png" descr="Picture 1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46199" y="0"/>
              <a:ext cx="871538" cy="97472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8" name="Shape 38" descr="Text Box 18"/>
            <p:cNvSpPr/>
            <p:nvPr/>
          </p:nvSpPr>
          <p:spPr>
            <a:xfrm>
              <a:off x="0" y="195262"/>
              <a:ext cx="1260141" cy="5661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/>
            <a:p>
              <a:pPr>
                <a:defRPr sz="1300" b="1"/>
              </a:pPr>
              <a:r>
                <a:t>Fortbildung</a:t>
              </a:r>
            </a:p>
            <a:p>
              <a:pPr>
                <a:defRPr sz="1300" b="1"/>
              </a:pPr>
              <a:r>
                <a:t>Rettungsdienst</a:t>
              </a:r>
            </a:p>
            <a:p>
              <a:pPr>
                <a:defRPr sz="1300" b="1"/>
              </a:pPr>
              <a:r>
                <a:t>Rheinland Pfalz</a:t>
              </a:r>
            </a:p>
          </p:txBody>
        </p:sp>
      </p:grpSp>
      <p:sp>
        <p:nvSpPr>
          <p:cNvPr id="40" name="Shape 40" descr="Rectangle 19"/>
          <p:cNvSpPr/>
          <p:nvPr/>
        </p:nvSpPr>
        <p:spPr>
          <a:xfrm>
            <a:off x="0" y="6372225"/>
            <a:ext cx="3744913" cy="313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600" b="1"/>
            </a:lvl1pPr>
          </a:lstStyle>
          <a:p>
            <a:r>
              <a:t>schnell – kompetent - mitmenschlich</a:t>
            </a:r>
          </a:p>
        </p:txBody>
      </p:sp>
      <p:sp>
        <p:nvSpPr>
          <p:cNvPr id="41" name="Shape 41"/>
          <p:cNvSpPr>
            <a:spLocks noGrp="1"/>
          </p:cNvSpPr>
          <p:nvPr>
            <p:ph type="title"/>
          </p:nvPr>
        </p:nvSpPr>
        <p:spPr>
          <a:xfrm>
            <a:off x="403225" y="230188"/>
            <a:ext cx="5945188" cy="60007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Titeltext</a:t>
            </a:r>
          </a:p>
        </p:txBody>
      </p:sp>
      <p:sp>
        <p:nvSpPr>
          <p:cNvPr id="42" name="Shape 42"/>
          <p:cNvSpPr>
            <a:spLocks noGrp="1"/>
          </p:cNvSpPr>
          <p:nvPr>
            <p:ph type="body" idx="1"/>
          </p:nvPr>
        </p:nvSpPr>
        <p:spPr>
          <a:xfrm>
            <a:off x="407987" y="1090612"/>
            <a:ext cx="8397876" cy="479901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43" name="Shape 4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 descr="Rectangle 13"/>
          <p:cNvSpPr/>
          <p:nvPr/>
        </p:nvSpPr>
        <p:spPr>
          <a:xfrm>
            <a:off x="0" y="1003300"/>
            <a:ext cx="9144000" cy="5346700"/>
          </a:xfrm>
          <a:prstGeom prst="rect">
            <a:avLst/>
          </a:prstGeom>
          <a:solidFill>
            <a:srgbClr val="E6E6E6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51" name="image1.jpeg" descr="Picture 5"/>
          <p:cNvPicPr>
            <a:picLocks noChangeAspect="1"/>
          </p:cNvPicPr>
          <p:nvPr/>
        </p:nvPicPr>
        <p:blipFill>
          <a:blip r:embed="rId2"/>
          <a:srcRect b="92570"/>
          <a:stretch>
            <a:fillRect/>
          </a:stretch>
        </p:blipFill>
        <p:spPr>
          <a:xfrm>
            <a:off x="0" y="6362700"/>
            <a:ext cx="9144000" cy="509588"/>
          </a:xfrm>
          <a:prstGeom prst="rect">
            <a:avLst/>
          </a:prstGeom>
          <a:ln w="12700">
            <a:miter lim="400000"/>
          </a:ln>
        </p:spPr>
      </p:pic>
      <p:pic>
        <p:nvPicPr>
          <p:cNvPr id="52" name="image2-filtered.png" descr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43637"/>
            <a:ext cx="9144000" cy="120651"/>
          </a:xfrm>
          <a:prstGeom prst="rect">
            <a:avLst/>
          </a:prstGeom>
          <a:ln w="12700">
            <a:miter lim="400000"/>
          </a:ln>
        </p:spPr>
      </p:pic>
      <p:sp>
        <p:nvSpPr>
          <p:cNvPr id="53" name="Shape 53" descr="Rectangle 12"/>
          <p:cNvSpPr/>
          <p:nvPr/>
        </p:nvSpPr>
        <p:spPr>
          <a:xfrm>
            <a:off x="1876425" y="6464300"/>
            <a:ext cx="5376863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200"/>
            </a:lvl1pPr>
          </a:lstStyle>
          <a:p>
            <a:r>
              <a:t>FRRP</a:t>
            </a:r>
          </a:p>
        </p:txBody>
      </p:sp>
      <p:grpSp>
        <p:nvGrpSpPr>
          <p:cNvPr id="56" name="Group 56" descr="Group 20"/>
          <p:cNvGrpSpPr/>
          <p:nvPr/>
        </p:nvGrpSpPr>
        <p:grpSpPr>
          <a:xfrm>
            <a:off x="6656388" y="0"/>
            <a:ext cx="2217738" cy="974725"/>
            <a:chOff x="0" y="0"/>
            <a:chExt cx="2217736" cy="974725"/>
          </a:xfrm>
        </p:grpSpPr>
        <p:pic>
          <p:nvPicPr>
            <p:cNvPr id="54" name="image3.png" descr="Picture 1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46199" y="0"/>
              <a:ext cx="871538" cy="97472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5" name="Shape 55" descr="Text Box 18"/>
            <p:cNvSpPr/>
            <p:nvPr/>
          </p:nvSpPr>
          <p:spPr>
            <a:xfrm>
              <a:off x="0" y="195262"/>
              <a:ext cx="1260141" cy="5661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/>
            <a:p>
              <a:pPr>
                <a:defRPr sz="1300" b="1"/>
              </a:pPr>
              <a:r>
                <a:t>Fortbildung</a:t>
              </a:r>
            </a:p>
            <a:p>
              <a:pPr>
                <a:defRPr sz="1300" b="1"/>
              </a:pPr>
              <a:r>
                <a:t>Rettungsdienst</a:t>
              </a:r>
            </a:p>
            <a:p>
              <a:pPr>
                <a:defRPr sz="1300" b="1"/>
              </a:pPr>
              <a:r>
                <a:t>Rheinland Pfalz</a:t>
              </a:r>
            </a:p>
          </p:txBody>
        </p:sp>
      </p:grpSp>
      <p:sp>
        <p:nvSpPr>
          <p:cNvPr id="57" name="Shape 57" descr="Rectangle 19"/>
          <p:cNvSpPr/>
          <p:nvPr/>
        </p:nvSpPr>
        <p:spPr>
          <a:xfrm>
            <a:off x="0" y="6372225"/>
            <a:ext cx="3744913" cy="313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600" b="1"/>
            </a:lvl1pPr>
          </a:lstStyle>
          <a:p>
            <a:r>
              <a:t>schnell – kompetent - mitmenschlich</a:t>
            </a:r>
          </a:p>
        </p:txBody>
      </p:sp>
      <p:sp>
        <p:nvSpPr>
          <p:cNvPr id="58" name="Shape 58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4000" cap="all"/>
            </a:lvl1pPr>
          </a:lstStyle>
          <a:p>
            <a:r>
              <a:t>Titeltext</a:t>
            </a:r>
          </a:p>
        </p:txBody>
      </p:sp>
      <p:sp>
        <p:nvSpPr>
          <p:cNvPr id="59" name="Shape 59"/>
          <p:cNvSpPr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ClrTx/>
              <a:buSzTx/>
              <a:buFontTx/>
              <a:buNone/>
            </a:lvl1pPr>
            <a:lvl2pPr marL="0" indent="457200">
              <a:buClrTx/>
              <a:buSzTx/>
              <a:buFontTx/>
              <a:buNone/>
            </a:lvl2pPr>
            <a:lvl3pPr marL="0" indent="914400">
              <a:buClrTx/>
              <a:buSzTx/>
              <a:buFontTx/>
              <a:buNone/>
            </a:lvl3pPr>
            <a:lvl4pPr marL="0" indent="1371600">
              <a:buClrTx/>
              <a:buSzTx/>
              <a:buFontTx/>
              <a:buNone/>
            </a:lvl4pPr>
            <a:lvl5pPr marL="0" indent="1828800">
              <a:buClrTx/>
              <a:buSzTx/>
              <a:buFontTx/>
              <a:buNone/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60" name="Shape 6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 descr="Rectangle 13"/>
          <p:cNvSpPr/>
          <p:nvPr/>
        </p:nvSpPr>
        <p:spPr>
          <a:xfrm>
            <a:off x="0" y="1003300"/>
            <a:ext cx="9144000" cy="5346700"/>
          </a:xfrm>
          <a:prstGeom prst="rect">
            <a:avLst/>
          </a:prstGeom>
          <a:solidFill>
            <a:srgbClr val="E6E6E6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126" name="image1.jpeg" descr="Picture 5"/>
          <p:cNvPicPr>
            <a:picLocks noChangeAspect="1"/>
          </p:cNvPicPr>
          <p:nvPr/>
        </p:nvPicPr>
        <p:blipFill>
          <a:blip r:embed="rId2"/>
          <a:srcRect b="92570"/>
          <a:stretch>
            <a:fillRect/>
          </a:stretch>
        </p:blipFill>
        <p:spPr>
          <a:xfrm>
            <a:off x="0" y="6362700"/>
            <a:ext cx="9144000" cy="5095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image2-filtered.png" descr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43637"/>
            <a:ext cx="9144000" cy="120651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Shape 128" descr="Rectangle 12"/>
          <p:cNvSpPr/>
          <p:nvPr/>
        </p:nvSpPr>
        <p:spPr>
          <a:xfrm>
            <a:off x="1876425" y="6464300"/>
            <a:ext cx="5376863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200"/>
            </a:lvl1pPr>
          </a:lstStyle>
          <a:p>
            <a:r>
              <a:t>FRRP</a:t>
            </a:r>
          </a:p>
        </p:txBody>
      </p:sp>
      <p:grpSp>
        <p:nvGrpSpPr>
          <p:cNvPr id="131" name="Group 131" descr="Group 20"/>
          <p:cNvGrpSpPr/>
          <p:nvPr/>
        </p:nvGrpSpPr>
        <p:grpSpPr>
          <a:xfrm>
            <a:off x="6656388" y="0"/>
            <a:ext cx="2217738" cy="974725"/>
            <a:chOff x="0" y="0"/>
            <a:chExt cx="2217736" cy="974725"/>
          </a:xfrm>
        </p:grpSpPr>
        <p:pic>
          <p:nvPicPr>
            <p:cNvPr id="129" name="image3.png" descr="Picture 1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46199" y="0"/>
              <a:ext cx="871538" cy="97472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30" name="Shape 130" descr="Text Box 18"/>
            <p:cNvSpPr/>
            <p:nvPr/>
          </p:nvSpPr>
          <p:spPr>
            <a:xfrm>
              <a:off x="0" y="195262"/>
              <a:ext cx="1260141" cy="5661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/>
            <a:p>
              <a:pPr>
                <a:defRPr sz="1300" b="1"/>
              </a:pPr>
              <a:r>
                <a:t>Fortbildung</a:t>
              </a:r>
            </a:p>
            <a:p>
              <a:pPr>
                <a:defRPr sz="1300" b="1"/>
              </a:pPr>
              <a:r>
                <a:t>Rettungsdienst</a:t>
              </a:r>
            </a:p>
            <a:p>
              <a:pPr>
                <a:defRPr sz="1300" b="1"/>
              </a:pPr>
              <a:r>
                <a:t>Rheinland Pfalz</a:t>
              </a:r>
            </a:p>
          </p:txBody>
        </p:sp>
      </p:grpSp>
      <p:sp>
        <p:nvSpPr>
          <p:cNvPr id="132" name="Shape 132" descr="Rectangle 19"/>
          <p:cNvSpPr/>
          <p:nvPr/>
        </p:nvSpPr>
        <p:spPr>
          <a:xfrm>
            <a:off x="0" y="6372225"/>
            <a:ext cx="3744913" cy="313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600" b="1"/>
            </a:lvl1pPr>
          </a:lstStyle>
          <a:p>
            <a:r>
              <a:t>schnell – kompetent - mitmenschlich</a:t>
            </a:r>
          </a:p>
        </p:txBody>
      </p:sp>
      <p:sp>
        <p:nvSpPr>
          <p:cNvPr id="133" name="Shape 133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t>Titeltext</a:t>
            </a:r>
          </a:p>
        </p:txBody>
      </p:sp>
      <p:sp>
        <p:nvSpPr>
          <p:cNvPr id="134" name="Shape 134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700"/>
              </a:spcBef>
              <a:defRPr sz="3200"/>
            </a:lvl1pPr>
            <a:lvl2pPr marL="407987" indent="-215900">
              <a:spcBef>
                <a:spcPts val="700"/>
              </a:spcBef>
              <a:defRPr sz="3200"/>
            </a:lvl2pPr>
            <a:lvl3pPr marL="621770" indent="-239183">
              <a:spcBef>
                <a:spcPts val="700"/>
              </a:spcBef>
              <a:defRPr sz="3200"/>
            </a:lvl3pPr>
            <a:lvl4pPr marL="865822" indent="-302260">
              <a:spcBef>
                <a:spcPts val="700"/>
              </a:spcBef>
              <a:defRPr sz="3200"/>
            </a:lvl4pPr>
            <a:lvl5pPr marL="1086802" indent="-332740">
              <a:spcBef>
                <a:spcPts val="700"/>
              </a:spcBef>
              <a:defRPr sz="3200"/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135" name="Shape 135" descr="Textplatzhalter 3"/>
          <p:cNvSpPr>
            <a:spLocks noGrp="1"/>
          </p:cNvSpPr>
          <p:nvPr>
            <p:ph type="body" sz="half" idx="13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buClrTx/>
              <a:buSzTx/>
              <a:buFontTx/>
              <a:buNone/>
              <a:defRPr sz="1400"/>
            </a:pPr>
            <a:endParaRPr/>
          </a:p>
        </p:txBody>
      </p:sp>
      <p:sp>
        <p:nvSpPr>
          <p:cNvPr id="136" name="Shape 13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 descr="Rectangle 13"/>
          <p:cNvSpPr/>
          <p:nvPr/>
        </p:nvSpPr>
        <p:spPr>
          <a:xfrm>
            <a:off x="0" y="1003300"/>
            <a:ext cx="9144000" cy="5346700"/>
          </a:xfrm>
          <a:prstGeom prst="rect">
            <a:avLst/>
          </a:prstGeom>
          <a:solidFill>
            <a:srgbClr val="E6E6E6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144" name="image1.jpeg" descr="Picture 5"/>
          <p:cNvPicPr>
            <a:picLocks noChangeAspect="1"/>
          </p:cNvPicPr>
          <p:nvPr/>
        </p:nvPicPr>
        <p:blipFill>
          <a:blip r:embed="rId2"/>
          <a:srcRect b="92570"/>
          <a:stretch>
            <a:fillRect/>
          </a:stretch>
        </p:blipFill>
        <p:spPr>
          <a:xfrm>
            <a:off x="0" y="6362700"/>
            <a:ext cx="9144000" cy="5095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5" name="image2-filtered.png" descr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43637"/>
            <a:ext cx="9144000" cy="120651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Shape 146" descr="Rectangle 12"/>
          <p:cNvSpPr/>
          <p:nvPr/>
        </p:nvSpPr>
        <p:spPr>
          <a:xfrm>
            <a:off x="1876425" y="6464300"/>
            <a:ext cx="5376863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200"/>
            </a:lvl1pPr>
          </a:lstStyle>
          <a:p>
            <a:r>
              <a:t>FRRP</a:t>
            </a:r>
          </a:p>
        </p:txBody>
      </p:sp>
      <p:grpSp>
        <p:nvGrpSpPr>
          <p:cNvPr id="149" name="Group 149" descr="Group 20"/>
          <p:cNvGrpSpPr/>
          <p:nvPr/>
        </p:nvGrpSpPr>
        <p:grpSpPr>
          <a:xfrm>
            <a:off x="6656388" y="0"/>
            <a:ext cx="2217738" cy="974725"/>
            <a:chOff x="0" y="0"/>
            <a:chExt cx="2217736" cy="974725"/>
          </a:xfrm>
        </p:grpSpPr>
        <p:pic>
          <p:nvPicPr>
            <p:cNvPr id="147" name="image3.png" descr="Picture 1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46199" y="0"/>
              <a:ext cx="871538" cy="97472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48" name="Shape 148" descr="Text Box 18"/>
            <p:cNvSpPr/>
            <p:nvPr/>
          </p:nvSpPr>
          <p:spPr>
            <a:xfrm>
              <a:off x="0" y="195262"/>
              <a:ext cx="1260141" cy="5661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/>
            <a:p>
              <a:pPr>
                <a:defRPr sz="1300" b="1"/>
              </a:pPr>
              <a:r>
                <a:t>Fortbildung</a:t>
              </a:r>
            </a:p>
            <a:p>
              <a:pPr>
                <a:defRPr sz="1300" b="1"/>
              </a:pPr>
              <a:r>
                <a:t>Rettungsdienst</a:t>
              </a:r>
            </a:p>
            <a:p>
              <a:pPr>
                <a:defRPr sz="1300" b="1"/>
              </a:pPr>
              <a:r>
                <a:t>Rheinland Pfalz</a:t>
              </a:r>
            </a:p>
          </p:txBody>
        </p:sp>
      </p:grpSp>
      <p:sp>
        <p:nvSpPr>
          <p:cNvPr id="150" name="Shape 150" descr="Rectangle 19"/>
          <p:cNvSpPr/>
          <p:nvPr/>
        </p:nvSpPr>
        <p:spPr>
          <a:xfrm>
            <a:off x="0" y="6372225"/>
            <a:ext cx="3744913" cy="313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600" b="1"/>
            </a:lvl1pPr>
          </a:lstStyle>
          <a:p>
            <a:r>
              <a:t>schnell – kompetent - mitmenschlich</a:t>
            </a:r>
          </a:p>
        </p:txBody>
      </p:sp>
      <p:sp>
        <p:nvSpPr>
          <p:cNvPr id="151" name="Shape 15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t>Titeltext</a:t>
            </a:r>
          </a:p>
        </p:txBody>
      </p:sp>
      <p:sp>
        <p:nvSpPr>
          <p:cNvPr id="152" name="Shape 152" descr="Bildplatzhalter 2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153" name="Shape 153"/>
          <p:cNvSpPr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ClrTx/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ClrTx/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ClrTx/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ClrTx/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ClrTx/>
              <a:buSzTx/>
              <a:buFontTx/>
              <a:buNone/>
              <a:defRPr sz="1400"/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154" name="Shape 15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 descr="Rectangle 13"/>
          <p:cNvSpPr/>
          <p:nvPr/>
        </p:nvSpPr>
        <p:spPr>
          <a:xfrm>
            <a:off x="0" y="1003300"/>
            <a:ext cx="9144000" cy="5346700"/>
          </a:xfrm>
          <a:prstGeom prst="rect">
            <a:avLst/>
          </a:prstGeom>
          <a:solidFill>
            <a:srgbClr val="E6E6E6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162" name="image1.jpeg" descr="Picture 5"/>
          <p:cNvPicPr>
            <a:picLocks noChangeAspect="1"/>
          </p:cNvPicPr>
          <p:nvPr/>
        </p:nvPicPr>
        <p:blipFill>
          <a:blip r:embed="rId2"/>
          <a:srcRect b="92570"/>
          <a:stretch>
            <a:fillRect/>
          </a:stretch>
        </p:blipFill>
        <p:spPr>
          <a:xfrm>
            <a:off x="0" y="6362700"/>
            <a:ext cx="9144000" cy="5095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63" name="image2-filtered.png" descr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43637"/>
            <a:ext cx="9144000" cy="120651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Shape 164" descr="Rectangle 12"/>
          <p:cNvSpPr/>
          <p:nvPr/>
        </p:nvSpPr>
        <p:spPr>
          <a:xfrm>
            <a:off x="1876425" y="6464300"/>
            <a:ext cx="5376863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200"/>
            </a:lvl1pPr>
          </a:lstStyle>
          <a:p>
            <a:r>
              <a:t>FRRP</a:t>
            </a:r>
          </a:p>
        </p:txBody>
      </p:sp>
      <p:grpSp>
        <p:nvGrpSpPr>
          <p:cNvPr id="167" name="Group 167" descr="Group 20"/>
          <p:cNvGrpSpPr/>
          <p:nvPr/>
        </p:nvGrpSpPr>
        <p:grpSpPr>
          <a:xfrm>
            <a:off x="6656388" y="0"/>
            <a:ext cx="2217738" cy="974725"/>
            <a:chOff x="0" y="0"/>
            <a:chExt cx="2217736" cy="974725"/>
          </a:xfrm>
        </p:grpSpPr>
        <p:pic>
          <p:nvPicPr>
            <p:cNvPr id="165" name="image3.png" descr="Picture 1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46199" y="0"/>
              <a:ext cx="871538" cy="97472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66" name="Shape 166" descr="Text Box 18"/>
            <p:cNvSpPr/>
            <p:nvPr/>
          </p:nvSpPr>
          <p:spPr>
            <a:xfrm>
              <a:off x="0" y="195262"/>
              <a:ext cx="1260141" cy="5661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/>
            <a:p>
              <a:pPr>
                <a:defRPr sz="1300" b="1"/>
              </a:pPr>
              <a:r>
                <a:t>Fortbildung</a:t>
              </a:r>
            </a:p>
            <a:p>
              <a:pPr>
                <a:defRPr sz="1300" b="1"/>
              </a:pPr>
              <a:r>
                <a:t>Rettungsdienst</a:t>
              </a:r>
            </a:p>
            <a:p>
              <a:pPr>
                <a:defRPr sz="1300" b="1"/>
              </a:pPr>
              <a:r>
                <a:t>Rheinland Pfalz</a:t>
              </a:r>
            </a:p>
          </p:txBody>
        </p:sp>
      </p:grpSp>
      <p:sp>
        <p:nvSpPr>
          <p:cNvPr id="168" name="Shape 168" descr="Rectangle 19"/>
          <p:cNvSpPr/>
          <p:nvPr/>
        </p:nvSpPr>
        <p:spPr>
          <a:xfrm>
            <a:off x="0" y="6372225"/>
            <a:ext cx="3744913" cy="313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600" b="1"/>
            </a:lvl1pPr>
          </a:lstStyle>
          <a:p>
            <a:r>
              <a:t>schnell – kompetent - mitmenschlich</a:t>
            </a:r>
          </a:p>
        </p:txBody>
      </p:sp>
      <p:sp>
        <p:nvSpPr>
          <p:cNvPr id="169" name="Shape 169"/>
          <p:cNvSpPr>
            <a:spLocks noGrp="1"/>
          </p:cNvSpPr>
          <p:nvPr>
            <p:ph type="title"/>
          </p:nvPr>
        </p:nvSpPr>
        <p:spPr>
          <a:xfrm>
            <a:off x="403225" y="230188"/>
            <a:ext cx="5945188" cy="60007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Titeltext</a:t>
            </a:r>
          </a:p>
        </p:txBody>
      </p:sp>
      <p:sp>
        <p:nvSpPr>
          <p:cNvPr id="170" name="Shape 170"/>
          <p:cNvSpPr>
            <a:spLocks noGrp="1"/>
          </p:cNvSpPr>
          <p:nvPr>
            <p:ph type="body" idx="1"/>
          </p:nvPr>
        </p:nvSpPr>
        <p:spPr>
          <a:xfrm>
            <a:off x="407987" y="1090612"/>
            <a:ext cx="8397876" cy="479901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171" name="Shape 17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 descr="Rectangle 13"/>
          <p:cNvSpPr/>
          <p:nvPr/>
        </p:nvSpPr>
        <p:spPr>
          <a:xfrm>
            <a:off x="0" y="1003300"/>
            <a:ext cx="9144000" cy="5346700"/>
          </a:xfrm>
          <a:prstGeom prst="rect">
            <a:avLst/>
          </a:prstGeom>
          <a:solidFill>
            <a:srgbClr val="E6E6E6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179" name="image1.jpeg" descr="Picture 5"/>
          <p:cNvPicPr>
            <a:picLocks noChangeAspect="1"/>
          </p:cNvPicPr>
          <p:nvPr/>
        </p:nvPicPr>
        <p:blipFill>
          <a:blip r:embed="rId2"/>
          <a:srcRect b="92570"/>
          <a:stretch>
            <a:fillRect/>
          </a:stretch>
        </p:blipFill>
        <p:spPr>
          <a:xfrm>
            <a:off x="0" y="6362700"/>
            <a:ext cx="9144000" cy="5095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80" name="image2-filtered.png" descr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43637"/>
            <a:ext cx="9144000" cy="120651"/>
          </a:xfrm>
          <a:prstGeom prst="rect">
            <a:avLst/>
          </a:prstGeom>
          <a:ln w="12700">
            <a:miter lim="400000"/>
          </a:ln>
        </p:spPr>
      </p:pic>
      <p:sp>
        <p:nvSpPr>
          <p:cNvPr id="181" name="Shape 181" descr="Rectangle 12"/>
          <p:cNvSpPr/>
          <p:nvPr/>
        </p:nvSpPr>
        <p:spPr>
          <a:xfrm>
            <a:off x="1876425" y="6464300"/>
            <a:ext cx="5376863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200"/>
            </a:lvl1pPr>
          </a:lstStyle>
          <a:p>
            <a:r>
              <a:t>FRRP</a:t>
            </a:r>
          </a:p>
        </p:txBody>
      </p:sp>
      <p:grpSp>
        <p:nvGrpSpPr>
          <p:cNvPr id="184" name="Group 184" descr="Group 20"/>
          <p:cNvGrpSpPr/>
          <p:nvPr/>
        </p:nvGrpSpPr>
        <p:grpSpPr>
          <a:xfrm>
            <a:off x="6656388" y="0"/>
            <a:ext cx="2217738" cy="974725"/>
            <a:chOff x="0" y="0"/>
            <a:chExt cx="2217736" cy="974725"/>
          </a:xfrm>
        </p:grpSpPr>
        <p:pic>
          <p:nvPicPr>
            <p:cNvPr id="182" name="image3.png" descr="Picture 1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46199" y="0"/>
              <a:ext cx="871538" cy="97472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83" name="Shape 183" descr="Text Box 18"/>
            <p:cNvSpPr/>
            <p:nvPr/>
          </p:nvSpPr>
          <p:spPr>
            <a:xfrm>
              <a:off x="0" y="195262"/>
              <a:ext cx="1260141" cy="5661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/>
            <a:p>
              <a:pPr>
                <a:defRPr sz="1300" b="1"/>
              </a:pPr>
              <a:r>
                <a:t>Fortbildung</a:t>
              </a:r>
            </a:p>
            <a:p>
              <a:pPr>
                <a:defRPr sz="1300" b="1"/>
              </a:pPr>
              <a:r>
                <a:t>Rettungsdienst</a:t>
              </a:r>
            </a:p>
            <a:p>
              <a:pPr>
                <a:defRPr sz="1300" b="1"/>
              </a:pPr>
              <a:r>
                <a:t>Rheinland Pfalz</a:t>
              </a:r>
            </a:p>
          </p:txBody>
        </p:sp>
      </p:grpSp>
      <p:sp>
        <p:nvSpPr>
          <p:cNvPr id="185" name="Shape 185" descr="Rectangle 19"/>
          <p:cNvSpPr/>
          <p:nvPr/>
        </p:nvSpPr>
        <p:spPr>
          <a:xfrm>
            <a:off x="0" y="6372225"/>
            <a:ext cx="3744913" cy="313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600" b="1"/>
            </a:lvl1pPr>
          </a:lstStyle>
          <a:p>
            <a:r>
              <a:t>schnell – kompetent - mitmenschlich</a:t>
            </a:r>
          </a:p>
        </p:txBody>
      </p:sp>
      <p:sp>
        <p:nvSpPr>
          <p:cNvPr id="186" name="Shape 186"/>
          <p:cNvSpPr>
            <a:spLocks noGrp="1"/>
          </p:cNvSpPr>
          <p:nvPr>
            <p:ph type="title"/>
          </p:nvPr>
        </p:nvSpPr>
        <p:spPr>
          <a:xfrm>
            <a:off x="6705600" y="230188"/>
            <a:ext cx="2100264" cy="565943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Titeltext</a:t>
            </a:r>
          </a:p>
        </p:txBody>
      </p:sp>
      <p:sp>
        <p:nvSpPr>
          <p:cNvPr id="187" name="Shape 187"/>
          <p:cNvSpPr>
            <a:spLocks noGrp="1"/>
          </p:cNvSpPr>
          <p:nvPr>
            <p:ph type="body" idx="1"/>
          </p:nvPr>
        </p:nvSpPr>
        <p:spPr>
          <a:xfrm>
            <a:off x="403225" y="230188"/>
            <a:ext cx="6149975" cy="565943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188" name="Shape 18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 descr="Rectangle 13"/>
          <p:cNvSpPr/>
          <p:nvPr/>
        </p:nvSpPr>
        <p:spPr>
          <a:xfrm>
            <a:off x="0" y="1003300"/>
            <a:ext cx="9144000" cy="5346700"/>
          </a:xfrm>
          <a:prstGeom prst="rect">
            <a:avLst/>
          </a:prstGeom>
          <a:solidFill>
            <a:srgbClr val="E6E6E6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3" name="image1.jpeg" descr="Picture 5"/>
          <p:cNvPicPr>
            <a:picLocks noChangeAspect="1"/>
          </p:cNvPicPr>
          <p:nvPr/>
        </p:nvPicPr>
        <p:blipFill>
          <a:blip r:embed="rId10"/>
          <a:srcRect b="92570"/>
          <a:stretch>
            <a:fillRect/>
          </a:stretch>
        </p:blipFill>
        <p:spPr>
          <a:xfrm>
            <a:off x="0" y="6362700"/>
            <a:ext cx="9144000" cy="509588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image2-filtered.png" descr="Picture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6243637"/>
            <a:ext cx="9144000" cy="12065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5" descr="Rectangle 12"/>
          <p:cNvSpPr/>
          <p:nvPr/>
        </p:nvSpPr>
        <p:spPr>
          <a:xfrm>
            <a:off x="1876425" y="6464300"/>
            <a:ext cx="5376863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200"/>
            </a:lvl1pPr>
          </a:lstStyle>
          <a:p>
            <a:r>
              <a:t>FRRP</a:t>
            </a:r>
          </a:p>
        </p:txBody>
      </p:sp>
      <p:grpSp>
        <p:nvGrpSpPr>
          <p:cNvPr id="8" name="Group 8" descr="Group 20"/>
          <p:cNvGrpSpPr/>
          <p:nvPr/>
        </p:nvGrpSpPr>
        <p:grpSpPr>
          <a:xfrm>
            <a:off x="6656388" y="0"/>
            <a:ext cx="2217738" cy="974725"/>
            <a:chOff x="0" y="0"/>
            <a:chExt cx="2217736" cy="974725"/>
          </a:xfrm>
        </p:grpSpPr>
        <p:pic>
          <p:nvPicPr>
            <p:cNvPr id="6" name="image3.png" descr="Picture 17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346199" y="0"/>
              <a:ext cx="871538" cy="97472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7" name="Shape 7" descr="Text Box 18"/>
            <p:cNvSpPr/>
            <p:nvPr/>
          </p:nvSpPr>
          <p:spPr>
            <a:xfrm>
              <a:off x="0" y="195262"/>
              <a:ext cx="1260141" cy="5661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/>
            <a:p>
              <a:pPr>
                <a:defRPr sz="1300" b="1"/>
              </a:pPr>
              <a:r>
                <a:t>Fortbildung</a:t>
              </a:r>
            </a:p>
            <a:p>
              <a:pPr>
                <a:defRPr sz="1300" b="1"/>
              </a:pPr>
              <a:r>
                <a:t>Rettungsdienst</a:t>
              </a:r>
            </a:p>
            <a:p>
              <a:pPr>
                <a:defRPr sz="1300" b="1"/>
              </a:pPr>
              <a:r>
                <a:t>Rheinland Pfalz</a:t>
              </a:r>
            </a:p>
          </p:txBody>
        </p:sp>
      </p:grpSp>
      <p:sp>
        <p:nvSpPr>
          <p:cNvPr id="9" name="Shape 9" descr="Rectangle 19"/>
          <p:cNvSpPr/>
          <p:nvPr/>
        </p:nvSpPr>
        <p:spPr>
          <a:xfrm>
            <a:off x="0" y="6372225"/>
            <a:ext cx="3744913" cy="313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600" b="1"/>
            </a:lvl1pPr>
          </a:lstStyle>
          <a:p>
            <a:r>
              <a:t>schnell – kompetent - mitmenschlich</a:t>
            </a:r>
          </a:p>
        </p:txBody>
      </p:sp>
      <p:sp>
        <p:nvSpPr>
          <p:cNvPr id="10" name="Shape 10"/>
          <p:cNvSpPr>
            <a:spLocks noGrp="1"/>
          </p:cNvSpPr>
          <p:nvPr>
            <p:ph type="title"/>
          </p:nvPr>
        </p:nvSpPr>
        <p:spPr>
          <a:xfrm>
            <a:off x="457200" y="92074"/>
            <a:ext cx="82296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r>
              <a:t>Titeltext</a:t>
            </a:r>
          </a:p>
        </p:txBody>
      </p:sp>
      <p:sp>
        <p:nvSpPr>
          <p:cNvPr id="11" name="Shape 1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12" name="Shape 12"/>
          <p:cNvSpPr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5" r:id="rId4"/>
    <p:sldLayoutId id="2147483656" r:id="rId5"/>
    <p:sldLayoutId id="2147483657" r:id="rId6"/>
    <p:sldLayoutId id="2147483658" r:id="rId7"/>
    <p:sldLayoutId id="2147483659" r:id="rId8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190500" marR="0" indent="-19050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>
          <a:schemeClr val="accent1"/>
        </a:buClr>
        <a:buSzPct val="100000"/>
        <a:buFont typeface="Wingdings"/>
        <a:buChar char="▪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401990" marR="0" indent="-209903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>
          <a:schemeClr val="accent1"/>
        </a:buClr>
        <a:buSzPct val="100000"/>
        <a:buFont typeface="Wingdings"/>
        <a:buChar char="-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581907" marR="0" indent="-19932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>
          <a:schemeClr val="accent1"/>
        </a:buClr>
        <a:buSzPct val="100000"/>
        <a:buFont typeface="Wingdings"/>
        <a:buChar char="-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773465" marR="0" indent="-209903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>
          <a:schemeClr val="accent1"/>
        </a:buClr>
        <a:buSzPct val="100000"/>
        <a:buFont typeface="Wingdings"/>
        <a:buChar char="-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985132" marR="0" indent="-23107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>
          <a:schemeClr val="accent1"/>
        </a:buClr>
        <a:buSzPct val="100000"/>
        <a:buFont typeface="Wingdings"/>
        <a:buChar char="▪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1442332" marR="0" indent="-23107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>
          <a:schemeClr val="accent1"/>
        </a:buClr>
        <a:buSzPct val="100000"/>
        <a:buFont typeface="Wingdings"/>
        <a:buChar char="▪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1899532" marR="0" indent="-23107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>
          <a:schemeClr val="accent1"/>
        </a:buClr>
        <a:buSzPct val="100000"/>
        <a:buFont typeface="Wingdings"/>
        <a:buChar char="▪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2356732" marR="0" indent="-23107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>
          <a:schemeClr val="accent1"/>
        </a:buClr>
        <a:buSzPct val="100000"/>
        <a:buFont typeface="Wingdings"/>
        <a:buChar char="▪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2813932" marR="0" indent="-23107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>
          <a:schemeClr val="accent1"/>
        </a:buClr>
        <a:buSzPct val="100000"/>
        <a:buFont typeface="Wingdings"/>
        <a:buChar char="▪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de.wikipedia.org/wiki/Mainz_Emergency_Evaluation_Score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 descr="Rectangle 2"/>
          <p:cNvSpPr>
            <a:spLocks noGrp="1"/>
          </p:cNvSpPr>
          <p:nvPr>
            <p:ph type="title"/>
          </p:nvPr>
        </p:nvSpPr>
        <p:spPr>
          <a:xfrm>
            <a:off x="727075" y="1260475"/>
            <a:ext cx="6757988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de-DE" sz="3600" i="1" dirty="0"/>
              <a:t>Nida Tablet</a:t>
            </a:r>
          </a:p>
        </p:txBody>
      </p:sp>
      <p:sp>
        <p:nvSpPr>
          <p:cNvPr id="198" name="Shape 198" descr="Rectangle 3"/>
          <p:cNvSpPr>
            <a:spLocks noGrp="1"/>
          </p:cNvSpPr>
          <p:nvPr>
            <p:ph type="body" sz="quarter" idx="1"/>
          </p:nvPr>
        </p:nvSpPr>
        <p:spPr>
          <a:xfrm>
            <a:off x="727075" y="2571750"/>
            <a:ext cx="6764338" cy="773114"/>
          </a:xfrm>
          <a:prstGeom prst="rect">
            <a:avLst/>
          </a:prstGeom>
        </p:spPr>
        <p:txBody>
          <a:bodyPr lIns="45719" tIns="45719" rIns="45719" bIns="45719" anchor="t">
            <a:normAutofit/>
          </a:bodyPr>
          <a:lstStyle/>
          <a:p>
            <a:r>
              <a:rPr dirty="0"/>
              <a:t>© </a:t>
            </a:r>
            <a:r>
              <a:rPr lang="de-DE" dirty="0"/>
              <a:t>Thomsen 2021/2022</a:t>
            </a:r>
            <a:endParaRPr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C3F948-3ADC-4B99-9889-7AD22D93C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Nida Mobile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08FE75A-01BD-4B0E-824F-53EA7032D8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5" name="Grafik 4" descr="Ein Bild, das Text, Elektronik, Anzeige enthält.&#10;&#10;Automatisch generierte Beschreibung">
            <a:extLst>
              <a:ext uri="{FF2B5EF4-FFF2-40B4-BE49-F238E27FC236}">
                <a16:creationId xmlns:a16="http://schemas.microsoft.com/office/drawing/2014/main" id="{AD622D50-2FFD-4E61-9D9E-5C190D3BE9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9" y="1201736"/>
            <a:ext cx="6858000" cy="4799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314994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C3F948-3ADC-4B99-9889-7AD22D93C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Nida Mobile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08FE75A-01BD-4B0E-824F-53EA7032D8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E2291B4-6C81-45B4-AFB9-97303D20C9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9" y="1201736"/>
            <a:ext cx="6858000" cy="4799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129993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C3F948-3ADC-4B99-9889-7AD22D93C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Nida Mobile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08FE75A-01BD-4B0E-824F-53EA7032D8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87" y="1090612"/>
            <a:ext cx="8397876" cy="5063608"/>
          </a:xfrm>
        </p:spPr>
        <p:txBody>
          <a:bodyPr/>
          <a:lstStyle/>
          <a:p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5" name="Grafik 4" descr="Ein Bild, das Tisch enthält.&#10;&#10;Automatisch generierte Beschreibung">
            <a:extLst>
              <a:ext uri="{FF2B5EF4-FFF2-40B4-BE49-F238E27FC236}">
                <a16:creationId xmlns:a16="http://schemas.microsoft.com/office/drawing/2014/main" id="{7AE7518A-909E-4D53-8961-0540C28460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9" y="1315092"/>
            <a:ext cx="6858000" cy="4685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69101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DCBE1F-9E0F-45EA-9F9C-260E5AD56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Nida Mobile Pflichtfelder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5304C479-B4D1-43CB-9489-9D47F7A9D0E7}"/>
              </a:ext>
            </a:extLst>
          </p:cNvPr>
          <p:cNvSpPr txBox="1"/>
          <p:nvPr/>
        </p:nvSpPr>
        <p:spPr>
          <a:xfrm>
            <a:off x="403224" y="729466"/>
            <a:ext cx="8627759" cy="452431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endParaRPr lang="de-DE" dirty="0"/>
          </a:p>
          <a:p>
            <a:endParaRPr lang="de-DE" dirty="0"/>
          </a:p>
          <a:p>
            <a:r>
              <a:rPr lang="de-DE" dirty="0"/>
              <a:t>Die Lenkungsgruppe MEER und die ÄLRD haben im NIDA-Client Pflichtfelder</a:t>
            </a:r>
          </a:p>
          <a:p>
            <a:r>
              <a:rPr lang="de-DE" dirty="0"/>
              <a:t>     konsentiert, die die Dokumentationsqualität erhöhen sollen</a:t>
            </a:r>
          </a:p>
          <a:p>
            <a:endParaRPr lang="de-DE" dirty="0"/>
          </a:p>
          <a:p>
            <a:r>
              <a:rPr lang="de-DE" dirty="0"/>
              <a:t>Die Anzahl der Pflichtfelder wurde so gering wie möglich gehalten.</a:t>
            </a:r>
          </a:p>
          <a:p>
            <a:endParaRPr lang="de-DE" dirty="0"/>
          </a:p>
          <a:p>
            <a:r>
              <a:rPr lang="de-DE" dirty="0"/>
              <a:t>Der Großteil der Pflichtfelder betrifft die Vitalwerte bei Ankunft und bei Übergabe</a:t>
            </a:r>
          </a:p>
          <a:p>
            <a:endParaRPr lang="de-DE" dirty="0"/>
          </a:p>
          <a:p>
            <a:r>
              <a:rPr lang="de-DE" dirty="0"/>
              <a:t>Zusätzlich wurden einige Plausibilitätsregeln definiert (Ziel: weniger Fehleingaben)</a:t>
            </a:r>
          </a:p>
          <a:p>
            <a:endParaRPr lang="de-DE" dirty="0"/>
          </a:p>
          <a:p>
            <a:r>
              <a:rPr lang="de-DE" dirty="0"/>
              <a:t>Die Änderungen werden mittels eines Updates im Laufe des Jahres 2021 erfolgen.</a:t>
            </a:r>
          </a:p>
          <a:p>
            <a:r>
              <a:rPr lang="de-DE" dirty="0"/>
              <a:t>1. Schritt: Umsetzung als „Wunschfelder“</a:t>
            </a:r>
          </a:p>
          <a:p>
            <a:r>
              <a:rPr lang="de-DE" dirty="0"/>
              <a:t>- Hinweis auf fehlende Einträge, aber Protokollabschluss möglich</a:t>
            </a:r>
          </a:p>
          <a:p>
            <a:r>
              <a:rPr lang="de-DE" dirty="0"/>
              <a:t>2. Schritt: „Scharfschaltung“ als Pflichtfelder </a:t>
            </a:r>
          </a:p>
          <a:p>
            <a:r>
              <a:rPr lang="de-DE" dirty="0"/>
              <a:t>- Hinweis auf fehlende Einträge, abschlussverhindernd, falls nicht ausgefüllt </a:t>
            </a:r>
          </a:p>
        </p:txBody>
      </p:sp>
    </p:spTree>
    <p:extLst>
      <p:ext uri="{BB962C8B-B14F-4D97-AF65-F5344CB8AC3E}">
        <p14:creationId xmlns:p14="http://schemas.microsoft.com/office/powerpoint/2010/main" val="163607427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DCBE1F-9E0F-45EA-9F9C-260E5AD56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Nida Mobile Fehlerkultur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5304C479-B4D1-43CB-9489-9D47F7A9D0E7}"/>
              </a:ext>
            </a:extLst>
          </p:cNvPr>
          <p:cNvSpPr txBox="1"/>
          <p:nvPr/>
        </p:nvSpPr>
        <p:spPr>
          <a:xfrm>
            <a:off x="575353" y="1171254"/>
            <a:ext cx="8342614" cy="628755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de-DE" dirty="0"/>
              <a:t>Fehlende Anmeldung dadurch kann die Besatzung nicht in Nida Client auf Protokoll zugreifen</a:t>
            </a:r>
          </a:p>
          <a:p>
            <a:endParaRPr lang="de-DE" dirty="0"/>
          </a:p>
          <a:p>
            <a:r>
              <a:rPr lang="de-DE" dirty="0"/>
              <a:t>Weniger Freitext</a:t>
            </a:r>
          </a:p>
          <a:p>
            <a:endParaRPr lang="de-DE" dirty="0"/>
          </a:p>
          <a:p>
            <a:r>
              <a:rPr lang="de-DE" dirty="0"/>
              <a:t>Datenübertragung Kontrolle Netzwerk (kleine Antenne Nida Tablet schauen ob verbunden)</a:t>
            </a:r>
          </a:p>
          <a:p>
            <a:endParaRPr lang="de-DE" dirty="0"/>
          </a:p>
          <a:p>
            <a:r>
              <a:rPr lang="de-DE" dirty="0"/>
              <a:t>Unvollständige Zeiten</a:t>
            </a:r>
          </a:p>
          <a:p>
            <a:endParaRPr lang="de-DE" dirty="0"/>
          </a:p>
          <a:p>
            <a:r>
              <a:rPr lang="de-DE" dirty="0"/>
              <a:t>Verbinden mit EKG und Beatmungsgerät</a:t>
            </a:r>
          </a:p>
          <a:p>
            <a:endParaRPr lang="de-DE" dirty="0"/>
          </a:p>
          <a:p>
            <a:r>
              <a:rPr lang="de-DE" dirty="0"/>
              <a:t>Tablet in Ladehalterung kontrollieren</a:t>
            </a:r>
          </a:p>
          <a:p>
            <a:endParaRPr lang="de-DE" dirty="0"/>
          </a:p>
          <a:p>
            <a:r>
              <a:rPr lang="de-DE" dirty="0"/>
              <a:t>Datenübertragung von anderen Tablets z.B. immer alles anklicken</a:t>
            </a:r>
          </a:p>
          <a:p>
            <a:endParaRPr lang="de-DE" dirty="0"/>
          </a:p>
          <a:p>
            <a:r>
              <a:rPr lang="de-DE" dirty="0"/>
              <a:t>Richtigen Drucker auswählen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69962104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DCBE1F-9E0F-45EA-9F9C-260E5AD56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Nida Client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5304C479-B4D1-43CB-9489-9D47F7A9D0E7}"/>
              </a:ext>
            </a:extLst>
          </p:cNvPr>
          <p:cNvSpPr txBox="1"/>
          <p:nvPr/>
        </p:nvSpPr>
        <p:spPr>
          <a:xfrm>
            <a:off x="113016" y="1253822"/>
            <a:ext cx="8917968" cy="36933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endParaRPr lang="de-DE" dirty="0"/>
          </a:p>
          <a:p>
            <a:r>
              <a:rPr lang="de-DE" sz="1600" dirty="0"/>
              <a:t> </a:t>
            </a:r>
            <a:r>
              <a:rPr lang="de-DE" dirty="0"/>
              <a:t>Nutzung Nida Tablet Nida Client: </a:t>
            </a:r>
          </a:p>
          <a:p>
            <a:endParaRPr lang="de-DE" dirty="0"/>
          </a:p>
          <a:p>
            <a:r>
              <a:rPr lang="de-DE" dirty="0"/>
              <a:t>Lesbarkeit der Eingabedaten (Krankenkarten usw.)</a:t>
            </a:r>
          </a:p>
          <a:p>
            <a:r>
              <a:rPr lang="de-DE" dirty="0"/>
              <a:t>Bluetooth- Verbindungen werden Aufgezeichnet (EKG usw.)</a:t>
            </a:r>
          </a:p>
          <a:p>
            <a:endParaRPr lang="de-DE" dirty="0"/>
          </a:p>
          <a:p>
            <a:r>
              <a:rPr lang="de-DE" dirty="0"/>
              <a:t>Korrekturen und Eingaben können im nachhinein getätigt werden. Diese werden mit Zeitstempel versehen.</a:t>
            </a:r>
          </a:p>
          <a:p>
            <a:endParaRPr lang="de-DE" dirty="0"/>
          </a:p>
          <a:p>
            <a:r>
              <a:rPr lang="de-DE" dirty="0"/>
              <a:t>Eigene Dokumentation und Vorhaltung </a:t>
            </a:r>
          </a:p>
          <a:p>
            <a:endParaRPr lang="de-DE" dirty="0"/>
          </a:p>
          <a:p>
            <a:r>
              <a:rPr lang="de-DE" dirty="0"/>
              <a:t>Möglichkeiten der Auswertung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64748785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C3F948-3ADC-4B99-9889-7AD22D93C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225" y="230188"/>
            <a:ext cx="5945188" cy="600076"/>
          </a:xfrm>
        </p:spPr>
        <p:txBody>
          <a:bodyPr/>
          <a:lstStyle/>
          <a:p>
            <a:r>
              <a:rPr lang="de-DE" dirty="0"/>
              <a:t>Nida Auswertung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08FE75A-01BD-4B0E-824F-53EA7032D8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  <a:p>
            <a:pPr marL="0" indent="0">
              <a:buNone/>
            </a:pPr>
            <a:r>
              <a:rPr lang="de-DE" sz="1800" dirty="0"/>
              <a:t>Auswertungsmodul nicht nutzbar für LRD nicht Citrix kompatibel</a:t>
            </a:r>
          </a:p>
          <a:p>
            <a:endParaRPr lang="de-DE" sz="1800" dirty="0"/>
          </a:p>
          <a:p>
            <a:endParaRPr lang="de-DE" sz="1800" dirty="0"/>
          </a:p>
          <a:p>
            <a:pPr marL="0" indent="0">
              <a:buNone/>
            </a:pPr>
            <a:r>
              <a:rPr lang="de-DE" sz="1800" dirty="0"/>
              <a:t>In weniger als 5% der Einsätze sind die Datensätze so vollständig, dass wir Veränderungen des Patientenzustandes im Rahmen der rettungsdienstlichen Versorgung messen können.</a:t>
            </a:r>
          </a:p>
          <a:p>
            <a:endParaRPr lang="de-DE" sz="1800" dirty="0"/>
          </a:p>
          <a:p>
            <a:endParaRPr lang="de-DE" sz="1800" dirty="0"/>
          </a:p>
          <a:p>
            <a:pPr marL="0" indent="0">
              <a:buNone/>
            </a:pPr>
            <a:r>
              <a:rPr lang="de-DE" sz="1800" dirty="0"/>
              <a:t>Das ist für die Argumentation über Versorgungsqualität sehr nachteilig.</a:t>
            </a:r>
          </a:p>
          <a:p>
            <a:endParaRPr lang="de-DE" sz="1800" dirty="0"/>
          </a:p>
          <a:p>
            <a:pPr marL="0" indent="0">
              <a:buNone/>
            </a:pPr>
            <a:r>
              <a:rPr lang="de-DE" sz="1800" dirty="0"/>
              <a:t>Hier ein paar Beispiele für die fehlende Dokumentation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01302431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C3F948-3ADC-4B99-9889-7AD22D93C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Beispiele für Auswertungen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08FE75A-01BD-4B0E-824F-53EA7032D8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87" y="1090612"/>
            <a:ext cx="8397876" cy="5145800"/>
          </a:xfrm>
        </p:spPr>
        <p:txBody>
          <a:bodyPr/>
          <a:lstStyle/>
          <a:p>
            <a:pPr marL="0" indent="0">
              <a:buNone/>
            </a:pPr>
            <a:r>
              <a:rPr lang="de-DE" sz="1600" dirty="0"/>
              <a:t>Auszüge aus der </a:t>
            </a:r>
            <a:r>
              <a:rPr lang="de-DE" sz="1600" dirty="0" err="1"/>
              <a:t>NIDAAnalyse</a:t>
            </a:r>
            <a:endParaRPr lang="de-DE" sz="1600" dirty="0"/>
          </a:p>
          <a:p>
            <a:endParaRPr lang="de-DE" sz="1600" dirty="0"/>
          </a:p>
          <a:p>
            <a:pPr marL="0" indent="0">
              <a:buNone/>
            </a:pPr>
            <a:r>
              <a:rPr lang="de-DE" sz="1400" dirty="0"/>
              <a:t>Grundsätzlich kann man über quasi jedes Datenfeld eine Analyse fahren und sich Daten ansehen und analysieren</a:t>
            </a:r>
          </a:p>
          <a:p>
            <a:pPr marL="0" indent="0">
              <a:buNone/>
            </a:pPr>
            <a:r>
              <a:rPr lang="de-DE" sz="1400" dirty="0"/>
              <a:t>Hier wurden die Ersthelfermaßnahmen dargestellt 5493 von 44787 Einsätzen 12% machten eine Aussage hierzu.</a:t>
            </a:r>
          </a:p>
          <a:p>
            <a:endParaRPr lang="de-DE" dirty="0"/>
          </a:p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BEE3F4F-2C8E-49A5-A14B-CD1CB09F0F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18" y="2623975"/>
            <a:ext cx="7352185" cy="361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34736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C3F948-3ADC-4B99-9889-7AD22D93C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Beispiele für Auswertungen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08FE75A-01BD-4B0E-824F-53EA7032D8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Zirka 30% machten eine Aussage über Allgemeinzustand vor Ereignis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5CE1372-EA4E-4448-943D-46DF105CE5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25" y="1695236"/>
            <a:ext cx="8332788" cy="3955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069886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C3F948-3ADC-4B99-9889-7AD22D93C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Beispiele für Auswertungen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08FE75A-01BD-4B0E-824F-53EA7032D8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50 % machten eine Aussage über Puls im Erstbefund</a:t>
            </a:r>
          </a:p>
          <a:p>
            <a:endParaRPr lang="de-DE" dirty="0"/>
          </a:p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EC75004-D9D9-4099-89A3-988804B96F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2" y="1604962"/>
            <a:ext cx="8143875" cy="428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01294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DCBE1F-9E0F-45EA-9F9C-260E5AD56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Grundlagen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B0ECA5E-E0F8-4FE4-A8D5-1A3F14C25C6B}"/>
              </a:ext>
            </a:extLst>
          </p:cNvPr>
          <p:cNvSpPr txBox="1"/>
          <p:nvPr/>
        </p:nvSpPr>
        <p:spPr>
          <a:xfrm>
            <a:off x="403225" y="1574029"/>
            <a:ext cx="7681420" cy="305340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de-DE" dirty="0"/>
              <a:t>Fluch oder Segen?</a:t>
            </a:r>
          </a:p>
          <a:p>
            <a:pPr>
              <a:lnSpc>
                <a:spcPct val="200000"/>
              </a:lnSpc>
            </a:pPr>
            <a:endParaRPr lang="de-DE" dirty="0"/>
          </a:p>
          <a:p>
            <a:pPr>
              <a:lnSpc>
                <a:spcPct val="200000"/>
              </a:lnSpc>
            </a:pPr>
            <a:r>
              <a:rPr lang="de-DE" dirty="0"/>
              <a:t>Kurzer Einblick über Möglichkeiten der Anwendung Nida Tablet </a:t>
            </a:r>
          </a:p>
          <a:p>
            <a:pPr>
              <a:lnSpc>
                <a:spcPct val="200000"/>
              </a:lnSpc>
            </a:pPr>
            <a:r>
              <a:rPr lang="de-DE" dirty="0"/>
              <a:t>Vorteile der Nutzung Nida Tablet</a:t>
            </a:r>
          </a:p>
          <a:p>
            <a:pPr>
              <a:lnSpc>
                <a:spcPct val="200000"/>
              </a:lnSpc>
            </a:pPr>
            <a:r>
              <a:rPr lang="de-DE" dirty="0"/>
              <a:t>Auswertung Daten</a:t>
            </a:r>
          </a:p>
          <a:p>
            <a:pPr>
              <a:lnSpc>
                <a:spcPct val="200000"/>
              </a:lnSpc>
            </a:pPr>
            <a:r>
              <a:rPr lang="de-DE" dirty="0"/>
              <a:t>Was bringt die Zukunft </a:t>
            </a:r>
          </a:p>
        </p:txBody>
      </p:sp>
    </p:spTree>
    <p:extLst>
      <p:ext uri="{BB962C8B-B14F-4D97-AF65-F5344CB8AC3E}">
        <p14:creationId xmlns:p14="http://schemas.microsoft.com/office/powerpoint/2010/main" val="1370176519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C3F948-3ADC-4B99-9889-7AD22D93C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Beispiele für Auswertungen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08FE75A-01BD-4B0E-824F-53EA7032D8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Aber nur 40 % noch im Übergabebefund</a:t>
            </a:r>
          </a:p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88C7408-C975-4313-959F-A0C0056077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37" y="2339918"/>
            <a:ext cx="8665915" cy="3549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095300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C3F948-3ADC-4B99-9889-7AD22D93C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Beispiele für Auswertungen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08FE75A-01BD-4B0E-824F-53EA7032D8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Messung des Blutzuckers im Erstbefund &lt; 30%</a:t>
            </a:r>
          </a:p>
          <a:p>
            <a:endParaRPr lang="de-DE" dirty="0"/>
          </a:p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5B170D6-6054-40AC-8EFD-3BD56F3DD6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25" y="2273240"/>
            <a:ext cx="8397875" cy="3737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297010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C3F948-3ADC-4B99-9889-7AD22D93C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Beispiele für Auswertungen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08FE75A-01BD-4B0E-824F-53EA7032D8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Nur noch 11% dokumentiert bei Übergabe </a:t>
            </a:r>
          </a:p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44B8E3D-BDE4-41CA-ADEA-247E4ECADE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2" y="1657350"/>
            <a:ext cx="8143875" cy="4232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063459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C3F948-3ADC-4B99-9889-7AD22D93C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Beispiele für Auswertungen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08FE75A-01BD-4B0E-824F-53EA7032D8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r>
              <a:rPr lang="de-DE" sz="1800" dirty="0"/>
              <a:t>Mit dem MEES</a:t>
            </a:r>
          </a:p>
          <a:p>
            <a:endParaRPr lang="de-DE" sz="1800" dirty="0"/>
          </a:p>
          <a:p>
            <a:pPr marL="0" indent="0">
              <a:buNone/>
            </a:pPr>
            <a:r>
              <a:rPr lang="de-DE" sz="1800" dirty="0"/>
              <a:t>(</a:t>
            </a:r>
            <a:r>
              <a:rPr lang="de-DE" sz="1800" dirty="0">
                <a:hlinkClick r:id="rId3"/>
              </a:rPr>
              <a:t>https://de.wikipedia.org/wiki/Mainz_Emergency_Evaluation_Score</a:t>
            </a:r>
            <a:r>
              <a:rPr lang="de-DE" sz="1800" dirty="0"/>
              <a:t>)</a:t>
            </a:r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r>
              <a:rPr lang="de-DE" sz="1800" dirty="0"/>
              <a:t> kann aber auch anhand definierter Parameter eine Zustandsveränderung des Patienten im Rahmen der Behandlung abgeleitet werden. </a:t>
            </a:r>
          </a:p>
          <a:p>
            <a:endParaRPr lang="de-DE" sz="1800" dirty="0"/>
          </a:p>
          <a:p>
            <a:pPr marL="0" indent="0">
              <a:buNone/>
            </a:pPr>
            <a:r>
              <a:rPr lang="de-DE" sz="1800" dirty="0"/>
              <a:t>Dazu ist aber die vollständige Dokumentation der Parameter zu MEES1 (Eintreffen) und MEES2 (Übergabe) nötig</a:t>
            </a:r>
            <a:r>
              <a:rPr lang="de-D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35753339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C3F948-3ADC-4B99-9889-7AD22D93C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225" y="178817"/>
            <a:ext cx="5945188" cy="600076"/>
          </a:xfrm>
        </p:spPr>
        <p:txBody>
          <a:bodyPr/>
          <a:lstStyle/>
          <a:p>
            <a:r>
              <a:rPr lang="de-DE" dirty="0"/>
              <a:t>Tablet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08FE75A-01BD-4B0E-824F-53EA7032D8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87" y="1448656"/>
            <a:ext cx="8397876" cy="420213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DE" sz="3600" dirty="0"/>
          </a:p>
          <a:p>
            <a:pPr marL="0" indent="0">
              <a:buNone/>
            </a:pPr>
            <a:endParaRPr lang="de-DE" sz="3600" dirty="0"/>
          </a:p>
          <a:p>
            <a:pPr marL="0" indent="0">
              <a:buNone/>
            </a:pPr>
            <a:endParaRPr lang="de-DE" sz="3600" dirty="0"/>
          </a:p>
          <a:p>
            <a:pPr marL="0" indent="0">
              <a:buNone/>
            </a:pPr>
            <a:r>
              <a:rPr lang="de-DE" sz="3600" dirty="0"/>
              <a:t>Vorführen und erklären Nida Client</a:t>
            </a:r>
          </a:p>
        </p:txBody>
      </p:sp>
    </p:spTree>
    <p:extLst>
      <p:ext uri="{BB962C8B-B14F-4D97-AF65-F5344CB8AC3E}">
        <p14:creationId xmlns:p14="http://schemas.microsoft.com/office/powerpoint/2010/main" val="3031744764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C3F948-3ADC-4B99-9889-7AD22D93C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225" y="178817"/>
            <a:ext cx="5945188" cy="600076"/>
          </a:xfrm>
        </p:spPr>
        <p:txBody>
          <a:bodyPr/>
          <a:lstStyle/>
          <a:p>
            <a:r>
              <a:rPr lang="de-DE" dirty="0"/>
              <a:t>Tablet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08FE75A-01BD-4B0E-824F-53EA7032D8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87" y="1448656"/>
            <a:ext cx="8397876" cy="420213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DE" sz="3600" dirty="0"/>
          </a:p>
          <a:p>
            <a:pPr marL="0" indent="0">
              <a:buNone/>
            </a:pPr>
            <a:endParaRPr lang="de-DE" sz="3600" dirty="0"/>
          </a:p>
          <a:p>
            <a:pPr marL="0" indent="0">
              <a:buNone/>
            </a:pPr>
            <a:endParaRPr lang="de-DE" sz="3600" dirty="0"/>
          </a:p>
          <a:p>
            <a:pPr marL="0" indent="0">
              <a:buNone/>
            </a:pPr>
            <a:r>
              <a:rPr lang="de-DE" sz="3600" dirty="0"/>
              <a:t>Vielen Dank für Ihre Aufmerksamkeit!</a:t>
            </a:r>
          </a:p>
        </p:txBody>
      </p:sp>
    </p:spTree>
    <p:extLst>
      <p:ext uri="{BB962C8B-B14F-4D97-AF65-F5344CB8AC3E}">
        <p14:creationId xmlns:p14="http://schemas.microsoft.com/office/powerpoint/2010/main" val="1391081117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DCBE1F-9E0F-45EA-9F9C-260E5AD56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Grundlagen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B0ECA5E-E0F8-4FE4-A8D5-1A3F14C25C6B}"/>
              </a:ext>
            </a:extLst>
          </p:cNvPr>
          <p:cNvSpPr txBox="1"/>
          <p:nvPr/>
        </p:nvSpPr>
        <p:spPr>
          <a:xfrm>
            <a:off x="403225" y="1532932"/>
            <a:ext cx="7681420" cy="39703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de-DE" dirty="0"/>
              <a:t>Gründe der Dokumentation:</a:t>
            </a:r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Medizinische Gründe – Patientenwohl</a:t>
            </a:r>
          </a:p>
          <a:p>
            <a:endParaRPr lang="de-DE" dirty="0"/>
          </a:p>
          <a:p>
            <a:r>
              <a:rPr lang="de-DE" dirty="0"/>
              <a:t>Rechtssicherheit der Mitarbeiter</a:t>
            </a:r>
          </a:p>
          <a:p>
            <a:endParaRPr lang="de-DE" dirty="0"/>
          </a:p>
          <a:p>
            <a:r>
              <a:rPr lang="de-DE" dirty="0"/>
              <a:t>Qualitätsmanagement  -  adäquate örtliche und landesweite Auswertung von erhobenen Daten (ohne Personal- und Patientendaten)</a:t>
            </a:r>
          </a:p>
          <a:p>
            <a:endParaRPr lang="de-DE" dirty="0"/>
          </a:p>
          <a:p>
            <a:r>
              <a:rPr lang="de-DE" dirty="0"/>
              <a:t>Faktura / Abrechnung</a:t>
            </a:r>
          </a:p>
          <a:p>
            <a:endParaRPr lang="de-DE" dirty="0"/>
          </a:p>
          <a:p>
            <a:r>
              <a:rPr lang="de-DE" dirty="0"/>
              <a:t>Zukunft: Anmeldung DIVONO: Digitale Vorankündigung von Notfallpatienten sowie ZLB-Zugang</a:t>
            </a:r>
          </a:p>
        </p:txBody>
      </p:sp>
    </p:spTree>
    <p:extLst>
      <p:ext uri="{BB962C8B-B14F-4D97-AF65-F5344CB8AC3E}">
        <p14:creationId xmlns:p14="http://schemas.microsoft.com/office/powerpoint/2010/main" val="3016921147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DCBE1F-9E0F-45EA-9F9C-260E5AD56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Grundlagen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5304C479-B4D1-43CB-9489-9D47F7A9D0E7}"/>
              </a:ext>
            </a:extLst>
          </p:cNvPr>
          <p:cNvSpPr txBox="1"/>
          <p:nvPr/>
        </p:nvSpPr>
        <p:spPr>
          <a:xfrm>
            <a:off x="226032" y="1079162"/>
            <a:ext cx="8917968" cy="452431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endParaRPr lang="de-DE" dirty="0"/>
          </a:p>
          <a:p>
            <a:endParaRPr lang="de-DE" dirty="0"/>
          </a:p>
          <a:p>
            <a:r>
              <a:rPr lang="de-DE" dirty="0"/>
              <a:t>System ist funktionsfähig und in gesamt RLP in Betrieb</a:t>
            </a:r>
          </a:p>
          <a:p>
            <a:endParaRPr lang="de-DE" dirty="0"/>
          </a:p>
          <a:p>
            <a:r>
              <a:rPr lang="de-DE" dirty="0"/>
              <a:t>Stand Mitte März 2021: - ca. 1,8 Millionen Einsätze wurden mit MEER dokumentiert </a:t>
            </a:r>
          </a:p>
          <a:p>
            <a:r>
              <a:rPr lang="de-DE" dirty="0"/>
              <a:t>   	- Monatlich ~ 45.000 Einsätze</a:t>
            </a:r>
          </a:p>
          <a:p>
            <a:endParaRPr lang="de-DE" dirty="0"/>
          </a:p>
          <a:p>
            <a:r>
              <a:rPr lang="de-DE" dirty="0"/>
              <a:t>Seit 01.01.2020 bei jeder Organisation in RLP verpflichtender Einsatz.</a:t>
            </a:r>
          </a:p>
          <a:p>
            <a:endParaRPr lang="de-DE" dirty="0"/>
          </a:p>
          <a:p>
            <a:r>
              <a:rPr lang="de-DE" dirty="0"/>
              <a:t>Die Einsatzdokumentation hat landeseinheitlich zu erfolgen (</a:t>
            </a:r>
            <a:r>
              <a:rPr lang="de-DE" dirty="0" err="1"/>
              <a:t>RettDG</a:t>
            </a:r>
            <a:r>
              <a:rPr lang="de-DE" dirty="0"/>
              <a:t>)</a:t>
            </a:r>
          </a:p>
          <a:p>
            <a:endParaRPr lang="de-DE" dirty="0"/>
          </a:p>
          <a:p>
            <a:r>
              <a:rPr lang="de-DE" dirty="0"/>
              <a:t>Viele Neuerungen seit Beginn.</a:t>
            </a:r>
          </a:p>
          <a:p>
            <a:endParaRPr lang="de-DE" dirty="0"/>
          </a:p>
          <a:p>
            <a:r>
              <a:rPr lang="de-DE" dirty="0"/>
              <a:t>Umfangreiche statistische Erhebungen möglich, die aber korrekte Eingaben voraussetzten.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54782394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DCBE1F-9E0F-45EA-9F9C-260E5AD56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Grundlagen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A5515E8-4DC5-4BE4-9D11-A59BA4E1D6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021" y="1243173"/>
            <a:ext cx="8096250" cy="472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913676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DCBE1F-9E0F-45EA-9F9C-260E5AD56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Grundlagen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5820643-1909-41EC-9EE6-5234F050A3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487" y="1263720"/>
            <a:ext cx="7439025" cy="4775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251260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DCBE1F-9E0F-45EA-9F9C-260E5AD56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Grundlagen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5304C479-B4D1-43CB-9489-9D47F7A9D0E7}"/>
              </a:ext>
            </a:extLst>
          </p:cNvPr>
          <p:cNvSpPr txBox="1"/>
          <p:nvPr/>
        </p:nvSpPr>
        <p:spPr>
          <a:xfrm>
            <a:off x="226032" y="1079162"/>
            <a:ext cx="8917968" cy="48013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endParaRPr lang="de-DE" dirty="0"/>
          </a:p>
          <a:p>
            <a:endParaRPr lang="de-DE" dirty="0"/>
          </a:p>
          <a:p>
            <a:r>
              <a:rPr lang="de-DE" dirty="0"/>
              <a:t>DIVONO: Digitale Vorankündigung von Notfallpatienten</a:t>
            </a:r>
          </a:p>
          <a:p>
            <a:endParaRPr lang="de-DE" dirty="0"/>
          </a:p>
          <a:p>
            <a:r>
              <a:rPr lang="de-DE" dirty="0"/>
              <a:t>Erweiterungsmodul des Zentralen Landesweiten Behandlungskapazitätsnachweises (ZLB)</a:t>
            </a:r>
          </a:p>
          <a:p>
            <a:endParaRPr lang="de-DE" dirty="0"/>
          </a:p>
          <a:p>
            <a:r>
              <a:rPr lang="de-DE" dirty="0"/>
              <a:t>Alle Tablet-PCs sollen einen ZLB-Zugang erhalten</a:t>
            </a:r>
          </a:p>
          <a:p>
            <a:endParaRPr lang="de-DE" dirty="0"/>
          </a:p>
          <a:p>
            <a:r>
              <a:rPr lang="de-DE" dirty="0"/>
              <a:t>Es soll ein landesweit konsentierter sog. minimaler Notfalldatensatz drahtlos von den Tablet-PCs auf Dashboard in der Zielklinik übertragen werden können</a:t>
            </a:r>
          </a:p>
          <a:p>
            <a:endParaRPr lang="de-DE" dirty="0"/>
          </a:p>
          <a:p>
            <a:r>
              <a:rPr lang="de-DE" dirty="0"/>
              <a:t>Ziel: Bessere Vorbereitung der Kliniken auf die durch den Rettungsdienst transportierten Patienten; </a:t>
            </a:r>
          </a:p>
          <a:p>
            <a:r>
              <a:rPr lang="de-DE" dirty="0"/>
              <a:t>     aber: kein Ersatz für (ergänzendes) Telefonat bei kritischem Zustand (u.a. mit </a:t>
            </a:r>
          </a:p>
          <a:p>
            <a:r>
              <a:rPr lang="de-DE" dirty="0"/>
              <a:t>              dem Ziel der Festlegung des konkreten Übergabeorts!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98836968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DCBE1F-9E0F-45EA-9F9C-260E5AD56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Nida Mobile 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5304C479-B4D1-43CB-9489-9D47F7A9D0E7}"/>
              </a:ext>
            </a:extLst>
          </p:cNvPr>
          <p:cNvSpPr txBox="1"/>
          <p:nvPr/>
        </p:nvSpPr>
        <p:spPr>
          <a:xfrm>
            <a:off x="226032" y="1079162"/>
            <a:ext cx="8917968" cy="57246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endParaRPr lang="de-DE" dirty="0"/>
          </a:p>
          <a:p>
            <a:r>
              <a:rPr lang="de-DE" dirty="0"/>
              <a:t>Nutzung Nida Tablet Eingabemaske</a:t>
            </a:r>
          </a:p>
          <a:p>
            <a:endParaRPr lang="de-DE" dirty="0"/>
          </a:p>
          <a:p>
            <a:r>
              <a:rPr lang="de-DE" dirty="0"/>
              <a:t>-Lesbarkeit der Daten (Krankenkarte) und Eingabe Diagnose, Maßnahmen usw.</a:t>
            </a:r>
          </a:p>
          <a:p>
            <a:r>
              <a:rPr lang="de-DE" dirty="0"/>
              <a:t>-Mitfahrtverweigerung </a:t>
            </a:r>
          </a:p>
          <a:p>
            <a:r>
              <a:rPr lang="de-DE" dirty="0"/>
              <a:t>-Daten Übertragung von Tablet zu Tablet</a:t>
            </a:r>
          </a:p>
          <a:p>
            <a:r>
              <a:rPr lang="de-DE" dirty="0"/>
              <a:t>-Rote Liste</a:t>
            </a:r>
          </a:p>
          <a:p>
            <a:r>
              <a:rPr lang="de-DE" dirty="0"/>
              <a:t>-QM Plattform hinterlegt</a:t>
            </a:r>
          </a:p>
          <a:p>
            <a:r>
              <a:rPr lang="de-DE" dirty="0"/>
              <a:t>-Sprachübersetzer</a:t>
            </a:r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Geplant: </a:t>
            </a:r>
          </a:p>
          <a:p>
            <a:r>
              <a:rPr lang="de-DE" dirty="0"/>
              <a:t>-Abrechnung Transporte</a:t>
            </a:r>
          </a:p>
          <a:p>
            <a:r>
              <a:rPr lang="de-DE" dirty="0"/>
              <a:t>-Anmeldung über ZLB und DIVONO</a:t>
            </a:r>
          </a:p>
          <a:p>
            <a:r>
              <a:rPr lang="de-DE" dirty="0"/>
              <a:t>-Auswertung zur Verbesserung Patientenversorgung </a:t>
            </a:r>
          </a:p>
          <a:p>
            <a:r>
              <a:rPr lang="de-DE" dirty="0"/>
              <a:t>QM SOP usw. </a:t>
            </a:r>
          </a:p>
          <a:p>
            <a:r>
              <a:rPr lang="de-DE" dirty="0"/>
              <a:t>-Hilfestellung bei besonderen Einsätzen (z.B. Kindernotfälle GCS)</a:t>
            </a:r>
          </a:p>
          <a:p>
            <a:endParaRPr lang="de-DE" sz="2400" dirty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98195970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C3F948-3ADC-4B99-9889-7AD22D93C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Nida Mobile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08FE75A-01BD-4B0E-824F-53EA7032D8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  <a:p>
            <a:pPr marL="0" indent="0">
              <a:buNone/>
            </a:pPr>
            <a:r>
              <a:rPr lang="de-DE" sz="1800" b="1" dirty="0"/>
              <a:t>Wichtig</a:t>
            </a:r>
            <a:r>
              <a:rPr lang="de-DE" sz="1800" dirty="0"/>
              <a:t> mit dem Umgang Nida Mobile </a:t>
            </a:r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r>
              <a:rPr lang="de-DE" sz="1800" dirty="0"/>
              <a:t>In der Eingabe-Maske kaum Freitext benutzen, es muss mehr geklickt werden.</a:t>
            </a:r>
          </a:p>
          <a:p>
            <a:endParaRPr lang="de-DE" sz="1800" dirty="0"/>
          </a:p>
          <a:p>
            <a:pPr marL="0" indent="0">
              <a:buNone/>
            </a:pPr>
            <a:r>
              <a:rPr lang="de-DE" sz="1800" dirty="0"/>
              <a:t>Zur Statistischen Erhebung werden die Daten aus der Klickstruktur gebraucht.</a:t>
            </a:r>
          </a:p>
          <a:p>
            <a:endParaRPr lang="de-DE" sz="1800" dirty="0"/>
          </a:p>
          <a:p>
            <a:pPr marL="0" indent="0">
              <a:buNone/>
            </a:pPr>
            <a:r>
              <a:rPr lang="de-DE" sz="1800" dirty="0"/>
              <a:t>Zur späteren Datenübertragung DIVONO werden die Daten aus der Klickstruktur teilweise übernommen </a:t>
            </a:r>
          </a:p>
          <a:p>
            <a:endParaRPr lang="de-DE" sz="1800" dirty="0"/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22580626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1_Standarddesign">
  <a:themeElements>
    <a:clrScheme name="1_Standard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6E6E6E"/>
      </a:accent1>
      <a:accent2>
        <a:srgbClr val="9B9B9B"/>
      </a:accent2>
      <a:accent3>
        <a:srgbClr val="8F8F8F"/>
      </a:accent3>
      <a:accent4>
        <a:srgbClr val="707070"/>
      </a:accent4>
      <a:accent5>
        <a:srgbClr val="BABABA"/>
      </a:accent5>
      <a:accent6>
        <a:srgbClr val="8C8C8C"/>
      </a:accent6>
      <a:hlink>
        <a:srgbClr val="0000FF"/>
      </a:hlink>
      <a:folHlink>
        <a:srgbClr val="FF00FF"/>
      </a:folHlink>
    </a:clrScheme>
    <a:fontScheme name="1_Standarddesign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1_Standard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Standarddesign">
  <a:themeElements>
    <a:clrScheme name="1_Standard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6E6E6E"/>
      </a:accent1>
      <a:accent2>
        <a:srgbClr val="9B9B9B"/>
      </a:accent2>
      <a:accent3>
        <a:srgbClr val="8F8F8F"/>
      </a:accent3>
      <a:accent4>
        <a:srgbClr val="707070"/>
      </a:accent4>
      <a:accent5>
        <a:srgbClr val="BABABA"/>
      </a:accent5>
      <a:accent6>
        <a:srgbClr val="8C8C8C"/>
      </a:accent6>
      <a:hlink>
        <a:srgbClr val="0000FF"/>
      </a:hlink>
      <a:folHlink>
        <a:srgbClr val="FF00FF"/>
      </a:folHlink>
    </a:clrScheme>
    <a:fontScheme name="1_Standarddesign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1_Standard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TM10001106[[fn=Abzeichen]]</Template>
  <TotalTime>0</TotalTime>
  <Words>977</Words>
  <Application>Microsoft Office PowerPoint</Application>
  <PresentationFormat>Bildschirmpräsentation (4:3)</PresentationFormat>
  <Paragraphs>202</Paragraphs>
  <Slides>25</Slides>
  <Notes>20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25</vt:i4>
      </vt:variant>
    </vt:vector>
  </HeadingPairs>
  <TitlesOfParts>
    <vt:vector size="28" baseType="lpstr">
      <vt:lpstr>Arial</vt:lpstr>
      <vt:lpstr>Wingdings</vt:lpstr>
      <vt:lpstr>1_Standarddesign</vt:lpstr>
      <vt:lpstr>Nida Tablet</vt:lpstr>
      <vt:lpstr>Grundlagen</vt:lpstr>
      <vt:lpstr>Grundlagen</vt:lpstr>
      <vt:lpstr>Grundlagen</vt:lpstr>
      <vt:lpstr>Grundlagen</vt:lpstr>
      <vt:lpstr>Grundlagen</vt:lpstr>
      <vt:lpstr>Grundlagen</vt:lpstr>
      <vt:lpstr>Nida Mobile </vt:lpstr>
      <vt:lpstr>Nida Mobile</vt:lpstr>
      <vt:lpstr>Nida Mobile</vt:lpstr>
      <vt:lpstr>Nida Mobile</vt:lpstr>
      <vt:lpstr>Nida Mobile</vt:lpstr>
      <vt:lpstr>Nida Mobile Pflichtfelder</vt:lpstr>
      <vt:lpstr>Nida Mobile Fehlerkultur</vt:lpstr>
      <vt:lpstr>Nida Client</vt:lpstr>
      <vt:lpstr>Nida Auswertung</vt:lpstr>
      <vt:lpstr>Beispiele für Auswertungen</vt:lpstr>
      <vt:lpstr>Beispiele für Auswertungen</vt:lpstr>
      <vt:lpstr>Beispiele für Auswertungen</vt:lpstr>
      <vt:lpstr>Beispiele für Auswertungen</vt:lpstr>
      <vt:lpstr>Beispiele für Auswertungen</vt:lpstr>
      <vt:lpstr>Beispiele für Auswertungen</vt:lpstr>
      <vt:lpstr>Beispiele für Auswertungen</vt:lpstr>
      <vt:lpstr>Tablet</vt:lpstr>
      <vt:lpstr>Tablet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Rauchgase beim Brandeinsatz  Entstehung, Zusammensetzung und Gefahren für Patienten</dc:title>
  <dc:creator>Julian Zimpelmann</dc:creator>
  <cp:lastModifiedBy>Birthe Thomsen</cp:lastModifiedBy>
  <cp:revision>1348</cp:revision>
  <dcterms:modified xsi:type="dcterms:W3CDTF">2021-08-02T16:43:32Z</dcterms:modified>
</cp:coreProperties>
</file>