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5"/>
  </p:sldMasterIdLst>
  <p:notesMasterIdLst>
    <p:notesMasterId r:id="rId52"/>
  </p:notesMasterIdLst>
  <p:sldIdLst>
    <p:sldId id="554" r:id="rId6"/>
    <p:sldId id="490" r:id="rId7"/>
    <p:sldId id="514" r:id="rId8"/>
    <p:sldId id="522" r:id="rId9"/>
    <p:sldId id="530" r:id="rId10"/>
    <p:sldId id="531" r:id="rId11"/>
    <p:sldId id="555" r:id="rId12"/>
    <p:sldId id="532" r:id="rId13"/>
    <p:sldId id="523" r:id="rId14"/>
    <p:sldId id="533" r:id="rId15"/>
    <p:sldId id="534" r:id="rId16"/>
    <p:sldId id="535" r:id="rId17"/>
    <p:sldId id="536" r:id="rId18"/>
    <p:sldId id="537" r:id="rId19"/>
    <p:sldId id="556" r:id="rId20"/>
    <p:sldId id="524" r:id="rId21"/>
    <p:sldId id="558" r:id="rId22"/>
    <p:sldId id="559" r:id="rId23"/>
    <p:sldId id="572" r:id="rId24"/>
    <p:sldId id="560" r:id="rId25"/>
    <p:sldId id="573" r:id="rId26"/>
    <p:sldId id="557" r:id="rId27"/>
    <p:sldId id="541" r:id="rId28"/>
    <p:sldId id="539" r:id="rId29"/>
    <p:sldId id="540" r:id="rId30"/>
    <p:sldId id="538" r:id="rId31"/>
    <p:sldId id="542" r:id="rId32"/>
    <p:sldId id="543" r:id="rId33"/>
    <p:sldId id="564" r:id="rId34"/>
    <p:sldId id="563" r:id="rId35"/>
    <p:sldId id="525" r:id="rId36"/>
    <p:sldId id="544" r:id="rId37"/>
    <p:sldId id="546" r:id="rId38"/>
    <p:sldId id="547" r:id="rId39"/>
    <p:sldId id="548" r:id="rId40"/>
    <p:sldId id="526" r:id="rId41"/>
    <p:sldId id="549" r:id="rId42"/>
    <p:sldId id="550" r:id="rId43"/>
    <p:sldId id="551" r:id="rId44"/>
    <p:sldId id="552" r:id="rId45"/>
    <p:sldId id="527" r:id="rId46"/>
    <p:sldId id="575" r:id="rId47"/>
    <p:sldId id="553" r:id="rId48"/>
    <p:sldId id="574" r:id="rId49"/>
    <p:sldId id="528" r:id="rId50"/>
    <p:sldId id="529" r:id="rId51"/>
  </p:sldIdLst>
  <p:sldSz cx="9144000" cy="5143500" type="screen16x9"/>
  <p:notesSz cx="6858000" cy="987425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72" userDrawn="1">
          <p15:clr>
            <a:srgbClr val="A4A3A4"/>
          </p15:clr>
        </p15:guide>
        <p15:guide id="2" pos="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ünje Heinrich" initials="SH" lastIdx="2" clrIdx="0">
    <p:extLst>
      <p:ext uri="{19B8F6BF-5375-455C-9EA6-DF929625EA0E}">
        <p15:presenceInfo xmlns:p15="http://schemas.microsoft.com/office/powerpoint/2012/main" userId="S-1-5-21-984038353-2576613385-1635372101-1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5"/>
    <a:srgbClr val="EBF5FF"/>
    <a:srgbClr val="002D55"/>
    <a:srgbClr val="FFFFFF"/>
    <a:srgbClr val="EB8264"/>
    <a:srgbClr val="698CAF"/>
    <a:srgbClr val="FAC3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0" autoAdjust="0"/>
    <p:restoredTop sz="95481" autoAdjust="0"/>
  </p:normalViewPr>
  <p:slideViewPr>
    <p:cSldViewPr snapToGrid="0" showGuides="1">
      <p:cViewPr varScale="1">
        <p:scale>
          <a:sx n="116" d="100"/>
          <a:sy n="116" d="100"/>
        </p:scale>
        <p:origin x="690" y="96"/>
      </p:cViewPr>
      <p:guideLst>
        <p:guide orient="horz" pos="872"/>
        <p:guide pos="2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71800" cy="49542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733829D6-B62E-41F5-B944-4575583B3587}" type="datetimeFigureOut">
              <a:rPr lang="de-DE" smtClean="0"/>
              <a:t>05.12.2025</a:t>
            </a:fld>
            <a:endParaRPr lang="de-DE"/>
          </a:p>
        </p:txBody>
      </p:sp>
      <p:sp>
        <p:nvSpPr>
          <p:cNvPr id="4" name="Folienbildplatzhalter 3"/>
          <p:cNvSpPr>
            <a:spLocks noGrp="1" noRot="1" noChangeAspect="1"/>
          </p:cNvSpPr>
          <p:nvPr>
            <p:ph type="sldImg" idx="2"/>
          </p:nvPr>
        </p:nvSpPr>
        <p:spPr>
          <a:xfrm>
            <a:off x="466725" y="1235075"/>
            <a:ext cx="5924550" cy="333216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378824"/>
            <a:ext cx="2971800" cy="49542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378824"/>
            <a:ext cx="2971800" cy="495427"/>
          </a:xfrm>
          <a:prstGeom prst="rect">
            <a:avLst/>
          </a:prstGeom>
        </p:spPr>
        <p:txBody>
          <a:bodyPr vert="horz" lIns="91440" tIns="45720" rIns="91440" bIns="45720" rtlCol="0" anchor="b"/>
          <a:lstStyle>
            <a:lvl1pPr algn="r">
              <a:defRPr sz="1200"/>
            </a:lvl1pPr>
          </a:lstStyle>
          <a:p>
            <a:fld id="{7830E7E1-5400-492B-B5F6-23476130DB9B}" type="slidenum">
              <a:rPr lang="de-DE" smtClean="0"/>
              <a:t>‹Nr.›</a:t>
            </a:fld>
            <a:endParaRPr lang="de-DE"/>
          </a:p>
        </p:txBody>
      </p:sp>
    </p:spTree>
    <p:extLst>
      <p:ext uri="{BB962C8B-B14F-4D97-AF65-F5344CB8AC3E}">
        <p14:creationId xmlns:p14="http://schemas.microsoft.com/office/powerpoint/2010/main" val="168301683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Bildplatzhalter 14">
            <a:extLst>
              <a:ext uri="{FF2B5EF4-FFF2-40B4-BE49-F238E27FC236}">
                <a16:creationId xmlns:a16="http://schemas.microsoft.com/office/drawing/2014/main" id="{7F3DE274-37E1-E500-6746-32482A56D193}"/>
              </a:ext>
            </a:extLst>
          </p:cNvPr>
          <p:cNvSpPr>
            <a:spLocks noGrp="1"/>
          </p:cNvSpPr>
          <p:nvPr>
            <p:ph type="pic" sz="quarter" idx="13"/>
          </p:nvPr>
        </p:nvSpPr>
        <p:spPr>
          <a:xfrm>
            <a:off x="431993" y="863986"/>
            <a:ext cx="8280000" cy="2592000"/>
          </a:xfrm>
        </p:spPr>
        <p:txBody>
          <a:bodyPr/>
          <a:lstStyle/>
          <a:p>
            <a:r>
              <a:rPr lang="de-DE"/>
              <a:t>Bild durch Klicken auf Symbol hinzufügen</a:t>
            </a:r>
            <a:endParaRPr lang="de-DE" dirty="0"/>
          </a:p>
        </p:txBody>
      </p:sp>
      <p:sp>
        <p:nvSpPr>
          <p:cNvPr id="6" name="Subtitle 2">
            <a:extLst>
              <a:ext uri="{FF2B5EF4-FFF2-40B4-BE49-F238E27FC236}">
                <a16:creationId xmlns:a16="http://schemas.microsoft.com/office/drawing/2014/main" id="{39901FB8-13B0-BA00-64E7-FA1EE31A601E}"/>
              </a:ext>
            </a:extLst>
          </p:cNvPr>
          <p:cNvSpPr>
            <a:spLocks noGrp="1"/>
          </p:cNvSpPr>
          <p:nvPr>
            <p:ph type="subTitle" idx="1"/>
          </p:nvPr>
        </p:nvSpPr>
        <p:spPr>
          <a:xfrm>
            <a:off x="431993" y="3671941"/>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7" name="Textplatzhalter 34">
            <a:extLst>
              <a:ext uri="{FF2B5EF4-FFF2-40B4-BE49-F238E27FC236}">
                <a16:creationId xmlns:a16="http://schemas.microsoft.com/office/drawing/2014/main" id="{FC33151F-695E-6E0E-527A-197504E5F346}"/>
              </a:ext>
            </a:extLst>
          </p:cNvPr>
          <p:cNvSpPr>
            <a:spLocks noGrp="1"/>
          </p:cNvSpPr>
          <p:nvPr>
            <p:ph type="body" sz="quarter" idx="14" hasCustomPrompt="1"/>
          </p:nvPr>
        </p:nvSpPr>
        <p:spPr>
          <a:xfrm>
            <a:off x="8409567" y="863986"/>
            <a:ext cx="194295" cy="24840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8" name="Title 1">
            <a:extLst>
              <a:ext uri="{FF2B5EF4-FFF2-40B4-BE49-F238E27FC236}">
                <a16:creationId xmlns:a16="http://schemas.microsoft.com/office/drawing/2014/main" id="{7B7DAA86-0EFC-30F5-D09C-7C5DF1805F36}"/>
              </a:ext>
            </a:extLst>
          </p:cNvPr>
          <p:cNvSpPr>
            <a:spLocks noGrp="1"/>
          </p:cNvSpPr>
          <p:nvPr>
            <p:ph type="ctrTitle"/>
          </p:nvPr>
        </p:nvSpPr>
        <p:spPr>
          <a:xfrm>
            <a:off x="431993" y="3942918"/>
            <a:ext cx="6858000" cy="980976"/>
          </a:xfrm>
        </p:spPr>
        <p:txBody>
          <a:bodyPr anchor="t" anchorCtr="0"/>
          <a:lstStyle>
            <a:lvl1pPr algn="l">
              <a:lnSpc>
                <a:spcPts val="3600"/>
              </a:lnSpc>
              <a:defRPr sz="3000"/>
            </a:lvl1pPr>
          </a:lstStyle>
          <a:p>
            <a:r>
              <a:rPr lang="de-DE"/>
              <a:t>Mastertitelformat bearbeiten</a:t>
            </a:r>
            <a:endParaRPr lang="en-US" dirty="0"/>
          </a:p>
        </p:txBody>
      </p:sp>
    </p:spTree>
    <p:extLst>
      <p:ext uri="{BB962C8B-B14F-4D97-AF65-F5344CB8AC3E}">
        <p14:creationId xmlns:p14="http://schemas.microsoft.com/office/powerpoint/2010/main" val="379535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5" name="Textplatzhalter 13">
            <a:extLst>
              <a:ext uri="{FF2B5EF4-FFF2-40B4-BE49-F238E27FC236}">
                <a16:creationId xmlns:a16="http://schemas.microsoft.com/office/drawing/2014/main" id="{B949C32F-AF1B-23A2-911E-6E9614FA82A3}"/>
              </a:ext>
            </a:extLst>
          </p:cNvPr>
          <p:cNvSpPr>
            <a:spLocks noGrp="1"/>
          </p:cNvSpPr>
          <p:nvPr>
            <p:ph type="body" sz="quarter" idx="12" hasCustomPrompt="1"/>
          </p:nvPr>
        </p:nvSpPr>
        <p:spPr>
          <a:xfrm>
            <a:off x="431801" y="954912"/>
            <a:ext cx="6915150" cy="352425"/>
          </a:xfrm>
        </p:spPr>
        <p:txBody>
          <a:bodyPr/>
          <a:lstStyle>
            <a:lvl1pPr>
              <a:defRPr sz="2000">
                <a:latin typeface="Georgia" panose="02040502050405020303" pitchFamily="18" charset="0"/>
              </a:defRPr>
            </a:lvl1pPr>
          </a:lstStyle>
          <a:p>
            <a:pPr lvl="0"/>
            <a:r>
              <a:rPr lang="de-DE" dirty="0"/>
              <a:t>Inhalt</a:t>
            </a:r>
          </a:p>
        </p:txBody>
      </p:sp>
      <p:sp>
        <p:nvSpPr>
          <p:cNvPr id="6" name="Titel 1">
            <a:extLst>
              <a:ext uri="{FF2B5EF4-FFF2-40B4-BE49-F238E27FC236}">
                <a16:creationId xmlns:a16="http://schemas.microsoft.com/office/drawing/2014/main" id="{3F2CDF2A-0EC5-630A-EE95-557351F73F4A}"/>
              </a:ext>
            </a:extLst>
          </p:cNvPr>
          <p:cNvSpPr>
            <a:spLocks noGrp="1"/>
          </p:cNvSpPr>
          <p:nvPr>
            <p:ph type="title" hasCustomPrompt="1"/>
          </p:nvPr>
        </p:nvSpPr>
        <p:spPr>
          <a:xfrm>
            <a:off x="431994" y="1224287"/>
            <a:ext cx="8279866" cy="589318"/>
          </a:xfrm>
        </p:spPr>
        <p:txBody>
          <a:bodyPr/>
          <a:lstStyle>
            <a:lvl1pPr>
              <a:defRPr sz="1400" b="0" spc="0">
                <a:solidFill>
                  <a:srgbClr val="002D55"/>
                </a:solidFill>
                <a:latin typeface="HelveticaNeueLT Std Med" panose="020B0604020202020204" pitchFamily="34" charset="0"/>
              </a:defRPr>
            </a:lvl1pPr>
          </a:lstStyle>
          <a:p>
            <a:r>
              <a:rPr lang="de-DE" dirty="0"/>
              <a:t>Präsentationstitel bearbeiten</a:t>
            </a:r>
            <a:endParaRPr lang="en-GB" dirty="0"/>
          </a:p>
        </p:txBody>
      </p:sp>
      <p:sp>
        <p:nvSpPr>
          <p:cNvPr id="7" name="Textplatzhalter 21">
            <a:extLst>
              <a:ext uri="{FF2B5EF4-FFF2-40B4-BE49-F238E27FC236}">
                <a16:creationId xmlns:a16="http://schemas.microsoft.com/office/drawing/2014/main" id="{74F40131-4458-3A7A-17BA-FCC77ED08B55}"/>
              </a:ext>
            </a:extLst>
          </p:cNvPr>
          <p:cNvSpPr>
            <a:spLocks noGrp="1"/>
          </p:cNvSpPr>
          <p:nvPr>
            <p:ph type="body" sz="quarter" idx="13" hasCustomPrompt="1"/>
          </p:nvPr>
        </p:nvSpPr>
        <p:spPr>
          <a:xfrm>
            <a:off x="431801" y="2022777"/>
            <a:ext cx="867600" cy="688892"/>
          </a:xfrm>
        </p:spPr>
        <p:txBody>
          <a:bodyPr/>
          <a:lstStyle>
            <a:lvl1pPr>
              <a:defRPr>
                <a:latin typeface="Georgia" panose="02040502050405020303" pitchFamily="18" charset="0"/>
              </a:defRPr>
            </a:lvl1pPr>
          </a:lstStyle>
          <a:p>
            <a:pPr lvl="0"/>
            <a:r>
              <a:rPr lang="de-DE" dirty="0"/>
              <a:t>XX</a:t>
            </a:r>
          </a:p>
        </p:txBody>
      </p:sp>
      <p:sp>
        <p:nvSpPr>
          <p:cNvPr id="8" name="Textplatzhalter 21">
            <a:extLst>
              <a:ext uri="{FF2B5EF4-FFF2-40B4-BE49-F238E27FC236}">
                <a16:creationId xmlns:a16="http://schemas.microsoft.com/office/drawing/2014/main" id="{5BC20990-5CD5-A293-7FD3-AF07E41F38CA}"/>
              </a:ext>
            </a:extLst>
          </p:cNvPr>
          <p:cNvSpPr>
            <a:spLocks noGrp="1"/>
          </p:cNvSpPr>
          <p:nvPr>
            <p:ph type="body" sz="quarter" idx="14" hasCustomPrompt="1"/>
          </p:nvPr>
        </p:nvSpPr>
        <p:spPr>
          <a:xfrm>
            <a:off x="431807" y="2712496"/>
            <a:ext cx="867600" cy="688892"/>
          </a:xfrm>
        </p:spPr>
        <p:txBody>
          <a:bodyPr/>
          <a:lstStyle>
            <a:lvl1pPr>
              <a:defRPr>
                <a:latin typeface="Georgia" panose="02040502050405020303" pitchFamily="18" charset="0"/>
              </a:defRPr>
            </a:lvl1pPr>
          </a:lstStyle>
          <a:p>
            <a:pPr lvl="0"/>
            <a:r>
              <a:rPr lang="de-DE" dirty="0"/>
              <a:t>XX</a:t>
            </a:r>
          </a:p>
        </p:txBody>
      </p:sp>
      <p:sp>
        <p:nvSpPr>
          <p:cNvPr id="9" name="Textplatzhalter 21">
            <a:extLst>
              <a:ext uri="{FF2B5EF4-FFF2-40B4-BE49-F238E27FC236}">
                <a16:creationId xmlns:a16="http://schemas.microsoft.com/office/drawing/2014/main" id="{96C73921-6DDA-C9C5-F35A-594A9F00FC92}"/>
              </a:ext>
            </a:extLst>
          </p:cNvPr>
          <p:cNvSpPr>
            <a:spLocks noGrp="1"/>
          </p:cNvSpPr>
          <p:nvPr>
            <p:ph type="body" sz="quarter" idx="15" hasCustomPrompt="1"/>
          </p:nvPr>
        </p:nvSpPr>
        <p:spPr>
          <a:xfrm>
            <a:off x="431796" y="3394332"/>
            <a:ext cx="867600" cy="688892"/>
          </a:xfrm>
        </p:spPr>
        <p:txBody>
          <a:bodyPr/>
          <a:lstStyle>
            <a:lvl1pPr>
              <a:defRPr>
                <a:latin typeface="Georgia" panose="02040502050405020303" pitchFamily="18" charset="0"/>
              </a:defRPr>
            </a:lvl1pPr>
          </a:lstStyle>
          <a:p>
            <a:pPr lvl="0"/>
            <a:r>
              <a:rPr lang="de-DE" dirty="0"/>
              <a:t>XX</a:t>
            </a:r>
          </a:p>
        </p:txBody>
      </p:sp>
      <p:sp>
        <p:nvSpPr>
          <p:cNvPr id="10" name="Textplatzhalter 21">
            <a:extLst>
              <a:ext uri="{FF2B5EF4-FFF2-40B4-BE49-F238E27FC236}">
                <a16:creationId xmlns:a16="http://schemas.microsoft.com/office/drawing/2014/main" id="{7F96914C-D1A1-4C80-FCFA-0F44ED53C806}"/>
              </a:ext>
            </a:extLst>
          </p:cNvPr>
          <p:cNvSpPr>
            <a:spLocks noGrp="1"/>
          </p:cNvSpPr>
          <p:nvPr>
            <p:ph type="body" sz="quarter" idx="16" hasCustomPrompt="1"/>
          </p:nvPr>
        </p:nvSpPr>
        <p:spPr>
          <a:xfrm>
            <a:off x="426889" y="4083224"/>
            <a:ext cx="867600" cy="688892"/>
          </a:xfrm>
        </p:spPr>
        <p:txBody>
          <a:bodyPr/>
          <a:lstStyle>
            <a:lvl1pPr>
              <a:defRPr>
                <a:latin typeface="Georgia" panose="02040502050405020303" pitchFamily="18" charset="0"/>
              </a:defRPr>
            </a:lvl1pPr>
          </a:lstStyle>
          <a:p>
            <a:pPr lvl="0"/>
            <a:r>
              <a:rPr lang="de-DE" dirty="0"/>
              <a:t>XX</a:t>
            </a:r>
          </a:p>
        </p:txBody>
      </p:sp>
      <p:sp>
        <p:nvSpPr>
          <p:cNvPr id="11" name="Textplatzhalter 25">
            <a:extLst>
              <a:ext uri="{FF2B5EF4-FFF2-40B4-BE49-F238E27FC236}">
                <a16:creationId xmlns:a16="http://schemas.microsoft.com/office/drawing/2014/main" id="{9FCF4F83-33CA-E779-E1DF-514DB0966417}"/>
              </a:ext>
            </a:extLst>
          </p:cNvPr>
          <p:cNvSpPr>
            <a:spLocks noGrp="1"/>
          </p:cNvSpPr>
          <p:nvPr>
            <p:ph type="body" sz="quarter" idx="24" hasCustomPrompt="1"/>
          </p:nvPr>
        </p:nvSpPr>
        <p:spPr>
          <a:xfrm>
            <a:off x="1343896" y="202203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KAPITELÜBERSCHRIFT BEARBEITEN</a:t>
            </a:r>
          </a:p>
          <a:p>
            <a:pPr lvl="0"/>
            <a:endParaRPr lang="de-DE" dirty="0"/>
          </a:p>
        </p:txBody>
      </p:sp>
      <p:sp>
        <p:nvSpPr>
          <p:cNvPr id="12" name="Textplatzhalter 25">
            <a:extLst>
              <a:ext uri="{FF2B5EF4-FFF2-40B4-BE49-F238E27FC236}">
                <a16:creationId xmlns:a16="http://schemas.microsoft.com/office/drawing/2014/main" id="{E771FAB0-5934-3618-7A72-DCE9EB11AC68}"/>
              </a:ext>
            </a:extLst>
          </p:cNvPr>
          <p:cNvSpPr>
            <a:spLocks noGrp="1"/>
          </p:cNvSpPr>
          <p:nvPr>
            <p:ph type="body" sz="quarter" idx="20" hasCustomPrompt="1"/>
          </p:nvPr>
        </p:nvSpPr>
        <p:spPr>
          <a:xfrm>
            <a:off x="1343896" y="2242392"/>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Kapitel-Unterschrift bearbeiten</a:t>
            </a:r>
          </a:p>
          <a:p>
            <a:pPr lvl="0"/>
            <a:endParaRPr lang="de-DE" dirty="0"/>
          </a:p>
        </p:txBody>
      </p:sp>
      <p:sp>
        <p:nvSpPr>
          <p:cNvPr id="13" name="Textplatzhalter 25">
            <a:extLst>
              <a:ext uri="{FF2B5EF4-FFF2-40B4-BE49-F238E27FC236}">
                <a16:creationId xmlns:a16="http://schemas.microsoft.com/office/drawing/2014/main" id="{5A77A24D-D0B3-57C1-4AB1-8F5E327995F4}"/>
              </a:ext>
            </a:extLst>
          </p:cNvPr>
          <p:cNvSpPr>
            <a:spLocks noGrp="1"/>
          </p:cNvSpPr>
          <p:nvPr>
            <p:ph type="body" sz="quarter" idx="25" hasCustomPrompt="1"/>
          </p:nvPr>
        </p:nvSpPr>
        <p:spPr>
          <a:xfrm>
            <a:off x="1343885" y="2704966"/>
            <a:ext cx="7372800" cy="216006"/>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KAPITELÜBERSCHRIFT BEARBEITEN</a:t>
            </a:r>
          </a:p>
          <a:p>
            <a:pPr lvl="0"/>
            <a:endParaRPr lang="de-DE" dirty="0"/>
          </a:p>
        </p:txBody>
      </p:sp>
      <p:sp>
        <p:nvSpPr>
          <p:cNvPr id="14" name="Textplatzhalter 25">
            <a:extLst>
              <a:ext uri="{FF2B5EF4-FFF2-40B4-BE49-F238E27FC236}">
                <a16:creationId xmlns:a16="http://schemas.microsoft.com/office/drawing/2014/main" id="{3D628BCA-0074-3572-A94F-4C3A2516A924}"/>
              </a:ext>
            </a:extLst>
          </p:cNvPr>
          <p:cNvSpPr>
            <a:spLocks noGrp="1"/>
          </p:cNvSpPr>
          <p:nvPr>
            <p:ph type="body" sz="quarter" idx="21" hasCustomPrompt="1"/>
          </p:nvPr>
        </p:nvSpPr>
        <p:spPr>
          <a:xfrm>
            <a:off x="1343896" y="2921668"/>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Kapitel-Unterschrift bearbeiten</a:t>
            </a:r>
          </a:p>
          <a:p>
            <a:pPr lvl="0"/>
            <a:endParaRPr lang="de-DE" dirty="0"/>
          </a:p>
        </p:txBody>
      </p:sp>
      <p:sp>
        <p:nvSpPr>
          <p:cNvPr id="15" name="Textplatzhalter 25">
            <a:extLst>
              <a:ext uri="{FF2B5EF4-FFF2-40B4-BE49-F238E27FC236}">
                <a16:creationId xmlns:a16="http://schemas.microsoft.com/office/drawing/2014/main" id="{605F41BF-3622-E2CD-B62C-E64F980CB423}"/>
              </a:ext>
            </a:extLst>
          </p:cNvPr>
          <p:cNvSpPr>
            <a:spLocks noGrp="1"/>
          </p:cNvSpPr>
          <p:nvPr>
            <p:ph type="body" sz="quarter" idx="26" hasCustomPrompt="1"/>
          </p:nvPr>
        </p:nvSpPr>
        <p:spPr>
          <a:xfrm>
            <a:off x="1336377" y="3391640"/>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KAPITELÜBERSCHRIFT BEARBEITEN</a:t>
            </a:r>
          </a:p>
          <a:p>
            <a:pPr lvl="0"/>
            <a:endParaRPr lang="de-DE" dirty="0"/>
          </a:p>
        </p:txBody>
      </p:sp>
      <p:sp>
        <p:nvSpPr>
          <p:cNvPr id="16" name="Textplatzhalter 25">
            <a:extLst>
              <a:ext uri="{FF2B5EF4-FFF2-40B4-BE49-F238E27FC236}">
                <a16:creationId xmlns:a16="http://schemas.microsoft.com/office/drawing/2014/main" id="{5BE5D2B9-83F2-B994-2E3E-8BCFE2F7F36D}"/>
              </a:ext>
            </a:extLst>
          </p:cNvPr>
          <p:cNvSpPr>
            <a:spLocks noGrp="1"/>
          </p:cNvSpPr>
          <p:nvPr>
            <p:ph type="body" sz="quarter" idx="22" hasCustomPrompt="1"/>
          </p:nvPr>
        </p:nvSpPr>
        <p:spPr>
          <a:xfrm>
            <a:off x="1343896" y="3616433"/>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Kapitel-Unterschrift bearbeiten</a:t>
            </a:r>
          </a:p>
          <a:p>
            <a:pPr lvl="0"/>
            <a:endParaRPr lang="de-DE" dirty="0"/>
          </a:p>
        </p:txBody>
      </p:sp>
      <p:sp>
        <p:nvSpPr>
          <p:cNvPr id="17" name="Textplatzhalter 25">
            <a:extLst>
              <a:ext uri="{FF2B5EF4-FFF2-40B4-BE49-F238E27FC236}">
                <a16:creationId xmlns:a16="http://schemas.microsoft.com/office/drawing/2014/main" id="{3EC8D9B6-6C26-CC73-5163-9A9817CDC734}"/>
              </a:ext>
            </a:extLst>
          </p:cNvPr>
          <p:cNvSpPr>
            <a:spLocks noGrp="1"/>
          </p:cNvSpPr>
          <p:nvPr>
            <p:ph type="body" sz="quarter" idx="27" hasCustomPrompt="1"/>
          </p:nvPr>
        </p:nvSpPr>
        <p:spPr>
          <a:xfrm>
            <a:off x="1336377" y="407909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KAPITELÜBERSCHRIFT BEARBEITEN</a:t>
            </a:r>
          </a:p>
          <a:p>
            <a:pPr lvl="0"/>
            <a:endParaRPr lang="de-DE" dirty="0"/>
          </a:p>
        </p:txBody>
      </p:sp>
      <p:sp>
        <p:nvSpPr>
          <p:cNvPr id="18" name="Textplatzhalter 25">
            <a:extLst>
              <a:ext uri="{FF2B5EF4-FFF2-40B4-BE49-F238E27FC236}">
                <a16:creationId xmlns:a16="http://schemas.microsoft.com/office/drawing/2014/main" id="{76682EDF-36D7-44DF-C781-B3D71A254629}"/>
              </a:ext>
            </a:extLst>
          </p:cNvPr>
          <p:cNvSpPr>
            <a:spLocks noGrp="1"/>
          </p:cNvSpPr>
          <p:nvPr>
            <p:ph type="body" sz="quarter" idx="23" hasCustomPrompt="1"/>
          </p:nvPr>
        </p:nvSpPr>
        <p:spPr>
          <a:xfrm>
            <a:off x="1330895" y="4308756"/>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Kapitel-Unterschrift bearbeiten</a:t>
            </a:r>
          </a:p>
          <a:p>
            <a:pPr lvl="0"/>
            <a:endParaRPr lang="de-DE" dirty="0"/>
          </a:p>
        </p:txBody>
      </p:sp>
    </p:spTree>
    <p:extLst>
      <p:ext uri="{BB962C8B-B14F-4D97-AF65-F5344CB8AC3E}">
        <p14:creationId xmlns:p14="http://schemas.microsoft.com/office/powerpoint/2010/main" val="295155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EEDE9BCA-3047-6686-845D-933EE9ACE4F8}"/>
              </a:ext>
            </a:extLst>
          </p:cNvPr>
          <p:cNvSpPr>
            <a:spLocks noGrp="1"/>
          </p:cNvSpPr>
          <p:nvPr>
            <p:ph idx="1"/>
          </p:nvPr>
        </p:nvSpPr>
        <p:spPr>
          <a:xfrm>
            <a:off x="1871970" y="3069265"/>
            <a:ext cx="2617200" cy="1462342"/>
          </a:xfrm>
        </p:spPr>
        <p:txBody>
          <a:bodyPr anchor="b" anchorCtr="0"/>
          <a:lstStyle/>
          <a:p>
            <a:pPr lvl="0"/>
            <a:r>
              <a:rPr lang="de-DE"/>
              <a:t>Mastertextformat bearbeiten</a:t>
            </a:r>
          </a:p>
        </p:txBody>
      </p:sp>
      <p:sp>
        <p:nvSpPr>
          <p:cNvPr id="12" name="Content Placeholder 2">
            <a:extLst>
              <a:ext uri="{FF2B5EF4-FFF2-40B4-BE49-F238E27FC236}">
                <a16:creationId xmlns:a16="http://schemas.microsoft.com/office/drawing/2014/main" id="{470249BA-A652-1D5D-5A20-DDE9E0B26AE6}"/>
              </a:ext>
            </a:extLst>
          </p:cNvPr>
          <p:cNvSpPr>
            <a:spLocks noGrp="1"/>
          </p:cNvSpPr>
          <p:nvPr>
            <p:ph idx="13"/>
          </p:nvPr>
        </p:nvSpPr>
        <p:spPr>
          <a:xfrm>
            <a:off x="4679924" y="3069265"/>
            <a:ext cx="2617200" cy="1462342"/>
          </a:xfrm>
        </p:spPr>
        <p:txBody>
          <a:bodyPr anchor="b" anchorCtr="0"/>
          <a:lstStyle/>
          <a:p>
            <a:pPr lvl="0"/>
            <a:r>
              <a:rPr lang="de-DE"/>
              <a:t>Mastertextformat bearbeiten</a:t>
            </a:r>
          </a:p>
        </p:txBody>
      </p:sp>
      <p:sp>
        <p:nvSpPr>
          <p:cNvPr id="13" name="Title 1">
            <a:extLst>
              <a:ext uri="{FF2B5EF4-FFF2-40B4-BE49-F238E27FC236}">
                <a16:creationId xmlns:a16="http://schemas.microsoft.com/office/drawing/2014/main" id="{4FA1B5F1-EDF3-1586-C539-05C00C95A13A}"/>
              </a:ext>
            </a:extLst>
          </p:cNvPr>
          <p:cNvSpPr>
            <a:spLocks noGrp="1"/>
          </p:cNvSpPr>
          <p:nvPr>
            <p:ph type="title"/>
          </p:nvPr>
        </p:nvSpPr>
        <p:spPr>
          <a:xfrm>
            <a:off x="1871970" y="1799971"/>
            <a:ext cx="5425154" cy="1113162"/>
          </a:xfrm>
        </p:spPr>
        <p:txBody>
          <a:bodyPr/>
          <a:lstStyle>
            <a:lvl1pPr>
              <a:lnSpc>
                <a:spcPts val="3600"/>
              </a:lnSpc>
              <a:defRPr sz="3000"/>
            </a:lvl1pPr>
          </a:lstStyle>
          <a:p>
            <a:r>
              <a:rPr lang="de-DE"/>
              <a:t>Mastertitelformat bearbeiten</a:t>
            </a:r>
            <a:endParaRPr lang="en-US" dirty="0"/>
          </a:p>
        </p:txBody>
      </p:sp>
    </p:spTree>
    <p:extLst>
      <p:ext uri="{BB962C8B-B14F-4D97-AF65-F5344CB8AC3E}">
        <p14:creationId xmlns:p14="http://schemas.microsoft.com/office/powerpoint/2010/main" val="3749229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2" y="719988"/>
            <a:ext cx="7370565" cy="589318"/>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431992" y="1394938"/>
            <a:ext cx="7370565" cy="3159342"/>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48" name="Textfeld 47"/>
          <p:cNvSpPr txBox="1"/>
          <p:nvPr userDrawn="1"/>
        </p:nvSpPr>
        <p:spPr>
          <a:xfrm>
            <a:off x="431992" y="215997"/>
            <a:ext cx="1640916" cy="107017"/>
          </a:xfrm>
          <a:prstGeom prst="rect">
            <a:avLst/>
          </a:prstGeom>
          <a:noFill/>
        </p:spPr>
        <p:txBody>
          <a:bodyPr wrap="square" lIns="0" tIns="0" rIns="0" bIns="0" rtlCol="0" anchor="t" anchorCtr="0">
            <a:spAutoFit/>
          </a:bodyPr>
          <a:lstStyle/>
          <a:p>
            <a:pPr>
              <a:lnSpc>
                <a:spcPts val="900"/>
              </a:lnSpc>
            </a:pPr>
            <a:r>
              <a:rPr lang="de-DE" sz="700" dirty="0"/>
              <a:t>Deutsches Rotes Kreuz e.V.</a:t>
            </a:r>
          </a:p>
        </p:txBody>
      </p:sp>
      <p:pic>
        <p:nvPicPr>
          <p:cNvPr id="49" name="Grafik 4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1785739705"/>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45" r:id="rId3"/>
  </p:sldLayoutIdLst>
  <p:hf hdr="0" dt="0"/>
  <p:txStyles>
    <p:title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p:titleStyle>
    <p:body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2.wmf"/><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EA68FDEC-86EC-2433-A933-EF1384A9C217}"/>
              </a:ext>
            </a:extLst>
          </p:cNvPr>
          <p:cNvSpPr>
            <a:spLocks noGrp="1" noChangeArrowheads="1"/>
          </p:cNvSpPr>
          <p:nvPr>
            <p:ph type="ctrTitle"/>
          </p:nvPr>
        </p:nvSpPr>
        <p:spPr>
          <a:xfrm>
            <a:off x="719138" y="1447800"/>
            <a:ext cx="7842971" cy="3124200"/>
          </a:xfrm>
        </p:spPr>
        <p:txBody>
          <a:bodyPr/>
          <a:lstStyle/>
          <a:p>
            <a:r>
              <a:rPr lang="de-DE" altLang="de-DE" dirty="0"/>
              <a:t>Einsatzkräftegrundausbildung</a:t>
            </a:r>
            <a:br>
              <a:rPr lang="de-DE" altLang="de-DE" dirty="0"/>
            </a:br>
            <a:r>
              <a:rPr lang="de-DE" altLang="de-DE" dirty="0"/>
              <a:t>Betreuungsdienst</a:t>
            </a:r>
          </a:p>
        </p:txBody>
      </p:sp>
      <p:sp>
        <p:nvSpPr>
          <p:cNvPr id="16" name="Rectangle 3">
            <a:extLst>
              <a:ext uri="{FF2B5EF4-FFF2-40B4-BE49-F238E27FC236}">
                <a16:creationId xmlns:a16="http://schemas.microsoft.com/office/drawing/2014/main" id="{7C3952F2-105F-B2B2-D7EC-6ABDA455759C}"/>
              </a:ext>
            </a:extLst>
          </p:cNvPr>
          <p:cNvSpPr>
            <a:spLocks noGrp="1" noChangeArrowheads="1"/>
          </p:cNvSpPr>
          <p:nvPr>
            <p:ph type="subTitle" idx="1"/>
          </p:nvPr>
        </p:nvSpPr>
        <p:spPr>
          <a:xfrm>
            <a:off x="719138" y="3282950"/>
            <a:ext cx="6118225" cy="900112"/>
          </a:xfrm>
        </p:spPr>
        <p:txBody>
          <a:bodyPr/>
          <a:lstStyle/>
          <a:p>
            <a:pPr marL="0" indent="0"/>
            <a:r>
              <a:rPr lang="de-DE" altLang="de-DE" sz="1600" dirty="0">
                <a:latin typeface="Arial" panose="020B0604020202020204" pitchFamily="34" charset="0"/>
                <a:cs typeface="Arial" panose="020B0604020202020204" pitchFamily="34" charset="0"/>
              </a:rPr>
              <a:t>Herzlich willkommen!</a:t>
            </a:r>
          </a:p>
        </p:txBody>
      </p:sp>
      <p:pic>
        <p:nvPicPr>
          <p:cNvPr id="17" name="Picture 4" descr="FD-Abzeichen-Betreuung">
            <a:extLst>
              <a:ext uri="{FF2B5EF4-FFF2-40B4-BE49-F238E27FC236}">
                <a16:creationId xmlns:a16="http://schemas.microsoft.com/office/drawing/2014/main" id="{ECEEDCB9-1CF5-EFE5-F2D3-A3FBB43D9B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3468" y="2140743"/>
            <a:ext cx="22860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C97F8271-7953-098F-FFA0-C55749E604DA}"/>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1-1</a:t>
            </a:r>
          </a:p>
        </p:txBody>
      </p:sp>
    </p:spTree>
    <p:extLst>
      <p:ext uri="{BB962C8B-B14F-4D97-AF65-F5344CB8AC3E}">
        <p14:creationId xmlns:p14="http://schemas.microsoft.com/office/powerpoint/2010/main" val="96582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2-2</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Grundbedürfnisse (Beispiele aus dem Alltag)</a:t>
            </a:r>
            <a:endParaRPr lang="de-DE" sz="2000" dirty="0"/>
          </a:p>
        </p:txBody>
      </p:sp>
      <p:sp>
        <p:nvSpPr>
          <p:cNvPr id="3" name="Rectangle 9">
            <a:extLst>
              <a:ext uri="{FF2B5EF4-FFF2-40B4-BE49-F238E27FC236}">
                <a16:creationId xmlns:a16="http://schemas.microsoft.com/office/drawing/2014/main" id="{ED935922-0C99-05D1-5A08-88337E7FBFB2}"/>
              </a:ext>
            </a:extLst>
          </p:cNvPr>
          <p:cNvSpPr>
            <a:spLocks noChangeArrowheads="1"/>
          </p:cNvSpPr>
          <p:nvPr/>
        </p:nvSpPr>
        <p:spPr bwMode="auto">
          <a:xfrm>
            <a:off x="1643750" y="1442035"/>
            <a:ext cx="2895600" cy="372192"/>
          </a:xfrm>
          <a:prstGeom prst="rect">
            <a:avLst/>
          </a:prstGeom>
          <a:noFill/>
          <a:ln w="12700" cap="sq">
            <a:no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1800" dirty="0">
                <a:solidFill>
                  <a:srgbClr val="002D55"/>
                </a:solidFill>
                <a:latin typeface="Arial" panose="020B0604020202020204" pitchFamily="34" charset="0"/>
              </a:rPr>
              <a:t>Partnerschaft und Liebe</a:t>
            </a:r>
            <a:endParaRPr lang="de-DE" altLang="de-DE" sz="1800" b="0" dirty="0">
              <a:solidFill>
                <a:srgbClr val="002D55"/>
              </a:solidFill>
              <a:latin typeface="Arial" panose="020B0604020202020204" pitchFamily="34" charset="0"/>
              <a:sym typeface="Symbol" panose="05050102010706020507" pitchFamily="18" charset="2"/>
            </a:endParaRPr>
          </a:p>
        </p:txBody>
      </p:sp>
      <p:sp>
        <p:nvSpPr>
          <p:cNvPr id="5" name="Rectangle 9">
            <a:extLst>
              <a:ext uri="{FF2B5EF4-FFF2-40B4-BE49-F238E27FC236}">
                <a16:creationId xmlns:a16="http://schemas.microsoft.com/office/drawing/2014/main" id="{63793C70-1694-3E43-4B56-D10087543594}"/>
              </a:ext>
            </a:extLst>
          </p:cNvPr>
          <p:cNvSpPr>
            <a:spLocks noChangeArrowheads="1"/>
          </p:cNvSpPr>
          <p:nvPr/>
        </p:nvSpPr>
        <p:spPr bwMode="auto">
          <a:xfrm>
            <a:off x="1113050" y="1873147"/>
            <a:ext cx="2895600" cy="372192"/>
          </a:xfrm>
          <a:prstGeom prst="rect">
            <a:avLst/>
          </a:prstGeom>
          <a:noFill/>
          <a:ln w="12700" cap="sq">
            <a:no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1800" dirty="0">
                <a:solidFill>
                  <a:srgbClr val="002D55"/>
                </a:solidFill>
                <a:latin typeface="Arial" panose="020B0604020202020204" pitchFamily="34" charset="0"/>
              </a:rPr>
              <a:t>Schutz vor Gefahren</a:t>
            </a:r>
            <a:endParaRPr lang="de-DE" altLang="de-DE" sz="1800" b="0" dirty="0">
              <a:solidFill>
                <a:srgbClr val="002D55"/>
              </a:solidFill>
              <a:latin typeface="Arial" panose="020B0604020202020204" pitchFamily="34" charset="0"/>
              <a:sym typeface="Symbol" panose="05050102010706020507" pitchFamily="18" charset="2"/>
            </a:endParaRPr>
          </a:p>
        </p:txBody>
      </p:sp>
      <p:sp>
        <p:nvSpPr>
          <p:cNvPr id="6" name="Rectangle 9">
            <a:extLst>
              <a:ext uri="{FF2B5EF4-FFF2-40B4-BE49-F238E27FC236}">
                <a16:creationId xmlns:a16="http://schemas.microsoft.com/office/drawing/2014/main" id="{FFE5A912-A522-A60A-B045-1B90CF1D44FF}"/>
              </a:ext>
            </a:extLst>
          </p:cNvPr>
          <p:cNvSpPr>
            <a:spLocks noChangeArrowheads="1"/>
          </p:cNvSpPr>
          <p:nvPr/>
        </p:nvSpPr>
        <p:spPr bwMode="auto">
          <a:xfrm>
            <a:off x="903171" y="2383020"/>
            <a:ext cx="2895600" cy="372192"/>
          </a:xfrm>
          <a:prstGeom prst="rect">
            <a:avLst/>
          </a:prstGeom>
          <a:noFill/>
          <a:ln w="12700" cap="sq">
            <a:no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1800" dirty="0">
                <a:solidFill>
                  <a:srgbClr val="002D55"/>
                </a:solidFill>
                <a:latin typeface="Arial" panose="020B0604020202020204" pitchFamily="34" charset="0"/>
              </a:rPr>
              <a:t>Arbeit und Einkommen</a:t>
            </a:r>
            <a:endParaRPr lang="de-DE" altLang="de-DE" sz="1800" b="0" dirty="0">
              <a:solidFill>
                <a:srgbClr val="002D55"/>
              </a:solidFill>
              <a:latin typeface="Arial" panose="020B0604020202020204" pitchFamily="34" charset="0"/>
              <a:sym typeface="Symbol" panose="05050102010706020507" pitchFamily="18" charset="2"/>
            </a:endParaRPr>
          </a:p>
        </p:txBody>
      </p:sp>
      <p:sp>
        <p:nvSpPr>
          <p:cNvPr id="8" name="Rectangle 9">
            <a:extLst>
              <a:ext uri="{FF2B5EF4-FFF2-40B4-BE49-F238E27FC236}">
                <a16:creationId xmlns:a16="http://schemas.microsoft.com/office/drawing/2014/main" id="{4F04BC60-AFC0-250E-50D1-4EC0F7905964}"/>
              </a:ext>
            </a:extLst>
          </p:cNvPr>
          <p:cNvSpPr>
            <a:spLocks noChangeArrowheads="1"/>
          </p:cNvSpPr>
          <p:nvPr/>
        </p:nvSpPr>
        <p:spPr bwMode="auto">
          <a:xfrm>
            <a:off x="888235" y="3497505"/>
            <a:ext cx="2895600" cy="372192"/>
          </a:xfrm>
          <a:prstGeom prst="rect">
            <a:avLst/>
          </a:prstGeom>
          <a:noFill/>
          <a:ln w="12700" cap="sq">
            <a:no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1800" dirty="0">
                <a:solidFill>
                  <a:srgbClr val="002D55"/>
                </a:solidFill>
                <a:latin typeface="Arial" panose="020B0604020202020204" pitchFamily="34" charset="0"/>
              </a:rPr>
              <a:t>Essen und Trinken</a:t>
            </a:r>
            <a:endParaRPr lang="de-DE" altLang="de-DE" sz="1800" b="0" dirty="0">
              <a:solidFill>
                <a:srgbClr val="002D55"/>
              </a:solidFill>
              <a:latin typeface="Arial" panose="020B0604020202020204" pitchFamily="34" charset="0"/>
              <a:sym typeface="Symbol" panose="05050102010706020507" pitchFamily="18" charset="2"/>
            </a:endParaRPr>
          </a:p>
        </p:txBody>
      </p:sp>
      <p:sp>
        <p:nvSpPr>
          <p:cNvPr id="9" name="Rectangle 9">
            <a:extLst>
              <a:ext uri="{FF2B5EF4-FFF2-40B4-BE49-F238E27FC236}">
                <a16:creationId xmlns:a16="http://schemas.microsoft.com/office/drawing/2014/main" id="{0C5749A4-B0D1-ED8B-72F1-4B104AB72CAD}"/>
              </a:ext>
            </a:extLst>
          </p:cNvPr>
          <p:cNvSpPr>
            <a:spLocks noChangeArrowheads="1"/>
          </p:cNvSpPr>
          <p:nvPr/>
        </p:nvSpPr>
        <p:spPr bwMode="auto">
          <a:xfrm>
            <a:off x="1290405" y="2915597"/>
            <a:ext cx="3312910" cy="372192"/>
          </a:xfrm>
          <a:prstGeom prst="rect">
            <a:avLst/>
          </a:prstGeom>
          <a:noFill/>
          <a:ln w="12700" cap="sq">
            <a:no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1800" dirty="0">
                <a:solidFill>
                  <a:srgbClr val="002D55"/>
                </a:solidFill>
                <a:latin typeface="Arial" panose="020B0604020202020204" pitchFamily="34" charset="0"/>
              </a:rPr>
              <a:t>Freundeskreis und Familie</a:t>
            </a:r>
            <a:endParaRPr lang="de-DE" altLang="de-DE" sz="1800" b="0" dirty="0">
              <a:solidFill>
                <a:srgbClr val="002D55"/>
              </a:solidFill>
              <a:latin typeface="Arial" panose="020B0604020202020204" pitchFamily="34" charset="0"/>
              <a:sym typeface="Symbol" panose="05050102010706020507" pitchFamily="18" charset="2"/>
            </a:endParaRPr>
          </a:p>
        </p:txBody>
      </p:sp>
      <p:sp>
        <p:nvSpPr>
          <p:cNvPr id="10" name="Rectangle 9">
            <a:extLst>
              <a:ext uri="{FF2B5EF4-FFF2-40B4-BE49-F238E27FC236}">
                <a16:creationId xmlns:a16="http://schemas.microsoft.com/office/drawing/2014/main" id="{B5EAE314-6C67-D3BB-1C99-1551FC6AC7FD}"/>
              </a:ext>
            </a:extLst>
          </p:cNvPr>
          <p:cNvSpPr>
            <a:spLocks noChangeArrowheads="1"/>
          </p:cNvSpPr>
          <p:nvPr/>
        </p:nvSpPr>
        <p:spPr bwMode="auto">
          <a:xfrm>
            <a:off x="3262538" y="3502170"/>
            <a:ext cx="2895600" cy="372192"/>
          </a:xfrm>
          <a:prstGeom prst="rect">
            <a:avLst/>
          </a:prstGeom>
          <a:noFill/>
          <a:ln w="12700" cap="sq">
            <a:no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1800" dirty="0">
                <a:solidFill>
                  <a:srgbClr val="002D55"/>
                </a:solidFill>
                <a:latin typeface="Arial" panose="020B0604020202020204" pitchFamily="34" charset="0"/>
              </a:rPr>
              <a:t>Gesundheit</a:t>
            </a:r>
            <a:endParaRPr lang="de-DE" altLang="de-DE" sz="1800" b="0" dirty="0">
              <a:solidFill>
                <a:srgbClr val="002D55"/>
              </a:solidFill>
              <a:latin typeface="Arial" panose="020B0604020202020204" pitchFamily="34" charset="0"/>
              <a:sym typeface="Symbol" panose="05050102010706020507" pitchFamily="18" charset="2"/>
            </a:endParaRPr>
          </a:p>
        </p:txBody>
      </p:sp>
      <p:sp>
        <p:nvSpPr>
          <p:cNvPr id="11" name="Rectangle 9">
            <a:extLst>
              <a:ext uri="{FF2B5EF4-FFF2-40B4-BE49-F238E27FC236}">
                <a16:creationId xmlns:a16="http://schemas.microsoft.com/office/drawing/2014/main" id="{DA56B2BD-A0C8-32E0-861A-FC2437D42B31}"/>
              </a:ext>
            </a:extLst>
          </p:cNvPr>
          <p:cNvSpPr>
            <a:spLocks noChangeArrowheads="1"/>
          </p:cNvSpPr>
          <p:nvPr/>
        </p:nvSpPr>
        <p:spPr bwMode="auto">
          <a:xfrm>
            <a:off x="888235" y="4028974"/>
            <a:ext cx="2895600" cy="372192"/>
          </a:xfrm>
          <a:prstGeom prst="rect">
            <a:avLst/>
          </a:prstGeom>
          <a:noFill/>
          <a:ln w="12700" cap="sq">
            <a:no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1800" dirty="0">
                <a:solidFill>
                  <a:srgbClr val="002D55"/>
                </a:solidFill>
                <a:latin typeface="Arial" panose="020B0604020202020204" pitchFamily="34" charset="0"/>
              </a:rPr>
              <a:t>Sexualität und Intimität</a:t>
            </a:r>
            <a:endParaRPr lang="de-DE" altLang="de-DE" sz="1800" b="0" dirty="0">
              <a:solidFill>
                <a:srgbClr val="002D55"/>
              </a:solidFill>
              <a:latin typeface="Arial" panose="020B0604020202020204" pitchFamily="34" charset="0"/>
              <a:sym typeface="Symbol" panose="05050102010706020507" pitchFamily="18" charset="2"/>
            </a:endParaRPr>
          </a:p>
        </p:txBody>
      </p:sp>
      <p:sp>
        <p:nvSpPr>
          <p:cNvPr id="12" name="Rectangle 9">
            <a:extLst>
              <a:ext uri="{FF2B5EF4-FFF2-40B4-BE49-F238E27FC236}">
                <a16:creationId xmlns:a16="http://schemas.microsoft.com/office/drawing/2014/main" id="{2052D990-A13C-9441-686F-F5CAB58C8783}"/>
              </a:ext>
            </a:extLst>
          </p:cNvPr>
          <p:cNvSpPr>
            <a:spLocks noChangeArrowheads="1"/>
          </p:cNvSpPr>
          <p:nvPr/>
        </p:nvSpPr>
        <p:spPr bwMode="auto">
          <a:xfrm>
            <a:off x="4887141" y="1444597"/>
            <a:ext cx="2895600" cy="366624"/>
          </a:xfrm>
          <a:prstGeom prst="rect">
            <a:avLst/>
          </a:prstGeom>
          <a:noFill/>
          <a:ln w="12700" cap="sq">
            <a:no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1800" dirty="0">
                <a:solidFill>
                  <a:srgbClr val="002D55"/>
                </a:solidFill>
                <a:latin typeface="Arial" panose="020B0604020202020204" pitchFamily="34" charset="0"/>
              </a:rPr>
              <a:t>Kommunikation</a:t>
            </a:r>
            <a:endParaRPr lang="de-DE" altLang="de-DE" sz="1800" b="0" dirty="0">
              <a:solidFill>
                <a:srgbClr val="002D55"/>
              </a:solidFill>
              <a:latin typeface="Arial" panose="020B0604020202020204" pitchFamily="34" charset="0"/>
              <a:sym typeface="Symbol" panose="05050102010706020507" pitchFamily="18" charset="2"/>
            </a:endParaRPr>
          </a:p>
        </p:txBody>
      </p:sp>
      <p:sp>
        <p:nvSpPr>
          <p:cNvPr id="13" name="Rectangle 9">
            <a:extLst>
              <a:ext uri="{FF2B5EF4-FFF2-40B4-BE49-F238E27FC236}">
                <a16:creationId xmlns:a16="http://schemas.microsoft.com/office/drawing/2014/main" id="{58030FAC-A232-43CB-D2E8-2CD5F2988D84}"/>
              </a:ext>
            </a:extLst>
          </p:cNvPr>
          <p:cNvSpPr>
            <a:spLocks noChangeArrowheads="1"/>
          </p:cNvSpPr>
          <p:nvPr/>
        </p:nvSpPr>
        <p:spPr bwMode="auto">
          <a:xfrm>
            <a:off x="4357666" y="1867620"/>
            <a:ext cx="3413085" cy="366624"/>
          </a:xfrm>
          <a:prstGeom prst="rect">
            <a:avLst/>
          </a:prstGeom>
          <a:noFill/>
          <a:ln w="12700" cap="sq">
            <a:no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1800" dirty="0">
                <a:solidFill>
                  <a:srgbClr val="002D55"/>
                </a:solidFill>
                <a:latin typeface="Arial" panose="020B0604020202020204" pitchFamily="34" charset="0"/>
              </a:rPr>
              <a:t>Wärme und Witterungsschutz</a:t>
            </a:r>
            <a:endParaRPr lang="de-DE" altLang="de-DE" sz="1800" b="0" dirty="0">
              <a:solidFill>
                <a:srgbClr val="002D55"/>
              </a:solidFill>
              <a:latin typeface="Arial" panose="020B0604020202020204" pitchFamily="34" charset="0"/>
              <a:sym typeface="Symbol" panose="05050102010706020507" pitchFamily="18" charset="2"/>
            </a:endParaRPr>
          </a:p>
        </p:txBody>
      </p:sp>
      <p:sp>
        <p:nvSpPr>
          <p:cNvPr id="14" name="Rectangle 9">
            <a:extLst>
              <a:ext uri="{FF2B5EF4-FFF2-40B4-BE49-F238E27FC236}">
                <a16:creationId xmlns:a16="http://schemas.microsoft.com/office/drawing/2014/main" id="{282362D5-07FA-EE50-95F0-296FDFBA0A41}"/>
              </a:ext>
            </a:extLst>
          </p:cNvPr>
          <p:cNvSpPr>
            <a:spLocks noChangeArrowheads="1"/>
          </p:cNvSpPr>
          <p:nvPr/>
        </p:nvSpPr>
        <p:spPr bwMode="auto">
          <a:xfrm>
            <a:off x="4481544" y="2383020"/>
            <a:ext cx="2895600" cy="365708"/>
          </a:xfrm>
          <a:prstGeom prst="rect">
            <a:avLst/>
          </a:prstGeom>
          <a:noFill/>
          <a:ln w="12700" cap="sq">
            <a:no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1800" dirty="0">
                <a:solidFill>
                  <a:srgbClr val="002D55"/>
                </a:solidFill>
                <a:latin typeface="Arial" panose="020B0604020202020204" pitchFamily="34" charset="0"/>
              </a:rPr>
              <a:t>Bewegung und Freiheit</a:t>
            </a:r>
            <a:endParaRPr lang="de-DE" altLang="de-DE" sz="1800" b="0" dirty="0">
              <a:solidFill>
                <a:srgbClr val="002D55"/>
              </a:solidFill>
              <a:latin typeface="Arial" panose="020B0604020202020204" pitchFamily="34" charset="0"/>
              <a:sym typeface="Symbol" panose="05050102010706020507" pitchFamily="18" charset="2"/>
            </a:endParaRPr>
          </a:p>
        </p:txBody>
      </p:sp>
      <p:sp>
        <p:nvSpPr>
          <p:cNvPr id="15" name="Rectangle 9">
            <a:extLst>
              <a:ext uri="{FF2B5EF4-FFF2-40B4-BE49-F238E27FC236}">
                <a16:creationId xmlns:a16="http://schemas.microsoft.com/office/drawing/2014/main" id="{81AA9F1D-CBA9-8E05-974C-D61F85FB02C5}"/>
              </a:ext>
            </a:extLst>
          </p:cNvPr>
          <p:cNvSpPr>
            <a:spLocks noChangeArrowheads="1"/>
          </p:cNvSpPr>
          <p:nvPr/>
        </p:nvSpPr>
        <p:spPr bwMode="auto">
          <a:xfrm>
            <a:off x="4973441" y="2909626"/>
            <a:ext cx="2895600" cy="365708"/>
          </a:xfrm>
          <a:prstGeom prst="rect">
            <a:avLst/>
          </a:prstGeom>
          <a:noFill/>
          <a:ln w="12700" cap="sq">
            <a:no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1800" dirty="0">
                <a:solidFill>
                  <a:srgbClr val="002D55"/>
                </a:solidFill>
                <a:latin typeface="Arial" panose="020B0604020202020204" pitchFamily="34" charset="0"/>
              </a:rPr>
              <a:t>Schlafen und Unterkunft</a:t>
            </a:r>
            <a:endParaRPr lang="de-DE" altLang="de-DE" sz="1800" b="0" dirty="0">
              <a:solidFill>
                <a:srgbClr val="002D55"/>
              </a:solidFill>
              <a:latin typeface="Arial" panose="020B0604020202020204" pitchFamily="34" charset="0"/>
              <a:sym typeface="Symbol" panose="05050102010706020507" pitchFamily="18" charset="2"/>
            </a:endParaRPr>
          </a:p>
        </p:txBody>
      </p:sp>
      <p:sp>
        <p:nvSpPr>
          <p:cNvPr id="16" name="Rectangle 9">
            <a:extLst>
              <a:ext uri="{FF2B5EF4-FFF2-40B4-BE49-F238E27FC236}">
                <a16:creationId xmlns:a16="http://schemas.microsoft.com/office/drawing/2014/main" id="{C5F0DF57-A02A-EDD8-93C8-6265FC7F8834}"/>
              </a:ext>
            </a:extLst>
          </p:cNvPr>
          <p:cNvSpPr>
            <a:spLocks noChangeArrowheads="1"/>
          </p:cNvSpPr>
          <p:nvPr/>
        </p:nvSpPr>
        <p:spPr bwMode="auto">
          <a:xfrm>
            <a:off x="5422159" y="3498999"/>
            <a:ext cx="2895600" cy="372192"/>
          </a:xfrm>
          <a:prstGeom prst="rect">
            <a:avLst/>
          </a:prstGeom>
          <a:noFill/>
          <a:ln w="12700" cap="sq">
            <a:no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1800" dirty="0">
                <a:solidFill>
                  <a:srgbClr val="002D55"/>
                </a:solidFill>
                <a:latin typeface="Arial" panose="020B0604020202020204" pitchFamily="34" charset="0"/>
              </a:rPr>
              <a:t>Wohnraum</a:t>
            </a:r>
            <a:endParaRPr lang="de-DE" altLang="de-DE" sz="1800" b="0" dirty="0">
              <a:solidFill>
                <a:srgbClr val="002D55"/>
              </a:solidFill>
              <a:latin typeface="Arial" panose="020B0604020202020204" pitchFamily="34" charset="0"/>
              <a:sym typeface="Symbol" panose="05050102010706020507" pitchFamily="18" charset="2"/>
            </a:endParaRPr>
          </a:p>
        </p:txBody>
      </p:sp>
      <p:sp>
        <p:nvSpPr>
          <p:cNvPr id="17" name="Rectangle 9">
            <a:extLst>
              <a:ext uri="{FF2B5EF4-FFF2-40B4-BE49-F238E27FC236}">
                <a16:creationId xmlns:a16="http://schemas.microsoft.com/office/drawing/2014/main" id="{C52E1654-7C74-54A3-9A56-8281A3D566B5}"/>
              </a:ext>
            </a:extLst>
          </p:cNvPr>
          <p:cNvSpPr>
            <a:spLocks noChangeArrowheads="1"/>
          </p:cNvSpPr>
          <p:nvPr/>
        </p:nvSpPr>
        <p:spPr bwMode="auto">
          <a:xfrm>
            <a:off x="3480917" y="4034747"/>
            <a:ext cx="3175848" cy="372192"/>
          </a:xfrm>
          <a:prstGeom prst="rect">
            <a:avLst/>
          </a:prstGeom>
          <a:noFill/>
          <a:ln w="12700" cap="sq">
            <a:no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1800" dirty="0">
                <a:solidFill>
                  <a:srgbClr val="002D55"/>
                </a:solidFill>
                <a:latin typeface="Arial" panose="020B0604020202020204" pitchFamily="34" charset="0"/>
              </a:rPr>
              <a:t>Recht und Ordnung</a:t>
            </a:r>
            <a:endParaRPr lang="de-DE" altLang="de-DE" sz="1800" b="0" dirty="0">
              <a:solidFill>
                <a:srgbClr val="002D55"/>
              </a:solidFill>
              <a:latin typeface="Arial" panose="020B0604020202020204" pitchFamily="34" charset="0"/>
              <a:sym typeface="Symbol" panose="05050102010706020507" pitchFamily="18" charset="2"/>
            </a:endParaRPr>
          </a:p>
        </p:txBody>
      </p:sp>
      <p:sp>
        <p:nvSpPr>
          <p:cNvPr id="18" name="Rectangle 9">
            <a:extLst>
              <a:ext uri="{FF2B5EF4-FFF2-40B4-BE49-F238E27FC236}">
                <a16:creationId xmlns:a16="http://schemas.microsoft.com/office/drawing/2014/main" id="{8AD9DBAB-0887-2B04-870B-DD7EBAC77B31}"/>
              </a:ext>
            </a:extLst>
          </p:cNvPr>
          <p:cNvSpPr>
            <a:spLocks noChangeArrowheads="1"/>
          </p:cNvSpPr>
          <p:nvPr/>
        </p:nvSpPr>
        <p:spPr bwMode="auto">
          <a:xfrm>
            <a:off x="6379106" y="4028974"/>
            <a:ext cx="1833241" cy="372192"/>
          </a:xfrm>
          <a:prstGeom prst="rect">
            <a:avLst/>
          </a:prstGeom>
          <a:noFill/>
          <a:ln w="12700" cap="sq">
            <a:no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1800" dirty="0">
                <a:solidFill>
                  <a:srgbClr val="002D55"/>
                </a:solidFill>
                <a:latin typeface="Arial" panose="020B0604020202020204" pitchFamily="34" charset="0"/>
              </a:rPr>
              <a:t>Strukturen</a:t>
            </a:r>
            <a:endParaRPr lang="de-DE" altLang="de-DE" sz="1800" b="0" dirty="0">
              <a:solidFill>
                <a:srgbClr val="002D55"/>
              </a:solidFill>
              <a:latin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174716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2-3</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Bedürfnispyramide nach Abraham Maslow</a:t>
            </a:r>
            <a:endParaRPr lang="de-DE" sz="2000" dirty="0"/>
          </a:p>
        </p:txBody>
      </p:sp>
      <p:sp>
        <p:nvSpPr>
          <p:cNvPr id="6" name="Rectangle 8">
            <a:extLst>
              <a:ext uri="{FF2B5EF4-FFF2-40B4-BE49-F238E27FC236}">
                <a16:creationId xmlns:a16="http://schemas.microsoft.com/office/drawing/2014/main" id="{9BE5FF22-B8B8-EAB1-D6CB-FA7370463749}"/>
              </a:ext>
            </a:extLst>
          </p:cNvPr>
          <p:cNvSpPr>
            <a:spLocks noChangeArrowheads="1"/>
          </p:cNvSpPr>
          <p:nvPr/>
        </p:nvSpPr>
        <p:spPr bwMode="auto">
          <a:xfrm>
            <a:off x="2451717" y="2001838"/>
            <a:ext cx="3810000" cy="533400"/>
          </a:xfrm>
          <a:prstGeom prst="rect">
            <a:avLst/>
          </a:prstGeom>
          <a:solidFill>
            <a:srgbClr val="EBF5FF"/>
          </a:solidFill>
          <a:ln w="12700" cap="sq">
            <a:solidFill>
              <a:schemeClr val="tx1"/>
            </a:solid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2000" dirty="0">
                <a:solidFill>
                  <a:srgbClr val="002D55"/>
                </a:solidFill>
                <a:latin typeface="Arial" panose="020B0604020202020204" pitchFamily="34" charset="0"/>
              </a:rPr>
              <a:t>Individualbedürfnisse</a:t>
            </a:r>
            <a:endParaRPr lang="de-DE" altLang="de-DE" sz="2000" b="0" dirty="0">
              <a:solidFill>
                <a:srgbClr val="002D55"/>
              </a:solidFill>
              <a:latin typeface="Arial" panose="020B0604020202020204" pitchFamily="34" charset="0"/>
              <a:sym typeface="Symbol" panose="05050102010706020507" pitchFamily="18" charset="2"/>
            </a:endParaRPr>
          </a:p>
        </p:txBody>
      </p:sp>
      <p:sp>
        <p:nvSpPr>
          <p:cNvPr id="8" name="Rectangle 9">
            <a:extLst>
              <a:ext uri="{FF2B5EF4-FFF2-40B4-BE49-F238E27FC236}">
                <a16:creationId xmlns:a16="http://schemas.microsoft.com/office/drawing/2014/main" id="{30FF40A7-613D-F3FA-B9A5-F9508E62CAF3}"/>
              </a:ext>
            </a:extLst>
          </p:cNvPr>
          <p:cNvSpPr>
            <a:spLocks noChangeArrowheads="1"/>
          </p:cNvSpPr>
          <p:nvPr/>
        </p:nvSpPr>
        <p:spPr bwMode="auto">
          <a:xfrm>
            <a:off x="2908917" y="1392238"/>
            <a:ext cx="2895600" cy="533400"/>
          </a:xfrm>
          <a:prstGeom prst="rect">
            <a:avLst/>
          </a:prstGeom>
          <a:solidFill>
            <a:srgbClr val="EBF5FF"/>
          </a:solidFill>
          <a:ln w="12700" cap="sq">
            <a:solidFill>
              <a:schemeClr val="tx1"/>
            </a:solid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2000" dirty="0">
                <a:solidFill>
                  <a:srgbClr val="002D55"/>
                </a:solidFill>
                <a:latin typeface="Arial" panose="020B0604020202020204" pitchFamily="34" charset="0"/>
              </a:rPr>
              <a:t>Selbstverwirklichung</a:t>
            </a:r>
            <a:endParaRPr lang="de-DE" altLang="de-DE" sz="2000" b="0" dirty="0">
              <a:solidFill>
                <a:srgbClr val="002D55"/>
              </a:solidFill>
              <a:latin typeface="Arial" panose="020B0604020202020204" pitchFamily="34" charset="0"/>
              <a:sym typeface="Symbol" panose="05050102010706020507" pitchFamily="18" charset="2"/>
            </a:endParaRPr>
          </a:p>
        </p:txBody>
      </p:sp>
      <p:sp>
        <p:nvSpPr>
          <p:cNvPr id="10" name="Rectangle 7">
            <a:extLst>
              <a:ext uri="{FF2B5EF4-FFF2-40B4-BE49-F238E27FC236}">
                <a16:creationId xmlns:a16="http://schemas.microsoft.com/office/drawing/2014/main" id="{251BFE66-60F3-AA7F-D01F-D9DAB961CE0E}"/>
              </a:ext>
            </a:extLst>
          </p:cNvPr>
          <p:cNvSpPr>
            <a:spLocks noChangeArrowheads="1"/>
          </p:cNvSpPr>
          <p:nvPr/>
        </p:nvSpPr>
        <p:spPr bwMode="auto">
          <a:xfrm>
            <a:off x="1994517" y="2611438"/>
            <a:ext cx="4724400" cy="533400"/>
          </a:xfrm>
          <a:prstGeom prst="rect">
            <a:avLst/>
          </a:prstGeom>
          <a:solidFill>
            <a:srgbClr val="EBF5FF"/>
          </a:solidFill>
          <a:ln w="12700" cap="sq">
            <a:solidFill>
              <a:schemeClr val="tx1"/>
            </a:solid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2000" dirty="0">
                <a:solidFill>
                  <a:srgbClr val="002D55"/>
                </a:solidFill>
                <a:latin typeface="Arial" panose="020B0604020202020204" pitchFamily="34" charset="0"/>
              </a:rPr>
              <a:t>soziale Bedürfnisse</a:t>
            </a:r>
            <a:endParaRPr lang="de-DE" altLang="de-DE" sz="2000" b="0" dirty="0">
              <a:solidFill>
                <a:srgbClr val="002D55"/>
              </a:solidFill>
              <a:latin typeface="Arial" panose="020B0604020202020204" pitchFamily="34" charset="0"/>
              <a:sym typeface="Symbol" panose="05050102010706020507" pitchFamily="18" charset="2"/>
            </a:endParaRPr>
          </a:p>
        </p:txBody>
      </p:sp>
      <p:sp>
        <p:nvSpPr>
          <p:cNvPr id="11" name="Rectangle 6">
            <a:extLst>
              <a:ext uri="{FF2B5EF4-FFF2-40B4-BE49-F238E27FC236}">
                <a16:creationId xmlns:a16="http://schemas.microsoft.com/office/drawing/2014/main" id="{EB6CF8EA-03E6-7AF4-CC09-A24573846E74}"/>
              </a:ext>
            </a:extLst>
          </p:cNvPr>
          <p:cNvSpPr>
            <a:spLocks noChangeArrowheads="1"/>
          </p:cNvSpPr>
          <p:nvPr/>
        </p:nvSpPr>
        <p:spPr bwMode="auto">
          <a:xfrm>
            <a:off x="1537317" y="3221038"/>
            <a:ext cx="5638800" cy="533400"/>
          </a:xfrm>
          <a:prstGeom prst="rect">
            <a:avLst/>
          </a:prstGeom>
          <a:solidFill>
            <a:srgbClr val="E60005"/>
          </a:solidFill>
          <a:ln w="12700" cap="sq">
            <a:solidFill>
              <a:schemeClr val="tx1"/>
            </a:solidFill>
            <a:miter lim="800000"/>
            <a:headEnd type="none" w="sm" len="sm"/>
            <a:tailEnd type="none" w="sm" len="sm"/>
          </a:ln>
          <a:effectLst/>
        </p:spPr>
        <p:txBody>
          <a:bodyPr lIns="0" tIns="0"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2000" dirty="0">
                <a:solidFill>
                  <a:schemeClr val="bg1"/>
                </a:solidFill>
                <a:latin typeface="Arial" panose="020B0604020202020204" pitchFamily="34" charset="0"/>
              </a:rPr>
              <a:t>Sicherheit</a:t>
            </a:r>
            <a:endParaRPr lang="de-DE" altLang="de-DE" sz="2000" b="0" dirty="0">
              <a:solidFill>
                <a:schemeClr val="bg1"/>
              </a:solidFill>
              <a:latin typeface="Arial" panose="020B0604020202020204" pitchFamily="34" charset="0"/>
              <a:sym typeface="Symbol" panose="05050102010706020507" pitchFamily="18" charset="2"/>
            </a:endParaRPr>
          </a:p>
        </p:txBody>
      </p:sp>
      <p:sp>
        <p:nvSpPr>
          <p:cNvPr id="12" name="Rectangle 3">
            <a:extLst>
              <a:ext uri="{FF2B5EF4-FFF2-40B4-BE49-F238E27FC236}">
                <a16:creationId xmlns:a16="http://schemas.microsoft.com/office/drawing/2014/main" id="{312EDD30-3B24-5441-F369-E51A67307D90}"/>
              </a:ext>
            </a:extLst>
          </p:cNvPr>
          <p:cNvSpPr txBox="1">
            <a:spLocks noChangeArrowheads="1"/>
          </p:cNvSpPr>
          <p:nvPr/>
        </p:nvSpPr>
        <p:spPr>
          <a:xfrm>
            <a:off x="1080117" y="3830638"/>
            <a:ext cx="6553200" cy="533400"/>
          </a:xfrm>
          <a:prstGeom prst="rect">
            <a:avLst/>
          </a:prstGeom>
          <a:solidFill>
            <a:srgbClr val="E60005"/>
          </a:solidFill>
          <a:ln w="12700">
            <a:solidFill>
              <a:schemeClr val="tx1"/>
            </a:solidFill>
            <a:miter lim="800000"/>
            <a:headEnd/>
            <a:tailEnd/>
          </a:ln>
        </p:spPr>
        <p:txBody>
          <a:bodyPr vert="horz" lIns="0" tIns="0" rIns="0" bIns="0" rtlCol="0" anchor="ctr">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50000"/>
              </a:spcBef>
              <a:buFontTx/>
              <a:buNone/>
            </a:pPr>
            <a:r>
              <a:rPr lang="de-DE" altLang="de-DE" sz="2000" dirty="0">
                <a:solidFill>
                  <a:schemeClr val="bg1"/>
                </a:solidFill>
                <a:latin typeface="Arial" panose="020B0604020202020204" pitchFamily="34" charset="0"/>
                <a:cs typeface="Arial" panose="020B0604020202020204" pitchFamily="34" charset="0"/>
              </a:rPr>
              <a:t>körperliche Existenzbedürfnisse</a:t>
            </a:r>
          </a:p>
        </p:txBody>
      </p:sp>
    </p:spTree>
    <p:extLst>
      <p:ext uri="{BB962C8B-B14F-4D97-AF65-F5344CB8AC3E}">
        <p14:creationId xmlns:p14="http://schemas.microsoft.com/office/powerpoint/2010/main" val="3323561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2-4</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Die drei Phasen des Betreuungsdienstes</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2" y="1384300"/>
            <a:ext cx="7370565" cy="3222336"/>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ct val="0"/>
              </a:spcBef>
              <a:spcAft>
                <a:spcPts val="600"/>
              </a:spcAft>
            </a:pPr>
            <a:r>
              <a:rPr lang="de-DE" altLang="de-DE" sz="1600" b="1" dirty="0">
                <a:latin typeface="Arial" panose="020B0604020202020204" pitchFamily="34" charset="0"/>
                <a:cs typeface="Arial" panose="020B0604020202020204" pitchFamily="34" charset="0"/>
              </a:rPr>
              <a:t>1. Vordringliche Ma</a:t>
            </a:r>
            <a:r>
              <a:rPr lang="de-DE" altLang="de-DE" sz="1600" b="1" dirty="0">
                <a:latin typeface="Arial" panose="020B0604020202020204" pitchFamily="34" charset="0"/>
                <a:ea typeface="ヒラギノ角ゴ ProN W3" charset="-128"/>
                <a:cs typeface="Arial" panose="020B0604020202020204" pitchFamily="34" charset="0"/>
              </a:rPr>
              <a:t>ß</a:t>
            </a:r>
            <a:r>
              <a:rPr lang="de-DE" altLang="de-DE" sz="1600" b="1" dirty="0">
                <a:latin typeface="Arial" panose="020B0604020202020204" pitchFamily="34" charset="0"/>
                <a:cs typeface="Arial" panose="020B0604020202020204" pitchFamily="34" charset="0"/>
              </a:rPr>
              <a:t>nahmen = Soforthilfe</a:t>
            </a:r>
          </a:p>
          <a:p>
            <a:pPr marL="222250" lvl="3" indent="-2222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Auffangen, Sammeln und Leiten der Betroffenen</a:t>
            </a:r>
          </a:p>
          <a:p>
            <a:pPr marL="222250" lvl="3" indent="-2222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Beruhigen, betreuen und informieren</a:t>
            </a:r>
          </a:p>
          <a:p>
            <a:pPr marL="222250" lvl="3" indent="-2222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Obdach mit Zugang zu festen Räumlichkeiten</a:t>
            </a:r>
          </a:p>
          <a:p>
            <a:pPr marL="222250" lvl="3" indent="-2222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Verpflegung (Anbieten von Speisen und Getränken)</a:t>
            </a:r>
          </a:p>
          <a:p>
            <a:pPr marL="222250" lvl="3" indent="-2222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Wärme durch Decken und ggf. Überbekleidung</a:t>
            </a:r>
          </a:p>
          <a:p>
            <a:pPr marL="222250" lvl="3" indent="-2222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Ausgabe von Hygieneartikeln</a:t>
            </a:r>
          </a:p>
          <a:p>
            <a:pPr marL="222250" lvl="3" indent="-2222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Registrierung und Kontakt zu Behörden</a:t>
            </a:r>
          </a:p>
          <a:p>
            <a:pPr marL="222250" lvl="3" indent="-2222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Ggf. Organisieren einer Weiterreise</a:t>
            </a:r>
          </a:p>
          <a:p>
            <a:pPr>
              <a:lnSpc>
                <a:spcPct val="100000"/>
              </a:lnSpc>
              <a:spcBef>
                <a:spcPct val="0"/>
              </a:spcBef>
            </a:pPr>
            <a:endParaRPr lang="de-DE" sz="1600" dirty="0">
              <a:solidFill>
                <a:srgbClr val="002D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76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2-5</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Die drei Phasen des Betreuungsdienstes</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2" y="1384300"/>
            <a:ext cx="7370565" cy="3201554"/>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ct val="0"/>
              </a:spcBef>
              <a:spcAft>
                <a:spcPts val="600"/>
              </a:spcAft>
            </a:pPr>
            <a:r>
              <a:rPr lang="de-DE" altLang="de-DE" sz="1600" b="1" dirty="0">
                <a:latin typeface="Arial" panose="020B0604020202020204" pitchFamily="34" charset="0"/>
                <a:cs typeface="Arial" panose="020B0604020202020204" pitchFamily="34" charset="0"/>
              </a:rPr>
              <a:t>2. Weitere Ma</a:t>
            </a:r>
            <a:r>
              <a:rPr lang="de-DE" altLang="de-DE" sz="1600" b="1" dirty="0">
                <a:latin typeface="Arial" panose="020B0604020202020204" pitchFamily="34" charset="0"/>
                <a:ea typeface="ヒラギノ角ゴ ProN W3" charset="-128"/>
                <a:cs typeface="Arial" panose="020B0604020202020204" pitchFamily="34" charset="0"/>
              </a:rPr>
              <a:t>ß</a:t>
            </a:r>
            <a:r>
              <a:rPr lang="de-DE" altLang="de-DE" sz="1600" b="1" dirty="0">
                <a:latin typeface="Arial" panose="020B0604020202020204" pitchFamily="34" charset="0"/>
                <a:cs typeface="Arial" panose="020B0604020202020204" pitchFamily="34" charset="0"/>
              </a:rPr>
              <a:t>nahmen = </a:t>
            </a:r>
            <a:r>
              <a:rPr lang="de-DE" altLang="de-DE" sz="1600" b="1" dirty="0">
                <a:latin typeface="Arial" panose="020B0604020202020204" pitchFamily="34" charset="0"/>
                <a:ea typeface="ヒラギノ角ゴ ProN W3" charset="-128"/>
                <a:cs typeface="Arial" panose="020B0604020202020204" pitchFamily="34" charset="0"/>
              </a:rPr>
              <a:t>Stabilisierung</a:t>
            </a:r>
            <a:endParaRPr lang="de-DE" altLang="de-DE" sz="1600" b="1" dirty="0">
              <a:latin typeface="Arial" panose="020B0604020202020204" pitchFamily="34" charset="0"/>
              <a:cs typeface="Arial" panose="020B0604020202020204" pitchFamily="34" charset="0"/>
            </a:endParaRPr>
          </a:p>
          <a:p>
            <a:pPr marL="222250" lvl="3" indent="-2222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Verbesserte Unterbringung</a:t>
            </a:r>
          </a:p>
          <a:p>
            <a:pPr marL="222250" lvl="3" indent="-2222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Individuellere Betreuung Einzelner</a:t>
            </a:r>
          </a:p>
          <a:p>
            <a:pPr marL="222250" lvl="3" indent="-2222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Begleitung und ständige Ansprechpartnerinnen/-partner</a:t>
            </a:r>
          </a:p>
        </p:txBody>
      </p:sp>
    </p:spTree>
    <p:extLst>
      <p:ext uri="{BB962C8B-B14F-4D97-AF65-F5344CB8AC3E}">
        <p14:creationId xmlns:p14="http://schemas.microsoft.com/office/powerpoint/2010/main" val="3923726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2-6</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Die drei Phasen des Betreuungsdienstes</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2" y="1384300"/>
            <a:ext cx="7370565" cy="3201554"/>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ct val="0"/>
              </a:spcBef>
              <a:spcAft>
                <a:spcPts val="600"/>
              </a:spcAft>
            </a:pPr>
            <a:r>
              <a:rPr lang="de-DE" altLang="de-DE" sz="1600" b="1" dirty="0">
                <a:latin typeface="Arial" panose="020B0604020202020204" pitchFamily="34" charset="0"/>
                <a:cs typeface="Arial" panose="020B0604020202020204" pitchFamily="34" charset="0"/>
              </a:rPr>
              <a:t>3. Abschlie</a:t>
            </a:r>
            <a:r>
              <a:rPr lang="de-DE" altLang="de-DE" sz="1600" b="1" dirty="0">
                <a:latin typeface="Arial" panose="020B0604020202020204" pitchFamily="34" charset="0"/>
                <a:ea typeface="ヒラギノ角ゴ ProN W3" charset="-128"/>
                <a:cs typeface="Arial" panose="020B0604020202020204" pitchFamily="34" charset="0"/>
              </a:rPr>
              <a:t>ß</a:t>
            </a:r>
            <a:r>
              <a:rPr lang="de-DE" altLang="de-DE" sz="1600" b="1" dirty="0">
                <a:latin typeface="Arial" panose="020B0604020202020204" pitchFamily="34" charset="0"/>
                <a:cs typeface="Arial" panose="020B0604020202020204" pitchFamily="34" charset="0"/>
              </a:rPr>
              <a:t>ende Ma</a:t>
            </a:r>
            <a:r>
              <a:rPr lang="de-DE" altLang="de-DE" sz="1600" b="1" dirty="0">
                <a:latin typeface="Arial" panose="020B0604020202020204" pitchFamily="34" charset="0"/>
                <a:ea typeface="ヒラギノ角ゴ ProN W3" charset="-128"/>
                <a:cs typeface="Arial" panose="020B0604020202020204" pitchFamily="34" charset="0"/>
              </a:rPr>
              <a:t>ß</a:t>
            </a:r>
            <a:r>
              <a:rPr lang="de-DE" altLang="de-DE" sz="1600" b="1" dirty="0">
                <a:latin typeface="Arial" panose="020B0604020202020204" pitchFamily="34" charset="0"/>
                <a:cs typeface="Arial" panose="020B0604020202020204" pitchFamily="34" charset="0"/>
              </a:rPr>
              <a:t>nahmen = Normalisierung</a:t>
            </a:r>
          </a:p>
          <a:p>
            <a:pPr marL="222250" lvl="3" indent="-2222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An ein normales Leben angepasste Unterbringung</a:t>
            </a:r>
          </a:p>
          <a:p>
            <a:pPr marL="222250" lvl="3" indent="-2222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Förderung der Selbstständigkeit und Beratung</a:t>
            </a:r>
          </a:p>
          <a:p>
            <a:pPr marL="222250" lvl="3" indent="-2222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Individuelle Versorgung</a:t>
            </a:r>
          </a:p>
        </p:txBody>
      </p:sp>
    </p:spTree>
    <p:extLst>
      <p:ext uri="{BB962C8B-B14F-4D97-AF65-F5344CB8AC3E}">
        <p14:creationId xmlns:p14="http://schemas.microsoft.com/office/powerpoint/2010/main" val="163191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F211F-3966-55C4-E943-907C6A2585FD}"/>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CDB05594-B1D6-D1A1-87E2-EFE112839933}"/>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2-7</a:t>
            </a:r>
          </a:p>
        </p:txBody>
      </p:sp>
      <p:sp>
        <p:nvSpPr>
          <p:cNvPr id="7" name="Titel 1">
            <a:extLst>
              <a:ext uri="{FF2B5EF4-FFF2-40B4-BE49-F238E27FC236}">
                <a16:creationId xmlns:a16="http://schemas.microsoft.com/office/drawing/2014/main" id="{D47AB6CD-2B9D-698F-07DE-04A79AE15C1D}"/>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solidFill>
                  <a:srgbClr val="FF0000"/>
                </a:solidFill>
              </a:rPr>
              <a:t>Die Tätigkeitsfelder des Betreuungsdienstes</a:t>
            </a:r>
            <a:endParaRPr lang="de-DE" sz="2000" dirty="0">
              <a:solidFill>
                <a:srgbClr val="FF0000"/>
              </a:solidFill>
            </a:endParaRPr>
          </a:p>
        </p:txBody>
      </p:sp>
      <p:pic>
        <p:nvPicPr>
          <p:cNvPr id="3" name="Picture 7" descr="P5230294 Soziale Betreuung PSU">
            <a:extLst>
              <a:ext uri="{FF2B5EF4-FFF2-40B4-BE49-F238E27FC236}">
                <a16:creationId xmlns:a16="http://schemas.microsoft.com/office/drawing/2014/main" id="{56AD1BD0-438D-4B83-347E-6DA9134EB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92" y="1875366"/>
            <a:ext cx="25146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5230345 Unterkunft">
            <a:extLst>
              <a:ext uri="{FF2B5EF4-FFF2-40B4-BE49-F238E27FC236}">
                <a16:creationId xmlns:a16="http://schemas.microsoft.com/office/drawing/2014/main" id="{5F740461-9FDF-0E6D-684E-5A69FCDFD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460" y="1878541"/>
            <a:ext cx="2438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IMG_0859verkl">
            <a:extLst>
              <a:ext uri="{FF2B5EF4-FFF2-40B4-BE49-F238E27FC236}">
                <a16:creationId xmlns:a16="http://schemas.microsoft.com/office/drawing/2014/main" id="{8A68E3A3-9BB3-E76D-6781-30289804E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728" y="1878541"/>
            <a:ext cx="24876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FD-Abzeichen-Betreuung">
            <a:extLst>
              <a:ext uri="{FF2B5EF4-FFF2-40B4-BE49-F238E27FC236}">
                <a16:creationId xmlns:a16="http://schemas.microsoft.com/office/drawing/2014/main" id="{73C5280B-732A-717A-7AEA-0752F07766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8585" y="3410248"/>
            <a:ext cx="1116013" cy="1114425"/>
          </a:xfrm>
          <a:prstGeom prst="rect">
            <a:avLst/>
          </a:prstGeom>
          <a:noFill/>
          <a:ln>
            <a:noFill/>
          </a:ln>
          <a:effectLst>
            <a:outerShdw dist="63500"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FD-Abzeichen-Verpflegung">
            <a:extLst>
              <a:ext uri="{FF2B5EF4-FFF2-40B4-BE49-F238E27FC236}">
                <a16:creationId xmlns:a16="http://schemas.microsoft.com/office/drawing/2014/main" id="{2520F5C3-8585-BACF-5114-47597029E2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4527" y="3378183"/>
            <a:ext cx="1116013" cy="1114425"/>
          </a:xfrm>
          <a:prstGeom prst="rect">
            <a:avLst/>
          </a:prstGeom>
          <a:noFill/>
          <a:ln>
            <a:noFill/>
          </a:ln>
          <a:effectLst>
            <a:outerShdw dist="63500"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a:extLst>
              <a:ext uri="{FF2B5EF4-FFF2-40B4-BE49-F238E27FC236}">
                <a16:creationId xmlns:a16="http://schemas.microsoft.com/office/drawing/2014/main" id="{946E707C-58BE-213D-2F56-AE24C9C3A4B1}"/>
              </a:ext>
            </a:extLst>
          </p:cNvPr>
          <p:cNvSpPr txBox="1">
            <a:spLocks noChangeArrowheads="1"/>
          </p:cNvSpPr>
          <p:nvPr/>
        </p:nvSpPr>
        <p:spPr bwMode="auto">
          <a:xfrm>
            <a:off x="450426" y="1499979"/>
            <a:ext cx="2514600" cy="377825"/>
          </a:xfrm>
          <a:prstGeom prst="rect">
            <a:avLst/>
          </a:prstGeom>
          <a:noFill/>
          <a:ln>
            <a:noFill/>
          </a:ln>
          <a:effectLst/>
          <a:extLst>
            <a:ext uri="{909E8E84-426E-40DD-AFC4-6F175D3DCCD1}">
              <a14:hiddenFill xmlns:a14="http://schemas.microsoft.com/office/drawing/2010/main">
                <a:solidFill>
                  <a:srgbClr val="1147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2000" dirty="0">
                <a:latin typeface="Arial" panose="020B0604020202020204" pitchFamily="34" charset="0"/>
              </a:rPr>
              <a:t>Soziale Betreuung</a:t>
            </a:r>
          </a:p>
        </p:txBody>
      </p:sp>
      <p:sp>
        <p:nvSpPr>
          <p:cNvPr id="11" name="Text Box 6">
            <a:extLst>
              <a:ext uri="{FF2B5EF4-FFF2-40B4-BE49-F238E27FC236}">
                <a16:creationId xmlns:a16="http://schemas.microsoft.com/office/drawing/2014/main" id="{C7F3F57F-7BEE-3D39-3486-072E26E92E39}"/>
              </a:ext>
            </a:extLst>
          </p:cNvPr>
          <p:cNvSpPr txBox="1">
            <a:spLocks noChangeArrowheads="1"/>
          </p:cNvSpPr>
          <p:nvPr/>
        </p:nvSpPr>
        <p:spPr bwMode="auto">
          <a:xfrm>
            <a:off x="2983460" y="1509419"/>
            <a:ext cx="2438400" cy="377825"/>
          </a:xfrm>
          <a:prstGeom prst="rect">
            <a:avLst/>
          </a:prstGeom>
          <a:noFill/>
          <a:ln>
            <a:noFill/>
          </a:ln>
          <a:effectLst/>
          <a:extLst>
            <a:ext uri="{909E8E84-426E-40DD-AFC4-6F175D3DCCD1}">
              <a14:hiddenFill xmlns:a14="http://schemas.microsoft.com/office/drawing/2010/main">
                <a:solidFill>
                  <a:srgbClr val="1147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2000" dirty="0">
                <a:latin typeface="Arial" panose="020B0604020202020204" pitchFamily="34" charset="0"/>
              </a:rPr>
              <a:t>Unterkunft</a:t>
            </a:r>
          </a:p>
        </p:txBody>
      </p:sp>
      <p:sp>
        <p:nvSpPr>
          <p:cNvPr id="12" name="Text Box 5">
            <a:extLst>
              <a:ext uri="{FF2B5EF4-FFF2-40B4-BE49-F238E27FC236}">
                <a16:creationId xmlns:a16="http://schemas.microsoft.com/office/drawing/2014/main" id="{70E92CF7-FF5A-291F-28CD-18EA2A41A4B6}"/>
              </a:ext>
            </a:extLst>
          </p:cNvPr>
          <p:cNvSpPr txBox="1">
            <a:spLocks noChangeArrowheads="1"/>
          </p:cNvSpPr>
          <p:nvPr/>
        </p:nvSpPr>
        <p:spPr bwMode="auto">
          <a:xfrm>
            <a:off x="5545642" y="1497541"/>
            <a:ext cx="2514600" cy="377825"/>
          </a:xfrm>
          <a:prstGeom prst="rect">
            <a:avLst/>
          </a:prstGeom>
          <a:noFill/>
          <a:ln>
            <a:noFill/>
          </a:ln>
          <a:effectLst/>
          <a:extLst>
            <a:ext uri="{909E8E84-426E-40DD-AFC4-6F175D3DCCD1}">
              <a14:hiddenFill xmlns:a14="http://schemas.microsoft.com/office/drawing/2010/main">
                <a:solidFill>
                  <a:srgbClr val="1147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a:spcBef>
                <a:spcPct val="50000"/>
              </a:spcBef>
            </a:pPr>
            <a:r>
              <a:rPr lang="de-DE" altLang="de-DE" sz="2000" dirty="0">
                <a:latin typeface="Arial" panose="020B0604020202020204" pitchFamily="34" charset="0"/>
              </a:rPr>
              <a:t>Verpflegung</a:t>
            </a:r>
          </a:p>
        </p:txBody>
      </p:sp>
    </p:spTree>
    <p:extLst>
      <p:ext uri="{BB962C8B-B14F-4D97-AF65-F5344CB8AC3E}">
        <p14:creationId xmlns:p14="http://schemas.microsoft.com/office/powerpoint/2010/main" val="259701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EA68FDEC-86EC-2433-A933-EF1384A9C217}"/>
              </a:ext>
            </a:extLst>
          </p:cNvPr>
          <p:cNvSpPr>
            <a:spLocks noGrp="1" noChangeArrowheads="1"/>
          </p:cNvSpPr>
          <p:nvPr>
            <p:ph type="ctrTitle"/>
          </p:nvPr>
        </p:nvSpPr>
        <p:spPr>
          <a:xfrm>
            <a:off x="496654" y="589605"/>
            <a:ext cx="8024813" cy="421524"/>
          </a:xfrm>
        </p:spPr>
        <p:txBody>
          <a:bodyPr/>
          <a:lstStyle/>
          <a:p>
            <a:pPr>
              <a:lnSpc>
                <a:spcPct val="100000"/>
              </a:lnSpc>
            </a:pPr>
            <a:r>
              <a:rPr lang="de-DE" altLang="de-DE" sz="2400" dirty="0">
                <a:solidFill>
                  <a:srgbClr val="FF0000"/>
                </a:solidFill>
              </a:rPr>
              <a:t>Die Einsatzeinheit Rheinland-Pfalz</a:t>
            </a:r>
          </a:p>
        </p:txBody>
      </p:sp>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2-8</a:t>
            </a:r>
          </a:p>
        </p:txBody>
      </p:sp>
      <p:pic>
        <p:nvPicPr>
          <p:cNvPr id="5" name="Grafik 8">
            <a:extLst>
              <a:ext uri="{FF2B5EF4-FFF2-40B4-BE49-F238E27FC236}">
                <a16:creationId xmlns:a16="http://schemas.microsoft.com/office/drawing/2014/main" id="{A32A9A58-3AA2-D0BE-F4EF-8B6B1BA187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2202" t="32245" r="13275" b="38416"/>
          <a:stretch>
            <a:fillRect/>
          </a:stretch>
        </p:blipFill>
        <p:spPr bwMode="auto">
          <a:xfrm>
            <a:off x="518489" y="1195226"/>
            <a:ext cx="3438771" cy="8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11">
            <a:extLst>
              <a:ext uri="{FF2B5EF4-FFF2-40B4-BE49-F238E27FC236}">
                <a16:creationId xmlns:a16="http://schemas.microsoft.com/office/drawing/2014/main" id="{90E7F6BB-006D-381A-D18D-631A8C7EA2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2321" t="17072" r="13271" b="22232"/>
          <a:stretch>
            <a:fillRect/>
          </a:stretch>
        </p:blipFill>
        <p:spPr bwMode="auto">
          <a:xfrm>
            <a:off x="4256116" y="1337368"/>
            <a:ext cx="3482443" cy="159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9">
            <a:extLst>
              <a:ext uri="{FF2B5EF4-FFF2-40B4-BE49-F238E27FC236}">
                <a16:creationId xmlns:a16="http://schemas.microsoft.com/office/drawing/2014/main" id="{63352C6D-1FFF-A68B-28FB-442EEB8A98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654" t="13910" r="18764" b="10760"/>
          <a:stretch>
            <a:fillRect/>
          </a:stretch>
        </p:blipFill>
        <p:spPr bwMode="auto">
          <a:xfrm>
            <a:off x="478973" y="2136046"/>
            <a:ext cx="3482443" cy="24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2">
            <a:extLst>
              <a:ext uri="{FF2B5EF4-FFF2-40B4-BE49-F238E27FC236}">
                <a16:creationId xmlns:a16="http://schemas.microsoft.com/office/drawing/2014/main" id="{74D030B0-80A7-2A30-0BA7-0CB1ED3A06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2321" t="25711" r="13522" b="45164"/>
          <a:stretch>
            <a:fillRect/>
          </a:stretch>
        </p:blipFill>
        <p:spPr bwMode="auto">
          <a:xfrm>
            <a:off x="4256116" y="3269041"/>
            <a:ext cx="3482443" cy="7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98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14FF1-9280-7B77-6F92-53753D8617B9}"/>
            </a:ext>
          </a:extLst>
        </p:cNvPr>
        <p:cNvGrpSpPr/>
        <p:nvPr/>
      </p:nvGrpSpPr>
      <p:grpSpPr>
        <a:xfrm>
          <a:off x="0" y="0"/>
          <a:ext cx="0" cy="0"/>
          <a:chOff x="0" y="0"/>
          <a:chExt cx="0" cy="0"/>
        </a:xfrm>
      </p:grpSpPr>
      <p:sp>
        <p:nvSpPr>
          <p:cNvPr id="15" name="Rectangle 2">
            <a:extLst>
              <a:ext uri="{FF2B5EF4-FFF2-40B4-BE49-F238E27FC236}">
                <a16:creationId xmlns:a16="http://schemas.microsoft.com/office/drawing/2014/main" id="{B3B5B298-1C83-CA5A-14C3-54B41A6EA43D}"/>
              </a:ext>
            </a:extLst>
          </p:cNvPr>
          <p:cNvSpPr>
            <a:spLocks noGrp="1" noChangeArrowheads="1"/>
          </p:cNvSpPr>
          <p:nvPr>
            <p:ph type="ctrTitle"/>
          </p:nvPr>
        </p:nvSpPr>
        <p:spPr>
          <a:xfrm>
            <a:off x="496654" y="589605"/>
            <a:ext cx="8024813" cy="421524"/>
          </a:xfrm>
        </p:spPr>
        <p:txBody>
          <a:bodyPr/>
          <a:lstStyle/>
          <a:p>
            <a:pPr>
              <a:lnSpc>
                <a:spcPct val="100000"/>
              </a:lnSpc>
            </a:pPr>
            <a:r>
              <a:rPr lang="de-DE" altLang="de-DE" sz="2400" dirty="0">
                <a:solidFill>
                  <a:srgbClr val="FF0000"/>
                </a:solidFill>
              </a:rPr>
              <a:t>Das Katastrophenschutzmodul Betreuungsdienst</a:t>
            </a:r>
          </a:p>
        </p:txBody>
      </p:sp>
      <p:sp>
        <p:nvSpPr>
          <p:cNvPr id="2" name="Textfeld 1">
            <a:extLst>
              <a:ext uri="{FF2B5EF4-FFF2-40B4-BE49-F238E27FC236}">
                <a16:creationId xmlns:a16="http://schemas.microsoft.com/office/drawing/2014/main" id="{298BEE08-6A25-BACD-AEF5-9B6E60F853BC}"/>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2-9</a:t>
            </a:r>
          </a:p>
        </p:txBody>
      </p:sp>
      <p:pic>
        <p:nvPicPr>
          <p:cNvPr id="6" name="Grafik 11">
            <a:extLst>
              <a:ext uri="{FF2B5EF4-FFF2-40B4-BE49-F238E27FC236}">
                <a16:creationId xmlns:a16="http://schemas.microsoft.com/office/drawing/2014/main" id="{5F080907-8AA5-B801-8F57-EC49BD3D9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321" t="17072" r="13271" b="22232"/>
          <a:stretch>
            <a:fillRect/>
          </a:stretch>
        </p:blipFill>
        <p:spPr bwMode="auto">
          <a:xfrm>
            <a:off x="496653" y="1145968"/>
            <a:ext cx="7233599" cy="331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42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29AA0-DDB1-C376-8EF4-3EFDD27AB3C5}"/>
            </a:ext>
          </a:extLst>
        </p:cNvPr>
        <p:cNvGrpSpPr/>
        <p:nvPr/>
      </p:nvGrpSpPr>
      <p:grpSpPr>
        <a:xfrm>
          <a:off x="0" y="0"/>
          <a:ext cx="0" cy="0"/>
          <a:chOff x="0" y="0"/>
          <a:chExt cx="0" cy="0"/>
        </a:xfrm>
      </p:grpSpPr>
      <p:sp>
        <p:nvSpPr>
          <p:cNvPr id="15" name="Rectangle 2">
            <a:extLst>
              <a:ext uri="{FF2B5EF4-FFF2-40B4-BE49-F238E27FC236}">
                <a16:creationId xmlns:a16="http://schemas.microsoft.com/office/drawing/2014/main" id="{2F4E662C-BD87-85B0-AFAC-13DD1CFAF248}"/>
              </a:ext>
            </a:extLst>
          </p:cNvPr>
          <p:cNvSpPr>
            <a:spLocks noGrp="1" noChangeArrowheads="1"/>
          </p:cNvSpPr>
          <p:nvPr>
            <p:ph type="ctrTitle"/>
          </p:nvPr>
        </p:nvSpPr>
        <p:spPr>
          <a:xfrm>
            <a:off x="496654" y="589605"/>
            <a:ext cx="8024813" cy="421524"/>
          </a:xfrm>
        </p:spPr>
        <p:txBody>
          <a:bodyPr/>
          <a:lstStyle/>
          <a:p>
            <a:pPr>
              <a:lnSpc>
                <a:spcPct val="100000"/>
              </a:lnSpc>
            </a:pPr>
            <a:r>
              <a:rPr lang="de-DE" altLang="de-DE" sz="2400" dirty="0">
                <a:solidFill>
                  <a:srgbClr val="FF0000"/>
                </a:solidFill>
              </a:rPr>
              <a:t>Versorgungskapazität eines Moduls Betreuung</a:t>
            </a:r>
          </a:p>
        </p:txBody>
      </p:sp>
      <p:sp>
        <p:nvSpPr>
          <p:cNvPr id="2" name="Textfeld 1">
            <a:extLst>
              <a:ext uri="{FF2B5EF4-FFF2-40B4-BE49-F238E27FC236}">
                <a16:creationId xmlns:a16="http://schemas.microsoft.com/office/drawing/2014/main" id="{E8933DB2-A1CA-394D-F7B5-EEA599F58687}"/>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2-10</a:t>
            </a:r>
          </a:p>
        </p:txBody>
      </p:sp>
      <p:pic>
        <p:nvPicPr>
          <p:cNvPr id="6" name="Grafik 11">
            <a:extLst>
              <a:ext uri="{FF2B5EF4-FFF2-40B4-BE49-F238E27FC236}">
                <a16:creationId xmlns:a16="http://schemas.microsoft.com/office/drawing/2014/main" id="{FE9B96B3-72F3-6A32-A8E3-57DDFBB33F57}"/>
              </a:ext>
            </a:extLst>
          </p:cNvPr>
          <p:cNvPicPr>
            <a:picLocks noChangeAspect="1" noChangeArrowheads="1"/>
          </p:cNvPicPr>
          <p:nvPr/>
        </p:nvPicPr>
        <p:blipFill>
          <a:blip r:embed="rId2">
            <a:alphaModFix amt="39000"/>
            <a:extLst>
              <a:ext uri="{28A0092B-C50C-407E-A947-70E740481C1C}">
                <a14:useLocalDpi xmlns:a14="http://schemas.microsoft.com/office/drawing/2010/main" val="0"/>
              </a:ext>
            </a:extLst>
          </a:blip>
          <a:srcRect l="12321" t="17072" r="13271" b="22232"/>
          <a:stretch>
            <a:fillRect/>
          </a:stretch>
        </p:blipFill>
        <p:spPr bwMode="auto">
          <a:xfrm>
            <a:off x="496653" y="1145968"/>
            <a:ext cx="7233599" cy="331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9">
            <a:extLst>
              <a:ext uri="{FF2B5EF4-FFF2-40B4-BE49-F238E27FC236}">
                <a16:creationId xmlns:a16="http://schemas.microsoft.com/office/drawing/2014/main" id="{44F4B5A7-ACDF-AA93-A787-BBCE35BDB529}"/>
              </a:ext>
            </a:extLst>
          </p:cNvPr>
          <p:cNvSpPr txBox="1">
            <a:spLocks noChangeArrowheads="1"/>
          </p:cNvSpPr>
          <p:nvPr/>
        </p:nvSpPr>
        <p:spPr bwMode="auto">
          <a:xfrm>
            <a:off x="496653" y="1679171"/>
            <a:ext cx="7233600" cy="16115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lvl1pPr marL="860425" indent="-860425">
              <a:defRPr sz="2400" b="1">
                <a:solidFill>
                  <a:schemeClr val="tx1"/>
                </a:solidFill>
                <a:latin typeface="Times" charset="0"/>
              </a:defRPr>
            </a:lvl1pPr>
            <a:lvl2pPr marL="1050925">
              <a:defRPr sz="2400" b="1">
                <a:solidFill>
                  <a:schemeClr val="tx1"/>
                </a:solidFill>
                <a:latin typeface="Times" charset="0"/>
              </a:defRPr>
            </a:lvl2pPr>
            <a:lvl3pPr marL="1241425">
              <a:defRPr sz="2400" b="1">
                <a:solidFill>
                  <a:schemeClr val="tx1"/>
                </a:solidFill>
                <a:latin typeface="Times" charset="0"/>
              </a:defRPr>
            </a:lvl3pPr>
            <a:lvl4pPr marL="1431925">
              <a:defRPr sz="2400" b="1">
                <a:solidFill>
                  <a:schemeClr val="tx1"/>
                </a:solidFill>
                <a:latin typeface="Times" charset="0"/>
              </a:defRPr>
            </a:lvl4pPr>
            <a:lvl5pPr>
              <a:defRPr sz="2400" b="1">
                <a:solidFill>
                  <a:schemeClr val="tx1"/>
                </a:solidFill>
                <a:latin typeface="Times" charset="0"/>
              </a:defRPr>
            </a:lvl5pPr>
            <a:lvl6pPr eaLnBrk="0" fontAlgn="base" hangingPunct="0">
              <a:spcBef>
                <a:spcPct val="0"/>
              </a:spcBef>
              <a:spcAft>
                <a:spcPct val="0"/>
              </a:spcAft>
              <a:defRPr sz="2400" b="1">
                <a:solidFill>
                  <a:schemeClr val="tx1"/>
                </a:solidFill>
                <a:latin typeface="Times" charset="0"/>
              </a:defRPr>
            </a:lvl6pPr>
            <a:lvl7pPr eaLnBrk="0" fontAlgn="base" hangingPunct="0">
              <a:spcBef>
                <a:spcPct val="0"/>
              </a:spcBef>
              <a:spcAft>
                <a:spcPct val="0"/>
              </a:spcAft>
              <a:defRPr sz="2400" b="1">
                <a:solidFill>
                  <a:schemeClr val="tx1"/>
                </a:solidFill>
                <a:latin typeface="Times" charset="0"/>
              </a:defRPr>
            </a:lvl7pPr>
            <a:lvl8pPr eaLnBrk="0" fontAlgn="base" hangingPunct="0">
              <a:spcBef>
                <a:spcPct val="0"/>
              </a:spcBef>
              <a:spcAft>
                <a:spcPct val="0"/>
              </a:spcAft>
              <a:defRPr sz="2400" b="1">
                <a:solidFill>
                  <a:schemeClr val="tx1"/>
                </a:solidFill>
                <a:latin typeface="Times" charset="0"/>
              </a:defRPr>
            </a:lvl8pPr>
            <a:lvl9pPr eaLnBrk="0" fontAlgn="base" hangingPunct="0">
              <a:spcBef>
                <a:spcPct val="0"/>
              </a:spcBef>
              <a:spcAft>
                <a:spcPct val="0"/>
              </a:spcAft>
              <a:defRPr sz="2400" b="1">
                <a:solidFill>
                  <a:schemeClr val="tx1"/>
                </a:solidFill>
                <a:latin typeface="Times" charset="0"/>
              </a:defRPr>
            </a:lvl9pPr>
          </a:lstStyle>
          <a:p>
            <a:pPr>
              <a:spcBef>
                <a:spcPct val="50000"/>
              </a:spcBef>
              <a:defRPr/>
            </a:pPr>
            <a:r>
              <a:rPr lang="de-DE" altLang="de-DE" sz="3200" dirty="0">
                <a:solidFill>
                  <a:schemeClr val="bg1"/>
                </a:solidFill>
                <a:effectLst>
                  <a:outerShdw blurRad="38100" dist="38100" dir="2700000" algn="tl">
                    <a:srgbClr val="000000"/>
                  </a:outerShdw>
                </a:effectLst>
                <a:latin typeface="Arial" charset="0"/>
              </a:rPr>
              <a:t>1 Modul Betreuung = 100 – 150 Betroffene</a:t>
            </a:r>
            <a:r>
              <a:rPr lang="de-DE" altLang="de-DE" sz="3200" dirty="0">
                <a:solidFill>
                  <a:srgbClr val="010000"/>
                </a:solidFill>
                <a:effectLst>
                  <a:outerShdw blurRad="38100" dist="38100" dir="2700000" algn="tl">
                    <a:srgbClr val="FFFFFF"/>
                  </a:outerShdw>
                </a:effectLst>
                <a:latin typeface="Arial" charset="0"/>
              </a:rPr>
              <a:t> </a:t>
            </a:r>
          </a:p>
          <a:p>
            <a:pPr>
              <a:spcBef>
                <a:spcPct val="50000"/>
              </a:spcBef>
              <a:defRPr/>
            </a:pPr>
            <a:r>
              <a:rPr lang="de-DE" altLang="de-DE" dirty="0">
                <a:solidFill>
                  <a:schemeClr val="bg1"/>
                </a:solidFill>
                <a:latin typeface="Arial" charset="0"/>
              </a:rPr>
              <a:t>unterbringen, betreuen, versorgen, sammeln, etc.</a:t>
            </a:r>
          </a:p>
        </p:txBody>
      </p:sp>
    </p:spTree>
    <p:extLst>
      <p:ext uri="{BB962C8B-B14F-4D97-AF65-F5344CB8AC3E}">
        <p14:creationId xmlns:p14="http://schemas.microsoft.com/office/powerpoint/2010/main" val="3302702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61CE3-1B17-DFC2-9CF8-29E5F975A9DA}"/>
            </a:ext>
          </a:extLst>
        </p:cNvPr>
        <p:cNvGrpSpPr/>
        <p:nvPr/>
      </p:nvGrpSpPr>
      <p:grpSpPr>
        <a:xfrm>
          <a:off x="0" y="0"/>
          <a:ext cx="0" cy="0"/>
          <a:chOff x="0" y="0"/>
          <a:chExt cx="0" cy="0"/>
        </a:xfrm>
      </p:grpSpPr>
      <p:sp>
        <p:nvSpPr>
          <p:cNvPr id="15" name="Rectangle 2">
            <a:extLst>
              <a:ext uri="{FF2B5EF4-FFF2-40B4-BE49-F238E27FC236}">
                <a16:creationId xmlns:a16="http://schemas.microsoft.com/office/drawing/2014/main" id="{2B5D4F0B-1E65-EFEF-185A-E731B7DF6C2D}"/>
              </a:ext>
            </a:extLst>
          </p:cNvPr>
          <p:cNvSpPr>
            <a:spLocks noGrp="1" noChangeArrowheads="1"/>
          </p:cNvSpPr>
          <p:nvPr>
            <p:ph type="ctrTitle"/>
          </p:nvPr>
        </p:nvSpPr>
        <p:spPr>
          <a:xfrm>
            <a:off x="496654" y="589605"/>
            <a:ext cx="8024813" cy="421524"/>
          </a:xfrm>
        </p:spPr>
        <p:txBody>
          <a:bodyPr/>
          <a:lstStyle/>
          <a:p>
            <a:pPr>
              <a:lnSpc>
                <a:spcPct val="100000"/>
              </a:lnSpc>
            </a:pPr>
            <a:r>
              <a:rPr lang="de-DE" altLang="de-DE" sz="2400" dirty="0">
                <a:solidFill>
                  <a:srgbClr val="FF0000"/>
                </a:solidFill>
              </a:rPr>
              <a:t>Das Katastrophenschutzmodul Verpflegungsdienst</a:t>
            </a:r>
          </a:p>
        </p:txBody>
      </p:sp>
      <p:sp>
        <p:nvSpPr>
          <p:cNvPr id="2" name="Textfeld 1">
            <a:extLst>
              <a:ext uri="{FF2B5EF4-FFF2-40B4-BE49-F238E27FC236}">
                <a16:creationId xmlns:a16="http://schemas.microsoft.com/office/drawing/2014/main" id="{08EFF6D7-0C0B-E4E4-63BE-3E29B85D061D}"/>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2-11</a:t>
            </a:r>
          </a:p>
        </p:txBody>
      </p:sp>
      <p:pic>
        <p:nvPicPr>
          <p:cNvPr id="8" name="Grafik 12">
            <a:extLst>
              <a:ext uri="{FF2B5EF4-FFF2-40B4-BE49-F238E27FC236}">
                <a16:creationId xmlns:a16="http://schemas.microsoft.com/office/drawing/2014/main" id="{20397773-A955-CCC9-6979-DDD6CE6008C6}"/>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l="12321" t="25711" r="13522" b="45164"/>
          <a:stretch>
            <a:fillRect/>
          </a:stretch>
        </p:blipFill>
        <p:spPr bwMode="auto">
          <a:xfrm>
            <a:off x="591428" y="2135038"/>
            <a:ext cx="7835264" cy="172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13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2">
            <a:extLst>
              <a:ext uri="{FF2B5EF4-FFF2-40B4-BE49-F238E27FC236}">
                <a16:creationId xmlns:a16="http://schemas.microsoft.com/office/drawing/2014/main" id="{0195CC46-0BDE-F1E0-476A-6671EAA077A9}"/>
              </a:ext>
            </a:extLst>
          </p:cNvPr>
          <p:cNvSpPr>
            <a:spLocks noGrp="1"/>
          </p:cNvSpPr>
          <p:nvPr>
            <p:ph type="body" sz="quarter" idx="12"/>
          </p:nvPr>
        </p:nvSpPr>
        <p:spPr>
          <a:xfrm>
            <a:off x="431800" y="890220"/>
            <a:ext cx="6959645" cy="885508"/>
          </a:xfrm>
        </p:spPr>
        <p:txBody>
          <a:bodyPr anchor="t" anchorCtr="0">
            <a:noAutofit/>
          </a:bodyPr>
          <a:lstStyle/>
          <a:p>
            <a:pPr>
              <a:lnSpc>
                <a:spcPts val="3000"/>
              </a:lnSpc>
            </a:pPr>
            <a:r>
              <a:rPr lang="de-DE" sz="2400" dirty="0"/>
              <a:t>Inhalt/Tagesablauf</a:t>
            </a:r>
          </a:p>
          <a:p>
            <a:pPr>
              <a:lnSpc>
                <a:spcPct val="150000"/>
              </a:lnSpc>
            </a:pPr>
            <a:r>
              <a:rPr lang="de-DE" sz="1600" dirty="0">
                <a:solidFill>
                  <a:srgbClr val="002D55"/>
                </a:solidFill>
                <a:latin typeface="Arial" panose="020B0604020202020204" pitchFamily="34" charset="0"/>
                <a:cs typeface="Arial" panose="020B0604020202020204" pitchFamily="34" charset="0"/>
              </a:rPr>
              <a:t>Einsatzkräftegrundausbildung Betreuungsdienst</a:t>
            </a:r>
          </a:p>
        </p:txBody>
      </p:sp>
      <p:sp>
        <p:nvSpPr>
          <p:cNvPr id="21" name="Textplatzhalter 3">
            <a:extLst>
              <a:ext uri="{FF2B5EF4-FFF2-40B4-BE49-F238E27FC236}">
                <a16:creationId xmlns:a16="http://schemas.microsoft.com/office/drawing/2014/main" id="{F7DFC370-2EA0-F262-D634-FA4FE5476F9A}"/>
              </a:ext>
            </a:extLst>
          </p:cNvPr>
          <p:cNvSpPr>
            <a:spLocks noGrp="1"/>
          </p:cNvSpPr>
          <p:nvPr>
            <p:ph type="body" sz="quarter" idx="13"/>
          </p:nvPr>
        </p:nvSpPr>
        <p:spPr>
          <a:xfrm>
            <a:off x="431800" y="2054907"/>
            <a:ext cx="912095" cy="265541"/>
          </a:xfrm>
        </p:spPr>
        <p:txBody>
          <a:bodyPr/>
          <a:lstStyle/>
          <a:p>
            <a:r>
              <a:rPr lang="de-DE" sz="1600" b="0" dirty="0">
                <a:latin typeface="Arial" panose="020B0604020202020204" pitchFamily="34" charset="0"/>
                <a:ea typeface="Helvetica Neue Medium" panose="02000503000000020004" pitchFamily="2" charset="0"/>
                <a:cs typeface="Arial" panose="020B0604020202020204" pitchFamily="34" charset="0"/>
              </a:rPr>
              <a:t>01 ….</a:t>
            </a:r>
          </a:p>
        </p:txBody>
      </p:sp>
      <p:sp>
        <p:nvSpPr>
          <p:cNvPr id="22" name="Textplatzhalter 4">
            <a:extLst>
              <a:ext uri="{FF2B5EF4-FFF2-40B4-BE49-F238E27FC236}">
                <a16:creationId xmlns:a16="http://schemas.microsoft.com/office/drawing/2014/main" id="{2B982FB7-025A-E41B-D03F-A1022F473C3A}"/>
              </a:ext>
            </a:extLst>
          </p:cNvPr>
          <p:cNvSpPr txBox="1">
            <a:spLocks/>
          </p:cNvSpPr>
          <p:nvPr/>
        </p:nvSpPr>
        <p:spPr>
          <a:xfrm>
            <a:off x="431800" y="2346640"/>
            <a:ext cx="899095" cy="266400"/>
          </a:xfrm>
          <a:prstGeom prst="rect">
            <a:avLst/>
          </a:prstGeom>
        </p:spPr>
        <p:txBody>
          <a:bodyPr vert="horz" lIns="0" tIns="0" rIns="0" bIns="0" rtlCol="0">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Georgia" panose="02040502050405020303" pitchFamily="18" charset="0"/>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600" b="0" dirty="0">
                <a:latin typeface="Arial" panose="020B0604020202020204" pitchFamily="34" charset="0"/>
                <a:ea typeface="Helvetica Neue Medium" panose="02000503000000020004" pitchFamily="2" charset="0"/>
                <a:cs typeface="Arial" panose="020B0604020202020204" pitchFamily="34" charset="0"/>
              </a:rPr>
              <a:t>02 ….</a:t>
            </a:r>
          </a:p>
        </p:txBody>
      </p:sp>
      <p:sp>
        <p:nvSpPr>
          <p:cNvPr id="23" name="Textplatzhalter 5">
            <a:extLst>
              <a:ext uri="{FF2B5EF4-FFF2-40B4-BE49-F238E27FC236}">
                <a16:creationId xmlns:a16="http://schemas.microsoft.com/office/drawing/2014/main" id="{EAF4E9E8-7A50-52AE-6C1F-5A9DC61627BB}"/>
              </a:ext>
            </a:extLst>
          </p:cNvPr>
          <p:cNvSpPr txBox="1">
            <a:spLocks/>
          </p:cNvSpPr>
          <p:nvPr/>
        </p:nvSpPr>
        <p:spPr>
          <a:xfrm>
            <a:off x="431800" y="2640993"/>
            <a:ext cx="905595" cy="266400"/>
          </a:xfrm>
          <a:prstGeom prst="rect">
            <a:avLst/>
          </a:prstGeom>
        </p:spPr>
        <p:txBody>
          <a:bodyPr vert="horz" lIns="0" tIns="0" rIns="0" bIns="0" rtlCol="0">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Georgia" panose="02040502050405020303" pitchFamily="18" charset="0"/>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600" b="0" dirty="0">
                <a:latin typeface="Arial" panose="020B0604020202020204" pitchFamily="34" charset="0"/>
                <a:ea typeface="Helvetica Neue Medium" panose="02000503000000020004" pitchFamily="2" charset="0"/>
                <a:cs typeface="Arial" panose="020B0604020202020204" pitchFamily="34" charset="0"/>
              </a:rPr>
              <a:t>03 ….</a:t>
            </a:r>
          </a:p>
        </p:txBody>
      </p:sp>
      <p:sp>
        <p:nvSpPr>
          <p:cNvPr id="24" name="Textplatzhalter 6">
            <a:extLst>
              <a:ext uri="{FF2B5EF4-FFF2-40B4-BE49-F238E27FC236}">
                <a16:creationId xmlns:a16="http://schemas.microsoft.com/office/drawing/2014/main" id="{41C96775-A345-FD98-102C-FA18C14C94B1}"/>
              </a:ext>
            </a:extLst>
          </p:cNvPr>
          <p:cNvSpPr txBox="1">
            <a:spLocks/>
          </p:cNvSpPr>
          <p:nvPr/>
        </p:nvSpPr>
        <p:spPr>
          <a:xfrm>
            <a:off x="431800" y="2943771"/>
            <a:ext cx="905595" cy="266400"/>
          </a:xfrm>
          <a:prstGeom prst="rect">
            <a:avLst/>
          </a:prstGeom>
        </p:spPr>
        <p:txBody>
          <a:bodyPr vert="horz" lIns="0" tIns="0" rIns="0" bIns="0" rtlCol="0">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Georgia" panose="02040502050405020303" pitchFamily="18" charset="0"/>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600" b="0" dirty="0">
                <a:latin typeface="Arial" panose="020B0604020202020204" pitchFamily="34" charset="0"/>
                <a:ea typeface="Helvetica Neue Medium" panose="02000503000000020004" pitchFamily="2" charset="0"/>
                <a:cs typeface="Arial" panose="020B0604020202020204" pitchFamily="34" charset="0"/>
              </a:rPr>
              <a:t>04 ….</a:t>
            </a:r>
          </a:p>
        </p:txBody>
      </p:sp>
      <p:sp>
        <p:nvSpPr>
          <p:cNvPr id="25" name="Textplatzhalter 6">
            <a:extLst>
              <a:ext uri="{FF2B5EF4-FFF2-40B4-BE49-F238E27FC236}">
                <a16:creationId xmlns:a16="http://schemas.microsoft.com/office/drawing/2014/main" id="{A98887DD-BF5E-BF79-46D7-A580E38F504F}"/>
              </a:ext>
            </a:extLst>
          </p:cNvPr>
          <p:cNvSpPr txBox="1">
            <a:spLocks/>
          </p:cNvSpPr>
          <p:nvPr/>
        </p:nvSpPr>
        <p:spPr>
          <a:xfrm>
            <a:off x="431800" y="3246549"/>
            <a:ext cx="905595" cy="266400"/>
          </a:xfrm>
          <a:prstGeom prst="rect">
            <a:avLst/>
          </a:prstGeom>
        </p:spPr>
        <p:txBody>
          <a:bodyPr vert="horz" lIns="0" tIns="0" rIns="0" bIns="0" rtlCol="0">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Georgia" panose="02040502050405020303" pitchFamily="18" charset="0"/>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600" b="0" dirty="0">
                <a:latin typeface="Arial" panose="020B0604020202020204" pitchFamily="34" charset="0"/>
                <a:ea typeface="Helvetica Neue Medium" panose="02000503000000020004" pitchFamily="2" charset="0"/>
                <a:cs typeface="Arial" panose="020B0604020202020204" pitchFamily="34" charset="0"/>
              </a:rPr>
              <a:t>05 ….</a:t>
            </a:r>
          </a:p>
        </p:txBody>
      </p:sp>
      <p:sp>
        <p:nvSpPr>
          <p:cNvPr id="26" name="Textplatzhalter 4">
            <a:extLst>
              <a:ext uri="{FF2B5EF4-FFF2-40B4-BE49-F238E27FC236}">
                <a16:creationId xmlns:a16="http://schemas.microsoft.com/office/drawing/2014/main" id="{3386975C-BBC7-16F3-4695-204835B6FEF5}"/>
              </a:ext>
            </a:extLst>
          </p:cNvPr>
          <p:cNvSpPr>
            <a:spLocks noGrp="1"/>
          </p:cNvSpPr>
          <p:nvPr>
            <p:ph type="body" sz="quarter" idx="14"/>
          </p:nvPr>
        </p:nvSpPr>
        <p:spPr>
          <a:xfrm>
            <a:off x="431800" y="3548210"/>
            <a:ext cx="905595" cy="266400"/>
          </a:xfrm>
        </p:spPr>
        <p:txBody>
          <a:bodyPr/>
          <a:lstStyle/>
          <a:p>
            <a:r>
              <a:rPr lang="de-DE" sz="1600" b="0" dirty="0">
                <a:latin typeface="Arial" panose="020B0604020202020204" pitchFamily="34" charset="0"/>
                <a:ea typeface="Helvetica Neue Medium" panose="02000503000000020004" pitchFamily="2" charset="0"/>
                <a:cs typeface="Arial" panose="020B0604020202020204" pitchFamily="34" charset="0"/>
              </a:rPr>
              <a:t>06 ….</a:t>
            </a:r>
          </a:p>
        </p:txBody>
      </p:sp>
      <p:sp>
        <p:nvSpPr>
          <p:cNvPr id="27" name="Textplatzhalter 5">
            <a:extLst>
              <a:ext uri="{FF2B5EF4-FFF2-40B4-BE49-F238E27FC236}">
                <a16:creationId xmlns:a16="http://schemas.microsoft.com/office/drawing/2014/main" id="{5B5557EC-4E89-C894-96E4-A3C77ECA1AFF}"/>
              </a:ext>
            </a:extLst>
          </p:cNvPr>
          <p:cNvSpPr txBox="1">
            <a:spLocks/>
          </p:cNvSpPr>
          <p:nvPr/>
        </p:nvSpPr>
        <p:spPr>
          <a:xfrm>
            <a:off x="431800" y="3873056"/>
            <a:ext cx="905595" cy="266400"/>
          </a:xfrm>
          <a:prstGeom prst="rect">
            <a:avLst/>
          </a:prstGeom>
        </p:spPr>
        <p:txBody>
          <a:bodyPr vert="horz" lIns="0" tIns="0" rIns="0" bIns="0" rtlCol="0">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Georgia" panose="02040502050405020303" pitchFamily="18" charset="0"/>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600" b="0" dirty="0">
                <a:latin typeface="Arial" panose="020B0604020202020204" pitchFamily="34" charset="0"/>
                <a:ea typeface="Helvetica Neue Medium" panose="02000503000000020004" pitchFamily="2" charset="0"/>
                <a:cs typeface="Arial" panose="020B0604020202020204" pitchFamily="34" charset="0"/>
              </a:rPr>
              <a:t>07 ….</a:t>
            </a:r>
          </a:p>
        </p:txBody>
      </p:sp>
      <p:sp>
        <p:nvSpPr>
          <p:cNvPr id="36" name="Textplatzhalter 13">
            <a:extLst>
              <a:ext uri="{FF2B5EF4-FFF2-40B4-BE49-F238E27FC236}">
                <a16:creationId xmlns:a16="http://schemas.microsoft.com/office/drawing/2014/main" id="{93190AF5-B682-1630-4E0E-FFE8AC8F6E0F}"/>
              </a:ext>
            </a:extLst>
          </p:cNvPr>
          <p:cNvSpPr txBox="1">
            <a:spLocks/>
          </p:cNvSpPr>
          <p:nvPr/>
        </p:nvSpPr>
        <p:spPr>
          <a:xfrm>
            <a:off x="1106236" y="3852275"/>
            <a:ext cx="7372800" cy="216000"/>
          </a:xfrm>
          <a:prstGeom prst="rect">
            <a:avLst/>
          </a:prstGeom>
        </p:spPr>
        <p:txBody>
          <a:bodyPr vert="horz" lIns="0" tIns="0" rIns="0" bIns="0" rtlCol="0">
            <a:noAutofit/>
          </a:bodyPr>
          <a:lstStyle>
            <a:lvl1pPr marL="0" indent="0" algn="l" defTabSz="685800" rtl="0" eaLnBrk="1" latinLnBrk="0" hangingPunct="1">
              <a:lnSpc>
                <a:spcPts val="1800"/>
              </a:lnSpc>
              <a:spcBef>
                <a:spcPts val="0"/>
              </a:spcBef>
              <a:buFont typeface="Arial" panose="020B0604020202020204" pitchFamily="34" charset="0"/>
              <a:buNone/>
              <a:defRPr sz="1400" b="0" kern="1200">
                <a:solidFill>
                  <a:schemeClr val="tx1"/>
                </a:solidFill>
                <a:latin typeface="HelveticaNeueLT Std Med" panose="020B0604020202020204" pitchFamily="34" charset="0"/>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600" dirty="0">
                <a:solidFill>
                  <a:srgbClr val="002D55"/>
                </a:solidFill>
                <a:latin typeface="Arial" panose="020B0604020202020204" pitchFamily="34" charset="0"/>
                <a:cs typeface="Arial" panose="020B0604020202020204" pitchFamily="34" charset="0"/>
              </a:rPr>
              <a:t>Abschluss</a:t>
            </a:r>
          </a:p>
        </p:txBody>
      </p:sp>
      <p:sp>
        <p:nvSpPr>
          <p:cNvPr id="37" name="Textplatzhalter 12">
            <a:extLst>
              <a:ext uri="{FF2B5EF4-FFF2-40B4-BE49-F238E27FC236}">
                <a16:creationId xmlns:a16="http://schemas.microsoft.com/office/drawing/2014/main" id="{62AF8194-5F27-082D-397E-4ECD2DBAED34}"/>
              </a:ext>
            </a:extLst>
          </p:cNvPr>
          <p:cNvSpPr txBox="1">
            <a:spLocks/>
          </p:cNvSpPr>
          <p:nvPr/>
        </p:nvSpPr>
        <p:spPr>
          <a:xfrm>
            <a:off x="1117572" y="3540332"/>
            <a:ext cx="7372800" cy="216000"/>
          </a:xfrm>
          <a:prstGeom prst="rect">
            <a:avLst/>
          </a:prstGeom>
        </p:spPr>
        <p:txBody>
          <a:bodyPr vert="horz" lIns="0" tIns="0" rIns="0" bIns="0" rtlCol="0">
            <a:noAutofit/>
          </a:bodyPr>
          <a:lstStyle>
            <a:lvl1pPr marL="0" indent="0" algn="l" defTabSz="685800" rtl="0" eaLnBrk="1" latinLnBrk="0" hangingPunct="1">
              <a:lnSpc>
                <a:spcPts val="1800"/>
              </a:lnSpc>
              <a:spcBef>
                <a:spcPts val="0"/>
              </a:spcBef>
              <a:buFont typeface="Arial" panose="020B0604020202020204" pitchFamily="34" charset="0"/>
              <a:buNone/>
              <a:defRPr sz="1400" b="0" kern="1200">
                <a:solidFill>
                  <a:schemeClr val="tx1"/>
                </a:solidFill>
                <a:latin typeface="HelveticaNeueLT Std Med" panose="020B0604020202020204" pitchFamily="34" charset="0"/>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600" dirty="0">
                <a:solidFill>
                  <a:srgbClr val="002D55"/>
                </a:solidFill>
                <a:latin typeface="Arial" panose="020B0604020202020204" pitchFamily="34" charset="0"/>
                <a:cs typeface="Arial" panose="020B0604020202020204" pitchFamily="34" charset="0"/>
              </a:rPr>
              <a:t>Psychische Belastung im Einsatz</a:t>
            </a:r>
          </a:p>
          <a:p>
            <a:endParaRPr lang="de-DE" sz="1600" dirty="0">
              <a:solidFill>
                <a:srgbClr val="002D55"/>
              </a:solidFill>
              <a:latin typeface="Arial" panose="020B0604020202020204" pitchFamily="34" charset="0"/>
              <a:cs typeface="Arial" panose="020B0604020202020204" pitchFamily="34" charset="0"/>
            </a:endParaRPr>
          </a:p>
        </p:txBody>
      </p:sp>
      <p:sp>
        <p:nvSpPr>
          <p:cNvPr id="38" name="Textplatzhalter 11">
            <a:extLst>
              <a:ext uri="{FF2B5EF4-FFF2-40B4-BE49-F238E27FC236}">
                <a16:creationId xmlns:a16="http://schemas.microsoft.com/office/drawing/2014/main" id="{4318F413-15F8-376B-37BC-26DB01F32C20}"/>
              </a:ext>
            </a:extLst>
          </p:cNvPr>
          <p:cNvSpPr txBox="1">
            <a:spLocks/>
          </p:cNvSpPr>
          <p:nvPr/>
        </p:nvSpPr>
        <p:spPr>
          <a:xfrm>
            <a:off x="1111071" y="3236675"/>
            <a:ext cx="7372800" cy="217487"/>
          </a:xfrm>
          <a:prstGeom prst="rect">
            <a:avLst/>
          </a:prstGeom>
        </p:spPr>
        <p:txBody>
          <a:bodyPr vert="horz" lIns="0" tIns="0" rIns="0" bIns="0" rtlCol="0">
            <a:noAutofit/>
          </a:bodyPr>
          <a:lstStyle>
            <a:lvl1pPr marL="0" indent="0" algn="l" defTabSz="685800" rtl="0" eaLnBrk="1" latinLnBrk="0" hangingPunct="1">
              <a:lnSpc>
                <a:spcPts val="1800"/>
              </a:lnSpc>
              <a:spcBef>
                <a:spcPts val="0"/>
              </a:spcBef>
              <a:buFont typeface="Arial" panose="020B0604020202020204" pitchFamily="34" charset="0"/>
              <a:buNone/>
              <a:defRPr sz="1400" b="0" kern="1200">
                <a:solidFill>
                  <a:schemeClr val="tx1"/>
                </a:solidFill>
                <a:latin typeface="HelveticaNeueLT Std Med" panose="020B0604020202020204" pitchFamily="34" charset="0"/>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600" dirty="0">
                <a:solidFill>
                  <a:srgbClr val="002D55"/>
                </a:solidFill>
                <a:latin typeface="Arial" panose="020B0604020202020204" pitchFamily="34" charset="0"/>
                <a:cs typeface="Arial" panose="020B0604020202020204" pitchFamily="34" charset="0"/>
              </a:rPr>
              <a:t>Mitwirken bei Unterbringungsmaßnahmen</a:t>
            </a:r>
          </a:p>
          <a:p>
            <a:endParaRPr lang="de-DE" sz="1600" dirty="0">
              <a:solidFill>
                <a:srgbClr val="002D55"/>
              </a:solidFill>
              <a:latin typeface="Arial" panose="020B0604020202020204" pitchFamily="34" charset="0"/>
              <a:cs typeface="Arial" panose="020B0604020202020204" pitchFamily="34" charset="0"/>
            </a:endParaRPr>
          </a:p>
        </p:txBody>
      </p:sp>
      <p:sp>
        <p:nvSpPr>
          <p:cNvPr id="39" name="Textplatzhalter 13">
            <a:extLst>
              <a:ext uri="{FF2B5EF4-FFF2-40B4-BE49-F238E27FC236}">
                <a16:creationId xmlns:a16="http://schemas.microsoft.com/office/drawing/2014/main" id="{EA4019F2-EAE3-9087-894B-722B9DEEB7CD}"/>
              </a:ext>
            </a:extLst>
          </p:cNvPr>
          <p:cNvSpPr txBox="1">
            <a:spLocks/>
          </p:cNvSpPr>
          <p:nvPr/>
        </p:nvSpPr>
        <p:spPr>
          <a:xfrm>
            <a:off x="1117572" y="2626319"/>
            <a:ext cx="7372800" cy="216000"/>
          </a:xfrm>
          <a:prstGeom prst="rect">
            <a:avLst/>
          </a:prstGeom>
        </p:spPr>
        <p:txBody>
          <a:bodyPr vert="horz" lIns="0" tIns="0" rIns="0" bIns="0" rtlCol="0">
            <a:noAutofit/>
          </a:bodyPr>
          <a:lstStyle>
            <a:lvl1pPr marL="0" indent="0" algn="l" defTabSz="685800" rtl="0" eaLnBrk="1" latinLnBrk="0" hangingPunct="1">
              <a:lnSpc>
                <a:spcPts val="1800"/>
              </a:lnSpc>
              <a:spcBef>
                <a:spcPts val="0"/>
              </a:spcBef>
              <a:buFont typeface="Arial" panose="020B0604020202020204" pitchFamily="34" charset="0"/>
              <a:buNone/>
              <a:defRPr sz="1400" b="0" kern="1200">
                <a:solidFill>
                  <a:schemeClr val="tx1"/>
                </a:solidFill>
                <a:latin typeface="HelveticaNeueLT Std Med" panose="020B0604020202020204" pitchFamily="34" charset="0"/>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600" dirty="0">
                <a:solidFill>
                  <a:srgbClr val="002D55"/>
                </a:solidFill>
                <a:latin typeface="Arial" panose="020B0604020202020204" pitchFamily="34" charset="0"/>
                <a:cs typeface="Arial" panose="020B0604020202020204" pitchFamily="34" charset="0"/>
              </a:rPr>
              <a:t>Durchführen von Betreuungsmaßnahmen</a:t>
            </a:r>
          </a:p>
          <a:p>
            <a:endParaRPr lang="de-DE" sz="1600" dirty="0">
              <a:solidFill>
                <a:srgbClr val="002D55"/>
              </a:solidFill>
              <a:latin typeface="Arial" panose="020B0604020202020204" pitchFamily="34" charset="0"/>
              <a:cs typeface="Arial" panose="020B0604020202020204" pitchFamily="34" charset="0"/>
            </a:endParaRPr>
          </a:p>
        </p:txBody>
      </p:sp>
      <p:sp>
        <p:nvSpPr>
          <p:cNvPr id="40" name="Textplatzhalter 14">
            <a:extLst>
              <a:ext uri="{FF2B5EF4-FFF2-40B4-BE49-F238E27FC236}">
                <a16:creationId xmlns:a16="http://schemas.microsoft.com/office/drawing/2014/main" id="{9EA37EAA-0BC5-9245-0CB4-75B1FEA4D5A2}"/>
              </a:ext>
            </a:extLst>
          </p:cNvPr>
          <p:cNvSpPr txBox="1">
            <a:spLocks/>
          </p:cNvSpPr>
          <p:nvPr/>
        </p:nvSpPr>
        <p:spPr>
          <a:xfrm>
            <a:off x="1114400" y="2932438"/>
            <a:ext cx="7372800" cy="216000"/>
          </a:xfrm>
          <a:prstGeom prst="rect">
            <a:avLst/>
          </a:prstGeom>
        </p:spPr>
        <p:txBody>
          <a:bodyPr vert="horz" lIns="0" tIns="0" rIns="0" bIns="0" rtlCol="0">
            <a:noAutofit/>
          </a:bodyPr>
          <a:lstStyle>
            <a:lvl1pPr marL="0" indent="0" algn="l" defTabSz="685800" rtl="0" eaLnBrk="1" latinLnBrk="0" hangingPunct="1">
              <a:lnSpc>
                <a:spcPts val="1800"/>
              </a:lnSpc>
              <a:spcBef>
                <a:spcPts val="0"/>
              </a:spcBef>
              <a:buFont typeface="Arial" panose="020B0604020202020204" pitchFamily="34" charset="0"/>
              <a:buNone/>
              <a:defRPr sz="1400" b="0" kern="1200">
                <a:solidFill>
                  <a:schemeClr val="tx1"/>
                </a:solidFill>
                <a:latin typeface="HelveticaNeueLT Std Med" panose="020B0604020202020204" pitchFamily="34" charset="0"/>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600" dirty="0">
                <a:solidFill>
                  <a:srgbClr val="002D55"/>
                </a:solidFill>
                <a:latin typeface="Arial" panose="020B0604020202020204" pitchFamily="34" charset="0"/>
                <a:cs typeface="Arial" panose="020B0604020202020204" pitchFamily="34" charset="0"/>
              </a:rPr>
              <a:t>Betreiben von Ausgabestellen</a:t>
            </a:r>
          </a:p>
          <a:p>
            <a:endParaRPr lang="de-DE" sz="1600" dirty="0">
              <a:solidFill>
                <a:srgbClr val="002D55"/>
              </a:solidFill>
              <a:latin typeface="Arial" panose="020B0604020202020204" pitchFamily="34" charset="0"/>
              <a:cs typeface="Arial" panose="020B0604020202020204" pitchFamily="34" charset="0"/>
            </a:endParaRPr>
          </a:p>
        </p:txBody>
      </p:sp>
      <p:sp>
        <p:nvSpPr>
          <p:cNvPr id="41" name="Textplatzhalter 12">
            <a:extLst>
              <a:ext uri="{FF2B5EF4-FFF2-40B4-BE49-F238E27FC236}">
                <a16:creationId xmlns:a16="http://schemas.microsoft.com/office/drawing/2014/main" id="{C9171DF5-19A7-A0F6-AF5A-01C29FF480CB}"/>
              </a:ext>
            </a:extLst>
          </p:cNvPr>
          <p:cNvSpPr txBox="1">
            <a:spLocks/>
          </p:cNvSpPr>
          <p:nvPr/>
        </p:nvSpPr>
        <p:spPr>
          <a:xfrm>
            <a:off x="1114400" y="2330192"/>
            <a:ext cx="7372800" cy="216000"/>
          </a:xfrm>
          <a:prstGeom prst="rect">
            <a:avLst/>
          </a:prstGeom>
        </p:spPr>
        <p:txBody>
          <a:bodyPr vert="horz" lIns="0" tIns="0" rIns="0" bIns="0" rtlCol="0">
            <a:noAutofit/>
          </a:bodyPr>
          <a:lstStyle>
            <a:lvl1pPr marL="0" indent="0" algn="l" defTabSz="685800" rtl="0" eaLnBrk="1" latinLnBrk="0" hangingPunct="1">
              <a:lnSpc>
                <a:spcPts val="1800"/>
              </a:lnSpc>
              <a:spcBef>
                <a:spcPts val="0"/>
              </a:spcBef>
              <a:buFont typeface="Arial" panose="020B0604020202020204" pitchFamily="34" charset="0"/>
              <a:buNone/>
              <a:defRPr sz="1400" b="0" kern="1200">
                <a:solidFill>
                  <a:schemeClr val="tx1"/>
                </a:solidFill>
                <a:latin typeface="HelveticaNeueLT Std Med" panose="020B0604020202020204" pitchFamily="34" charset="0"/>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600" dirty="0">
                <a:solidFill>
                  <a:srgbClr val="002D55"/>
                </a:solidFill>
                <a:latin typeface="Arial" panose="020B0604020202020204" pitchFamily="34" charset="0"/>
                <a:cs typeface="Arial" panose="020B0604020202020204" pitchFamily="34" charset="0"/>
              </a:rPr>
              <a:t>Aufbau und Struktur des Betreuungsdienstes</a:t>
            </a:r>
          </a:p>
        </p:txBody>
      </p:sp>
      <p:sp>
        <p:nvSpPr>
          <p:cNvPr id="42" name="Textplatzhalter 11">
            <a:extLst>
              <a:ext uri="{FF2B5EF4-FFF2-40B4-BE49-F238E27FC236}">
                <a16:creationId xmlns:a16="http://schemas.microsoft.com/office/drawing/2014/main" id="{D3691F00-A11E-FE0E-08EC-803C97E5BE29}"/>
              </a:ext>
            </a:extLst>
          </p:cNvPr>
          <p:cNvSpPr txBox="1">
            <a:spLocks/>
          </p:cNvSpPr>
          <p:nvPr/>
        </p:nvSpPr>
        <p:spPr>
          <a:xfrm>
            <a:off x="1109916" y="2060690"/>
            <a:ext cx="7372800" cy="217487"/>
          </a:xfrm>
          <a:prstGeom prst="rect">
            <a:avLst/>
          </a:prstGeom>
        </p:spPr>
        <p:txBody>
          <a:bodyPr vert="horz" lIns="0" tIns="0" rIns="0" bIns="0" rtlCol="0">
            <a:noAutofit/>
          </a:bodyPr>
          <a:lstStyle>
            <a:lvl1pPr marL="0" indent="0" algn="l" defTabSz="685800" rtl="0" eaLnBrk="1" latinLnBrk="0" hangingPunct="1">
              <a:lnSpc>
                <a:spcPts val="1800"/>
              </a:lnSpc>
              <a:spcBef>
                <a:spcPts val="0"/>
              </a:spcBef>
              <a:buFont typeface="Arial" panose="020B0604020202020204" pitchFamily="34" charset="0"/>
              <a:buNone/>
              <a:defRPr sz="1400" b="0" kern="1200">
                <a:solidFill>
                  <a:schemeClr val="tx1"/>
                </a:solidFill>
                <a:latin typeface="HelveticaNeueLT Std Med" panose="020B0604020202020204" pitchFamily="34" charset="0"/>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600" dirty="0">
                <a:solidFill>
                  <a:srgbClr val="002D55"/>
                </a:solidFill>
                <a:latin typeface="Arial" panose="020B0604020202020204" pitchFamily="34" charset="0"/>
                <a:cs typeface="Arial" panose="020B0604020202020204" pitchFamily="34" charset="0"/>
              </a:rPr>
              <a:t>Einführung und betreuungsdienstliche Einsatzanlässe</a:t>
            </a:r>
          </a:p>
        </p:txBody>
      </p:sp>
      <p:sp>
        <p:nvSpPr>
          <p:cNvPr id="2" name="Foliennummernplatzhalter 4">
            <a:extLst>
              <a:ext uri="{FF2B5EF4-FFF2-40B4-BE49-F238E27FC236}">
                <a16:creationId xmlns:a16="http://schemas.microsoft.com/office/drawing/2014/main" id="{AEE36E05-0FF3-8EFB-9D4A-691015799F41}"/>
              </a:ext>
            </a:extLst>
          </p:cNvPr>
          <p:cNvSpPr txBox="1">
            <a:spLocks/>
          </p:cNvSpPr>
          <p:nvPr/>
        </p:nvSpPr>
        <p:spPr>
          <a:xfrm>
            <a:off x="647275" y="4845309"/>
            <a:ext cx="2057400" cy="108000"/>
          </a:xfrm>
          <a:prstGeom prst="rect">
            <a:avLst/>
          </a:prstGeom>
        </p:spPr>
        <p:txBody>
          <a:bodyPr vert="horz" lIns="0" tIns="0" rIns="0" bIns="0" rtlCol="0">
            <a:noAutofit/>
          </a:bodyPr>
          <a:lstStyle>
            <a:lvl1pPr marL="0" indent="0" algn="l" defTabSz="685800" rtl="0" eaLnBrk="1" latinLnBrk="0" hangingPunct="1">
              <a:lnSpc>
                <a:spcPts val="1800"/>
              </a:lnSpc>
              <a:spcBef>
                <a:spcPts val="0"/>
              </a:spcBef>
              <a:buFont typeface="Arial" panose="020B0604020202020204" pitchFamily="34" charset="0"/>
              <a:buNone/>
              <a:defRPr sz="2000" b="1" kern="1200">
                <a:solidFill>
                  <a:schemeClr val="tx2"/>
                </a:solidFill>
                <a:latin typeface="Georgia" panose="02040502050405020303" pitchFamily="18" charset="0"/>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DE" dirty="0"/>
          </a:p>
        </p:txBody>
      </p:sp>
      <p:sp>
        <p:nvSpPr>
          <p:cNvPr id="7" name="Textfeld 6">
            <a:extLst>
              <a:ext uri="{FF2B5EF4-FFF2-40B4-BE49-F238E27FC236}">
                <a16:creationId xmlns:a16="http://schemas.microsoft.com/office/drawing/2014/main" id="{78B74533-EFE5-33A8-B374-0222CAB5CEFA}"/>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1-2</a:t>
            </a:r>
          </a:p>
        </p:txBody>
      </p:sp>
    </p:spTree>
    <p:extLst>
      <p:ext uri="{BB962C8B-B14F-4D97-AF65-F5344CB8AC3E}">
        <p14:creationId xmlns:p14="http://schemas.microsoft.com/office/powerpoint/2010/main" val="1125583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77254-40B8-88F9-F127-0945E74AE494}"/>
            </a:ext>
          </a:extLst>
        </p:cNvPr>
        <p:cNvGrpSpPr/>
        <p:nvPr/>
      </p:nvGrpSpPr>
      <p:grpSpPr>
        <a:xfrm>
          <a:off x="0" y="0"/>
          <a:ext cx="0" cy="0"/>
          <a:chOff x="0" y="0"/>
          <a:chExt cx="0" cy="0"/>
        </a:xfrm>
      </p:grpSpPr>
      <p:sp>
        <p:nvSpPr>
          <p:cNvPr id="15" name="Rectangle 2">
            <a:extLst>
              <a:ext uri="{FF2B5EF4-FFF2-40B4-BE49-F238E27FC236}">
                <a16:creationId xmlns:a16="http://schemas.microsoft.com/office/drawing/2014/main" id="{B97015E8-B89A-4411-25C0-B07F1ADF4D74}"/>
              </a:ext>
            </a:extLst>
          </p:cNvPr>
          <p:cNvSpPr>
            <a:spLocks noGrp="1" noChangeArrowheads="1"/>
          </p:cNvSpPr>
          <p:nvPr>
            <p:ph type="ctrTitle"/>
          </p:nvPr>
        </p:nvSpPr>
        <p:spPr>
          <a:xfrm>
            <a:off x="496654" y="589605"/>
            <a:ext cx="8024813" cy="421524"/>
          </a:xfrm>
        </p:spPr>
        <p:txBody>
          <a:bodyPr/>
          <a:lstStyle/>
          <a:p>
            <a:pPr>
              <a:lnSpc>
                <a:spcPct val="100000"/>
              </a:lnSpc>
            </a:pPr>
            <a:r>
              <a:rPr lang="de-DE" altLang="de-DE" sz="2400" dirty="0">
                <a:solidFill>
                  <a:srgbClr val="FF0000"/>
                </a:solidFill>
              </a:rPr>
              <a:t>Das Katastrophenschutzmodul Verpflegungsdienst</a:t>
            </a:r>
          </a:p>
        </p:txBody>
      </p:sp>
      <p:sp>
        <p:nvSpPr>
          <p:cNvPr id="2" name="Textfeld 1">
            <a:extLst>
              <a:ext uri="{FF2B5EF4-FFF2-40B4-BE49-F238E27FC236}">
                <a16:creationId xmlns:a16="http://schemas.microsoft.com/office/drawing/2014/main" id="{591216D4-EA65-EC43-422B-9F677D51F75B}"/>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2-12</a:t>
            </a:r>
          </a:p>
        </p:txBody>
      </p:sp>
      <p:pic>
        <p:nvPicPr>
          <p:cNvPr id="8" name="Grafik 12">
            <a:extLst>
              <a:ext uri="{FF2B5EF4-FFF2-40B4-BE49-F238E27FC236}">
                <a16:creationId xmlns:a16="http://schemas.microsoft.com/office/drawing/2014/main" id="{FD0BF748-0D66-F96F-1CFD-930D6F8BB23C}"/>
              </a:ext>
            </a:extLst>
          </p:cNvPr>
          <p:cNvPicPr>
            <a:picLocks noChangeAspect="1" noChangeArrowheads="1"/>
          </p:cNvPicPr>
          <p:nvPr/>
        </p:nvPicPr>
        <p:blipFill>
          <a:blip r:embed="rId2">
            <a:alphaModFix amt="61000"/>
            <a:extLst>
              <a:ext uri="{28A0092B-C50C-407E-A947-70E740481C1C}">
                <a14:useLocalDpi xmlns:a14="http://schemas.microsoft.com/office/drawing/2010/main" val="0"/>
              </a:ext>
            </a:extLst>
          </a:blip>
          <a:srcRect l="12321" t="25711" r="13522" b="45164"/>
          <a:stretch>
            <a:fillRect/>
          </a:stretch>
        </p:blipFill>
        <p:spPr bwMode="auto">
          <a:xfrm>
            <a:off x="591428" y="2135038"/>
            <a:ext cx="7835264" cy="172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9">
            <a:extLst>
              <a:ext uri="{FF2B5EF4-FFF2-40B4-BE49-F238E27FC236}">
                <a16:creationId xmlns:a16="http://schemas.microsoft.com/office/drawing/2014/main" id="{53832F9A-66F5-C93F-693B-D1FB9AD391D8}"/>
              </a:ext>
            </a:extLst>
          </p:cNvPr>
          <p:cNvSpPr txBox="1">
            <a:spLocks noChangeArrowheads="1"/>
          </p:cNvSpPr>
          <p:nvPr/>
        </p:nvSpPr>
        <p:spPr bwMode="auto">
          <a:xfrm rot="913673">
            <a:off x="222578" y="1646764"/>
            <a:ext cx="8698839" cy="179625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lvl1pPr marL="860425" indent="-860425">
              <a:defRPr sz="2400" b="1">
                <a:solidFill>
                  <a:schemeClr val="tx1"/>
                </a:solidFill>
                <a:latin typeface="Times" charset="0"/>
              </a:defRPr>
            </a:lvl1pPr>
            <a:lvl2pPr marL="1050925">
              <a:defRPr sz="2400" b="1">
                <a:solidFill>
                  <a:schemeClr val="tx1"/>
                </a:solidFill>
                <a:latin typeface="Times" charset="0"/>
              </a:defRPr>
            </a:lvl2pPr>
            <a:lvl3pPr marL="1241425">
              <a:defRPr sz="2400" b="1">
                <a:solidFill>
                  <a:schemeClr val="tx1"/>
                </a:solidFill>
                <a:latin typeface="Times" charset="0"/>
              </a:defRPr>
            </a:lvl3pPr>
            <a:lvl4pPr marL="1431925">
              <a:defRPr sz="2400" b="1">
                <a:solidFill>
                  <a:schemeClr val="tx1"/>
                </a:solidFill>
                <a:latin typeface="Times" charset="0"/>
              </a:defRPr>
            </a:lvl4pPr>
            <a:lvl5pPr>
              <a:defRPr sz="2400" b="1">
                <a:solidFill>
                  <a:schemeClr val="tx1"/>
                </a:solidFill>
                <a:latin typeface="Times" charset="0"/>
              </a:defRPr>
            </a:lvl5pPr>
            <a:lvl6pPr eaLnBrk="0" fontAlgn="base" hangingPunct="0">
              <a:spcBef>
                <a:spcPct val="0"/>
              </a:spcBef>
              <a:spcAft>
                <a:spcPct val="0"/>
              </a:spcAft>
              <a:defRPr sz="2400" b="1">
                <a:solidFill>
                  <a:schemeClr val="tx1"/>
                </a:solidFill>
                <a:latin typeface="Times" charset="0"/>
              </a:defRPr>
            </a:lvl6pPr>
            <a:lvl7pPr eaLnBrk="0" fontAlgn="base" hangingPunct="0">
              <a:spcBef>
                <a:spcPct val="0"/>
              </a:spcBef>
              <a:spcAft>
                <a:spcPct val="0"/>
              </a:spcAft>
              <a:defRPr sz="2400" b="1">
                <a:solidFill>
                  <a:schemeClr val="tx1"/>
                </a:solidFill>
                <a:latin typeface="Times" charset="0"/>
              </a:defRPr>
            </a:lvl7pPr>
            <a:lvl8pPr eaLnBrk="0" fontAlgn="base" hangingPunct="0">
              <a:spcBef>
                <a:spcPct val="0"/>
              </a:spcBef>
              <a:spcAft>
                <a:spcPct val="0"/>
              </a:spcAft>
              <a:defRPr sz="2400" b="1">
                <a:solidFill>
                  <a:schemeClr val="tx1"/>
                </a:solidFill>
                <a:latin typeface="Times" charset="0"/>
              </a:defRPr>
            </a:lvl8pPr>
            <a:lvl9pPr eaLnBrk="0" fontAlgn="base" hangingPunct="0">
              <a:spcBef>
                <a:spcPct val="0"/>
              </a:spcBef>
              <a:spcAft>
                <a:spcPct val="0"/>
              </a:spcAft>
              <a:defRPr sz="2400" b="1">
                <a:solidFill>
                  <a:schemeClr val="tx1"/>
                </a:solidFill>
                <a:latin typeface="Times" charset="0"/>
              </a:defRPr>
            </a:lvl9pPr>
          </a:lstStyle>
          <a:p>
            <a:pPr marL="860425" marR="0" lvl="0" indent="-860425" algn="l" defTabSz="685800" rtl="0" eaLnBrk="1" fontAlgn="auto" latinLnBrk="0" hangingPunct="1">
              <a:lnSpc>
                <a:spcPct val="100000"/>
              </a:lnSpc>
              <a:spcBef>
                <a:spcPct val="50000"/>
              </a:spcBef>
              <a:spcAft>
                <a:spcPts val="0"/>
              </a:spcAft>
              <a:buClrTx/>
              <a:buSzTx/>
              <a:buFontTx/>
              <a:buNone/>
              <a:tabLst/>
              <a:defRPr/>
            </a:pPr>
            <a:r>
              <a:rPr kumimoji="0" lang="de-DE" altLang="de-DE" sz="28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1 Modul Verpflegung = </a:t>
            </a:r>
          </a:p>
          <a:p>
            <a:pPr marL="860425" marR="0" lvl="0" indent="-860425" algn="l" defTabSz="685800" rtl="0" eaLnBrk="1" fontAlgn="auto" latinLnBrk="0" hangingPunct="1">
              <a:lnSpc>
                <a:spcPct val="100000"/>
              </a:lnSpc>
              <a:spcBef>
                <a:spcPct val="50000"/>
              </a:spcBef>
              <a:spcAft>
                <a:spcPts val="0"/>
              </a:spcAft>
              <a:buClrTx/>
              <a:buSzTx/>
              <a:buFontTx/>
              <a:buChar char="-"/>
              <a:tabLst/>
              <a:defRPr/>
            </a:pPr>
            <a:r>
              <a:rPr kumimoji="0" lang="de-DE" altLang="de-DE" sz="28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300 Portionen 3 x am Tag davon 1 x warm</a:t>
            </a:r>
          </a:p>
          <a:p>
            <a:pPr marL="860425" marR="0" lvl="0" indent="-860425" algn="l" defTabSz="685800" rtl="0" eaLnBrk="1" fontAlgn="auto" latinLnBrk="0" hangingPunct="1">
              <a:lnSpc>
                <a:spcPct val="100000"/>
              </a:lnSpc>
              <a:spcBef>
                <a:spcPct val="50000"/>
              </a:spcBef>
              <a:spcAft>
                <a:spcPts val="0"/>
              </a:spcAft>
              <a:buClrTx/>
              <a:buSzTx/>
              <a:buFontTx/>
              <a:buChar char="-"/>
              <a:tabLst/>
              <a:defRPr/>
            </a:pPr>
            <a:r>
              <a:rPr lang="de-DE" altLang="de-DE" sz="2800" dirty="0">
                <a:solidFill>
                  <a:prstClr val="white"/>
                </a:solidFill>
                <a:effectLst>
                  <a:outerShdw blurRad="38100" dist="38100" dir="2700000" algn="tl">
                    <a:srgbClr val="000000"/>
                  </a:outerShdw>
                </a:effectLst>
                <a:latin typeface="Arial" charset="0"/>
              </a:rPr>
              <a:t>1500 Heiß- oder Kaltgetränke pro Stunde</a:t>
            </a:r>
            <a:endParaRPr kumimoji="0" lang="de-DE" altLang="de-DE" sz="2800" b="1"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435061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Screenshot, Schrift, Design enthält.&#10;&#10;Automatisch generierte Beschreibung">
            <a:extLst>
              <a:ext uri="{FF2B5EF4-FFF2-40B4-BE49-F238E27FC236}">
                <a16:creationId xmlns:a16="http://schemas.microsoft.com/office/drawing/2014/main" id="{5090E2CB-FD08-A29E-0535-66692CAE88D6}"/>
              </a:ext>
            </a:extLst>
          </p:cNvPr>
          <p:cNvPicPr>
            <a:picLocks noChangeAspect="1"/>
          </p:cNvPicPr>
          <p:nvPr/>
        </p:nvPicPr>
        <p:blipFill>
          <a:blip r:embed="rId2">
            <a:extLst>
              <a:ext uri="{28A0092B-C50C-407E-A947-70E740481C1C}">
                <a14:useLocalDpi xmlns:a14="http://schemas.microsoft.com/office/drawing/2010/main" val="0"/>
              </a:ext>
            </a:extLst>
          </a:blip>
          <a:srcRect b="1580"/>
          <a:stretch>
            <a:fillRect/>
          </a:stretch>
        </p:blipFill>
        <p:spPr>
          <a:xfrm>
            <a:off x="4571999" y="1184191"/>
            <a:ext cx="1812176" cy="3365868"/>
          </a:xfrm>
          <a:prstGeom prst="rect">
            <a:avLst/>
          </a:prstGeom>
        </p:spPr>
      </p:pic>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Einsatzkräftegrundausbildung Betreuungsdienst – Version Rheinland-Pfalz</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prstClr val="black"/>
                </a:solidFill>
                <a:effectLst/>
                <a:uLnTx/>
                <a:uFillTx/>
                <a:latin typeface="Arial"/>
                <a:ea typeface="+mn-ea"/>
                <a:cs typeface="+mn-cs"/>
              </a:rPr>
              <a:t>Folie 2-13</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540826"/>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pPr marL="0" marR="0" lvl="0" indent="0" algn="l" defTabSz="685800" rtl="0" eaLnBrk="1" fontAlgn="auto" latinLnBrk="0" hangingPunct="1">
              <a:lnSpc>
                <a:spcPts val="3600"/>
              </a:lnSpc>
              <a:spcBef>
                <a:spcPct val="0"/>
              </a:spcBef>
              <a:spcAft>
                <a:spcPts val="0"/>
              </a:spcAft>
              <a:buClrTx/>
              <a:buSzTx/>
              <a:buFontTx/>
              <a:buNone/>
              <a:tabLst/>
              <a:defRPr/>
            </a:pPr>
            <a:r>
              <a:rPr kumimoji="0" lang="de-DE" altLang="de-DE" sz="2000" b="1" i="0" u="none" strike="noStrike" kern="1200" cap="none" spc="0" normalizeH="0" baseline="0" noProof="0" dirty="0">
                <a:ln>
                  <a:noFill/>
                </a:ln>
                <a:solidFill>
                  <a:srgbClr val="FF0000"/>
                </a:solidFill>
                <a:effectLst/>
                <a:uLnTx/>
                <a:uFillTx/>
                <a:latin typeface="Georgia" panose="02040502050405020303" pitchFamily="18" charset="0"/>
                <a:ea typeface="+mj-ea"/>
                <a:cs typeface="+mj-cs"/>
              </a:rPr>
              <a:t>Einsatzorte des Betreuungsdienstes</a:t>
            </a:r>
            <a:endParaRPr kumimoji="0" lang="de-DE" sz="2000" b="1" i="0" u="none" strike="noStrike" kern="1200" cap="none" spc="0" normalizeH="0" baseline="0" noProof="0" dirty="0">
              <a:ln>
                <a:noFill/>
              </a:ln>
              <a:solidFill>
                <a:srgbClr val="FF0000"/>
              </a:solidFill>
              <a:effectLst/>
              <a:uLnTx/>
              <a:uFillTx/>
              <a:latin typeface="Georgia" panose="02040502050405020303" pitchFamily="18" charset="0"/>
              <a:ea typeface="+mj-ea"/>
              <a:cs typeface="+mj-cs"/>
            </a:endParaRPr>
          </a:p>
        </p:txBody>
      </p:sp>
      <p:pic>
        <p:nvPicPr>
          <p:cNvPr id="4" name="Grafik 3" descr="Ein Bild, das Screenshot, Kreis, Text, Diagramm enthält.&#10;&#10;Automatisch generierte Beschreibung">
            <a:extLst>
              <a:ext uri="{FF2B5EF4-FFF2-40B4-BE49-F238E27FC236}">
                <a16:creationId xmlns:a16="http://schemas.microsoft.com/office/drawing/2014/main" id="{59D69979-CD6A-0711-C914-28EA92318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92" y="1130145"/>
            <a:ext cx="4056881" cy="3419914"/>
          </a:xfrm>
          <a:prstGeom prst="rect">
            <a:avLst/>
          </a:prstGeom>
        </p:spPr>
      </p:pic>
      <p:sp>
        <p:nvSpPr>
          <p:cNvPr id="3" name="Textfeld 2">
            <a:extLst>
              <a:ext uri="{FF2B5EF4-FFF2-40B4-BE49-F238E27FC236}">
                <a16:creationId xmlns:a16="http://schemas.microsoft.com/office/drawing/2014/main" id="{83641C6E-5000-530E-5820-194243E41756}"/>
              </a:ext>
            </a:extLst>
          </p:cNvPr>
          <p:cNvSpPr txBox="1"/>
          <p:nvPr/>
        </p:nvSpPr>
        <p:spPr>
          <a:xfrm>
            <a:off x="5022271" y="4013356"/>
            <a:ext cx="1729409" cy="215444"/>
          </a:xfrm>
          <a:prstGeom prst="rect">
            <a:avLst/>
          </a:prstGeom>
          <a:solidFill>
            <a:schemeClr val="bg1"/>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black"/>
                </a:solidFill>
                <a:effectLst/>
                <a:uLnTx/>
                <a:uFillTx/>
                <a:latin typeface="Arial"/>
                <a:ea typeface="+mn-ea"/>
                <a:cs typeface="+mn-cs"/>
              </a:rPr>
              <a:t>PSNV-Beratungsstelle</a:t>
            </a:r>
          </a:p>
        </p:txBody>
      </p:sp>
      <p:sp>
        <p:nvSpPr>
          <p:cNvPr id="5" name="Textfeld 4">
            <a:extLst>
              <a:ext uri="{FF2B5EF4-FFF2-40B4-BE49-F238E27FC236}">
                <a16:creationId xmlns:a16="http://schemas.microsoft.com/office/drawing/2014/main" id="{145472E5-C9FE-1450-3CB9-EB941A98F0B8}"/>
              </a:ext>
            </a:extLst>
          </p:cNvPr>
          <p:cNvSpPr txBox="1"/>
          <p:nvPr/>
        </p:nvSpPr>
        <p:spPr>
          <a:xfrm>
            <a:off x="6384175" y="3050828"/>
            <a:ext cx="1410159" cy="738664"/>
          </a:xfrm>
          <a:prstGeom prst="rect">
            <a:avLst/>
          </a:prstGeom>
          <a:noFill/>
        </p:spPr>
        <p:txBody>
          <a:bodyPr wrap="square" rtlCol="0">
            <a:spAutoFit/>
          </a:bodyPr>
          <a:lstStyle/>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800" b="0" i="0" u="none" strike="noStrike" kern="1200" cap="none" spc="0" normalizeH="0" baseline="0" noProof="0" dirty="0">
                <a:ln>
                  <a:noFill/>
                </a:ln>
                <a:solidFill>
                  <a:prstClr val="black"/>
                </a:solidFill>
                <a:effectLst/>
                <a:uLnTx/>
                <a:uFillTx/>
                <a:latin typeface="Arial"/>
                <a:ea typeface="+mn-ea"/>
                <a:cs typeface="+mn-cs"/>
              </a:rPr>
              <a:t>Versorgungspunkte</a:t>
            </a: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800" b="0" i="0" u="none" strike="noStrike" kern="1200" cap="none" spc="0" normalizeH="0" baseline="0" noProof="0" dirty="0">
                <a:ln>
                  <a:noFill/>
                </a:ln>
                <a:solidFill>
                  <a:prstClr val="black"/>
                </a:solidFill>
                <a:effectLst/>
                <a:uLnTx/>
                <a:uFillTx/>
                <a:latin typeface="Arial"/>
                <a:ea typeface="+mn-ea"/>
                <a:cs typeface="+mn-cs"/>
              </a:rPr>
              <a:t>Versorgungsstellen</a:t>
            </a: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800" b="0" i="0" u="none" strike="noStrike" kern="1200" cap="none" spc="0" normalizeH="0" baseline="0" noProof="0" dirty="0">
                <a:ln>
                  <a:noFill/>
                </a:ln>
                <a:solidFill>
                  <a:prstClr val="black"/>
                </a:solidFill>
                <a:effectLst/>
                <a:uLnTx/>
                <a:uFillTx/>
                <a:latin typeface="Arial"/>
                <a:ea typeface="+mn-ea"/>
                <a:cs typeface="+mn-cs"/>
              </a:rPr>
              <a:t>Versorgungsplätze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87295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9A6D0-499C-A3A7-D4EE-896C46107CD3}"/>
            </a:ext>
          </a:extLst>
        </p:cNvPr>
        <p:cNvGrpSpPr/>
        <p:nvPr/>
      </p:nvGrpSpPr>
      <p:grpSpPr>
        <a:xfrm>
          <a:off x="0" y="0"/>
          <a:ext cx="0" cy="0"/>
          <a:chOff x="0" y="0"/>
          <a:chExt cx="0" cy="0"/>
        </a:xfrm>
      </p:grpSpPr>
      <p:sp>
        <p:nvSpPr>
          <p:cNvPr id="15" name="Rectangle 2">
            <a:extLst>
              <a:ext uri="{FF2B5EF4-FFF2-40B4-BE49-F238E27FC236}">
                <a16:creationId xmlns:a16="http://schemas.microsoft.com/office/drawing/2014/main" id="{F6D3197A-6DD5-8CDD-FEFF-C905EB36EDE6}"/>
              </a:ext>
            </a:extLst>
          </p:cNvPr>
          <p:cNvSpPr>
            <a:spLocks noGrp="1" noChangeArrowheads="1"/>
          </p:cNvSpPr>
          <p:nvPr>
            <p:ph type="ctrTitle"/>
          </p:nvPr>
        </p:nvSpPr>
        <p:spPr>
          <a:xfrm>
            <a:off x="431800" y="933451"/>
            <a:ext cx="8024813" cy="1359476"/>
          </a:xfrm>
        </p:spPr>
        <p:txBody>
          <a:bodyPr/>
          <a:lstStyle/>
          <a:p>
            <a:pPr>
              <a:lnSpc>
                <a:spcPct val="100000"/>
              </a:lnSpc>
            </a:pPr>
            <a:r>
              <a:rPr lang="de-DE" altLang="de-DE" sz="2400" dirty="0"/>
              <a:t>Unterrichtseinheit 3:</a:t>
            </a:r>
            <a:br>
              <a:rPr lang="de-DE" altLang="de-DE" sz="2400" dirty="0"/>
            </a:br>
            <a:r>
              <a:rPr lang="de-DE" sz="2400" dirty="0"/>
              <a:t>Durchführen von Betreuungsmaßnahmen</a:t>
            </a:r>
            <a:endParaRPr lang="de-DE" altLang="de-DE" sz="2400" dirty="0"/>
          </a:p>
        </p:txBody>
      </p:sp>
      <p:sp>
        <p:nvSpPr>
          <p:cNvPr id="16" name="Rectangle 3">
            <a:extLst>
              <a:ext uri="{FF2B5EF4-FFF2-40B4-BE49-F238E27FC236}">
                <a16:creationId xmlns:a16="http://schemas.microsoft.com/office/drawing/2014/main" id="{01D63A48-C602-5001-DFF3-A0067C8E23B3}"/>
              </a:ext>
            </a:extLst>
          </p:cNvPr>
          <p:cNvSpPr>
            <a:spLocks noGrp="1" noChangeArrowheads="1"/>
          </p:cNvSpPr>
          <p:nvPr>
            <p:ph type="subTitle" idx="1"/>
          </p:nvPr>
        </p:nvSpPr>
        <p:spPr>
          <a:xfrm>
            <a:off x="431800" y="2213043"/>
            <a:ext cx="8274455" cy="2324324"/>
          </a:xfrm>
        </p:spPr>
        <p:txBody>
          <a:bodyPr/>
          <a:lstStyle/>
          <a:p>
            <a:pPr marL="0" lvl="3" algn="l">
              <a:lnSpc>
                <a:spcPct val="100000"/>
              </a:lnSpc>
            </a:pPr>
            <a:r>
              <a:rPr lang="de-DE" sz="1600" dirty="0">
                <a:solidFill>
                  <a:srgbClr val="002D55"/>
                </a:solidFill>
                <a:latin typeface="Arial" panose="020B0604020202020204" pitchFamily="34" charset="0"/>
                <a:cs typeface="Arial" panose="020B0604020202020204" pitchFamily="34" charset="0"/>
              </a:rPr>
              <a:t>Die Teilnehmenden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kennen die Maßnahmen an einer Anlaufstelle bei einer Schadenslage,</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kennen die Maßnahmen in einer Betreuungsstelle,</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kennen die Grundsätze im Betreuungsdienst und erkennen besonders Hilfebedürftige.</a:t>
            </a:r>
            <a:endParaRPr lang="de-DE" altLang="de-DE" sz="1600" dirty="0">
              <a:latin typeface="Arial" panose="020B0604020202020204" pitchFamily="34" charset="0"/>
              <a:cs typeface="Arial" panose="020B0604020202020204" pitchFamily="34" charset="0"/>
            </a:endParaRPr>
          </a:p>
          <a:p>
            <a:pPr marL="0" indent="0">
              <a:lnSpc>
                <a:spcPct val="100000"/>
              </a:lnSpc>
            </a:pPr>
            <a:endParaRPr lang="de-DE" altLang="de-DE" sz="1600" dirty="0"/>
          </a:p>
        </p:txBody>
      </p:sp>
      <p:sp>
        <p:nvSpPr>
          <p:cNvPr id="2" name="Textfeld 1">
            <a:extLst>
              <a:ext uri="{FF2B5EF4-FFF2-40B4-BE49-F238E27FC236}">
                <a16:creationId xmlns:a16="http://schemas.microsoft.com/office/drawing/2014/main" id="{03F02CBF-E7AD-A3B7-EE2D-9CEA6F92A31A}"/>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3-1</a:t>
            </a:r>
          </a:p>
        </p:txBody>
      </p:sp>
    </p:spTree>
    <p:extLst>
      <p:ext uri="{BB962C8B-B14F-4D97-AF65-F5344CB8AC3E}">
        <p14:creationId xmlns:p14="http://schemas.microsoft.com/office/powerpoint/2010/main" val="3755820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3-2</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Fallbeispiel Wohnhausbrand</a:t>
            </a:r>
            <a:endParaRPr lang="de-DE" sz="2000" dirty="0"/>
          </a:p>
        </p:txBody>
      </p:sp>
      <p:pic>
        <p:nvPicPr>
          <p:cNvPr id="3" name="Picture 4" descr="DSCF0002">
            <a:extLst>
              <a:ext uri="{FF2B5EF4-FFF2-40B4-BE49-F238E27FC236}">
                <a16:creationId xmlns:a16="http://schemas.microsoft.com/office/drawing/2014/main" id="{B9A2C7BD-FA17-D1DF-4370-395CC2ACFD6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800" r="-2" b="-2"/>
          <a:stretch/>
        </p:blipFill>
        <p:spPr bwMode="auto">
          <a:xfrm>
            <a:off x="431992" y="1394938"/>
            <a:ext cx="7370565" cy="31593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041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3-3</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Fallbeispiel Wohnhausbrand</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3" y="1394938"/>
            <a:ext cx="6790794" cy="3159342"/>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3" indent="0" algn="l">
              <a:lnSpc>
                <a:spcPct val="100000"/>
              </a:lnSpc>
              <a:buNone/>
            </a:pPr>
            <a:r>
              <a:rPr lang="de-DE" sz="1600" dirty="0">
                <a:solidFill>
                  <a:srgbClr val="002D55"/>
                </a:solidFill>
                <a:latin typeface="Arial" panose="020B0604020202020204" pitchFamily="34" charset="0"/>
                <a:cs typeface="Arial" panose="020B0604020202020204" pitchFamily="34" charset="0"/>
              </a:rPr>
              <a:t>Täglich ereignen sich Wohnhausbrände in Deutschland, durch die Menschen zu Betroffenen bzw. Verletzten werden oder zu Tode kommen. Die Aufgabe des Betreuungsdienstes ist es, sich schnell um die Betroffenen zu kümmern. </a:t>
            </a:r>
          </a:p>
          <a:p>
            <a:pPr marL="0" lvl="3" indent="0" algn="l">
              <a:lnSpc>
                <a:spcPct val="100000"/>
              </a:lnSpc>
              <a:buNone/>
            </a:pPr>
            <a:endParaRPr lang="de-DE" sz="1600" dirty="0">
              <a:solidFill>
                <a:srgbClr val="002D55"/>
              </a:solidFill>
              <a:latin typeface="Arial" panose="020B0604020202020204" pitchFamily="34" charset="0"/>
              <a:cs typeface="Arial" panose="020B0604020202020204" pitchFamily="34" charset="0"/>
            </a:endParaRPr>
          </a:p>
          <a:p>
            <a:pPr marL="0" lvl="3" indent="0" algn="l">
              <a:lnSpc>
                <a:spcPct val="100000"/>
              </a:lnSpc>
              <a:buNone/>
            </a:pPr>
            <a:r>
              <a:rPr lang="de-DE" sz="1600" b="1" dirty="0">
                <a:solidFill>
                  <a:srgbClr val="002D55"/>
                </a:solidFill>
                <a:latin typeface="Arial" panose="020B0604020202020204" pitchFamily="34" charset="0"/>
                <a:cs typeface="Arial" panose="020B0604020202020204" pitchFamily="34" charset="0"/>
              </a:rPr>
              <a:t>Welche vordringlichen Maßnahmen der Soforthilfe müssen nun angewendet werden?</a:t>
            </a:r>
            <a:br>
              <a:rPr lang="de-DE" sz="1600" dirty="0">
                <a:solidFill>
                  <a:srgbClr val="002D55"/>
                </a:solidFill>
                <a:latin typeface="Arial" panose="020B0604020202020204" pitchFamily="34" charset="0"/>
                <a:cs typeface="Arial" panose="020B0604020202020204" pitchFamily="34" charset="0"/>
              </a:rPr>
            </a:br>
            <a:r>
              <a:rPr lang="de-DE" sz="1600" dirty="0">
                <a:solidFill>
                  <a:srgbClr val="002D55"/>
                </a:solidFill>
                <a:latin typeface="Arial" panose="020B0604020202020204" pitchFamily="34" charset="0"/>
                <a:cs typeface="Arial" panose="020B0604020202020204" pitchFamily="34" charset="0"/>
              </a:rPr>
              <a:t>Tipp: Bitte beachten Sie die Beispiele existenzieller Grundbedürfnisse.</a:t>
            </a:r>
          </a:p>
        </p:txBody>
      </p:sp>
    </p:spTree>
    <p:extLst>
      <p:ext uri="{BB962C8B-B14F-4D97-AF65-F5344CB8AC3E}">
        <p14:creationId xmlns:p14="http://schemas.microsoft.com/office/powerpoint/2010/main" val="2910772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3-4</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Vordringliche Maßnahmen</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2" y="1394938"/>
            <a:ext cx="8247881" cy="3159342"/>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Sammeln</a:t>
            </a:r>
            <a:r>
              <a:rPr lang="de-DE" sz="1600" dirty="0">
                <a:solidFill>
                  <a:srgbClr val="002D55"/>
                </a:solidFill>
                <a:latin typeface="Arial" panose="020B0604020202020204" pitchFamily="34" charset="0"/>
                <a:cs typeface="Arial" panose="020B0604020202020204" pitchFamily="34" charset="0"/>
              </a:rPr>
              <a:t> der Betroffenen am Rande der Schadensstelle außerhalb des Gefahrenbereiches</a:t>
            </a: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Beruhigen</a:t>
            </a:r>
            <a:r>
              <a:rPr lang="de-DE" sz="1600" dirty="0">
                <a:solidFill>
                  <a:srgbClr val="002D55"/>
                </a:solidFill>
                <a:latin typeface="Arial" panose="020B0604020202020204" pitchFamily="34" charset="0"/>
                <a:cs typeface="Arial" panose="020B0604020202020204" pitchFamily="34" charset="0"/>
              </a:rPr>
              <a:t> der Betroffenen, sofern möglich</a:t>
            </a: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Informieren</a:t>
            </a:r>
            <a:r>
              <a:rPr lang="de-DE" sz="1600" dirty="0">
                <a:solidFill>
                  <a:srgbClr val="002D55"/>
                </a:solidFill>
                <a:latin typeface="Arial" panose="020B0604020202020204" pitchFamily="34" charset="0"/>
                <a:cs typeface="Arial" panose="020B0604020202020204" pitchFamily="34" charset="0"/>
              </a:rPr>
              <a:t> der Betroffenen, dass diese ortsnah in Sicherheit gebracht werden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ggf. </a:t>
            </a:r>
            <a:r>
              <a:rPr lang="de-DE" sz="1600" b="1" dirty="0">
                <a:solidFill>
                  <a:srgbClr val="002D55"/>
                </a:solidFill>
                <a:latin typeface="Arial" panose="020B0604020202020204" pitchFamily="34" charset="0"/>
                <a:cs typeface="Arial" panose="020B0604020202020204" pitchFamily="34" charset="0"/>
              </a:rPr>
              <a:t>Ausgeben von Decken </a:t>
            </a:r>
            <a:r>
              <a:rPr lang="de-DE" sz="1600" dirty="0">
                <a:solidFill>
                  <a:srgbClr val="002D55"/>
                </a:solidFill>
                <a:latin typeface="Arial" panose="020B0604020202020204" pitchFamily="34" charset="0"/>
                <a:cs typeface="Arial" panose="020B0604020202020204" pitchFamily="34" charset="0"/>
              </a:rPr>
              <a:t>zum Schutz vor Kälte und Nässe</a:t>
            </a: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Registrieren</a:t>
            </a:r>
            <a:r>
              <a:rPr lang="de-DE" sz="1600" dirty="0">
                <a:solidFill>
                  <a:srgbClr val="002D55"/>
                </a:solidFill>
                <a:latin typeface="Arial" panose="020B0604020202020204" pitchFamily="34" charset="0"/>
                <a:cs typeface="Arial" panose="020B0604020202020204" pitchFamily="34" charset="0"/>
              </a:rPr>
              <a:t> der Betroffenen</a:t>
            </a: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Weiterleiten</a:t>
            </a:r>
            <a:r>
              <a:rPr lang="de-DE" sz="1600" dirty="0">
                <a:solidFill>
                  <a:srgbClr val="002D55"/>
                </a:solidFill>
                <a:latin typeface="Arial" panose="020B0604020202020204" pitchFamily="34" charset="0"/>
                <a:cs typeface="Arial" panose="020B0604020202020204" pitchFamily="34" charset="0"/>
              </a:rPr>
              <a:t> und Transport organisieren</a:t>
            </a:r>
          </a:p>
        </p:txBody>
      </p:sp>
    </p:spTree>
    <p:extLst>
      <p:ext uri="{BB962C8B-B14F-4D97-AF65-F5344CB8AC3E}">
        <p14:creationId xmlns:p14="http://schemas.microsoft.com/office/powerpoint/2010/main" val="2482822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3-5</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Vordringliche Maßnahmen – Anlaufstelle</a:t>
            </a:r>
            <a:endParaRPr lang="de-DE" sz="2000" dirty="0"/>
          </a:p>
        </p:txBody>
      </p:sp>
      <p:pic>
        <p:nvPicPr>
          <p:cNvPr id="5" name="Picture 4">
            <a:extLst>
              <a:ext uri="{FF2B5EF4-FFF2-40B4-BE49-F238E27FC236}">
                <a16:creationId xmlns:a16="http://schemas.microsoft.com/office/drawing/2014/main" id="{A8379CE9-AE61-F0CE-3858-5A69D08F07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1383" b="21383"/>
          <a:stretch/>
        </p:blipFill>
        <p:spPr bwMode="auto">
          <a:xfrm>
            <a:off x="431992" y="1394938"/>
            <a:ext cx="7370565" cy="31593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77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3-6</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Weiterführende Maßnahmen</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2" y="1394938"/>
            <a:ext cx="5827757" cy="3159342"/>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Unterbringen</a:t>
            </a:r>
            <a:r>
              <a:rPr lang="de-DE" sz="1600" dirty="0">
                <a:solidFill>
                  <a:srgbClr val="002D55"/>
                </a:solidFill>
                <a:latin typeface="Arial" panose="020B0604020202020204" pitchFamily="34" charset="0"/>
                <a:cs typeface="Arial" panose="020B0604020202020204" pitchFamily="34" charset="0"/>
              </a:rPr>
              <a:t> der Betroffenen </a:t>
            </a:r>
          </a:p>
          <a:p>
            <a:pPr marL="536575" lvl="5" indent="-222250" algn="l">
              <a:lnSpc>
                <a:spcPct val="100000"/>
              </a:lnSpc>
              <a:buClr>
                <a:schemeClr val="accent1"/>
              </a:buClr>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in Gebäude (Gemeindesaal, Turnhalle, Messehalle, Schule, notfalls Parkhaus o.Ä.) oder </a:t>
            </a:r>
          </a:p>
          <a:p>
            <a:pPr marL="536575" lvl="5" indent="-222250" algn="l">
              <a:lnSpc>
                <a:spcPct val="100000"/>
              </a:lnSpc>
              <a:buClr>
                <a:schemeClr val="accent1"/>
              </a:buClr>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in Zelten</a:t>
            </a: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Registrieren</a:t>
            </a:r>
            <a:r>
              <a:rPr lang="de-DE" sz="1600" dirty="0">
                <a:solidFill>
                  <a:srgbClr val="002D55"/>
                </a:solidFill>
                <a:latin typeface="Arial" panose="020B0604020202020204" pitchFamily="34" charset="0"/>
                <a:cs typeface="Arial" panose="020B0604020202020204" pitchFamily="34" charset="0"/>
              </a:rPr>
              <a:t> der Betroffenen, sofern nicht bereits erfolgt</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Bereitstellen von </a:t>
            </a:r>
            <a:r>
              <a:rPr lang="de-DE" sz="1600" b="1" dirty="0">
                <a:solidFill>
                  <a:srgbClr val="002D55"/>
                </a:solidFill>
                <a:latin typeface="Arial" panose="020B0604020202020204" pitchFamily="34" charset="0"/>
                <a:cs typeface="Arial" panose="020B0604020202020204" pitchFamily="34" charset="0"/>
              </a:rPr>
              <a:t>Sitz- und Ruhemöglichkeiten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Sicherstellen von </a:t>
            </a:r>
            <a:r>
              <a:rPr lang="de-DE" sz="1600" b="1" dirty="0">
                <a:solidFill>
                  <a:srgbClr val="002D55"/>
                </a:solidFill>
                <a:latin typeface="Arial" panose="020B0604020202020204" pitchFamily="34" charset="0"/>
                <a:cs typeface="Arial" panose="020B0604020202020204" pitchFamily="34" charset="0"/>
              </a:rPr>
              <a:t>medizinischer Versorgung</a:t>
            </a: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Informieren</a:t>
            </a:r>
            <a:r>
              <a:rPr lang="de-DE" sz="1600" dirty="0">
                <a:solidFill>
                  <a:srgbClr val="002D55"/>
                </a:solidFill>
                <a:latin typeface="Arial" panose="020B0604020202020204" pitchFamily="34" charset="0"/>
                <a:cs typeface="Arial" panose="020B0604020202020204" pitchFamily="34" charset="0"/>
              </a:rPr>
              <a:t> über den weiteren Verlauf</a:t>
            </a: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Sozial betreuen </a:t>
            </a:r>
            <a:r>
              <a:rPr lang="de-DE" sz="1600" dirty="0">
                <a:solidFill>
                  <a:srgbClr val="002D55"/>
                </a:solidFill>
                <a:latin typeface="Arial" panose="020B0604020202020204" pitchFamily="34" charset="0"/>
                <a:cs typeface="Arial" panose="020B0604020202020204" pitchFamily="34" charset="0"/>
              </a:rPr>
              <a:t>mit Blick auf die psychische Belastung</a:t>
            </a: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Verpflegen</a:t>
            </a:r>
            <a:r>
              <a:rPr lang="de-DE" sz="1600" dirty="0">
                <a:solidFill>
                  <a:srgbClr val="002D55"/>
                </a:solidFill>
                <a:latin typeface="Arial" panose="020B0604020202020204" pitchFamily="34" charset="0"/>
                <a:cs typeface="Arial" panose="020B0604020202020204" pitchFamily="34" charset="0"/>
              </a:rPr>
              <a:t> mit Getränken, später mit einfachen Speisen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Bereitstellen von </a:t>
            </a:r>
            <a:r>
              <a:rPr lang="de-DE" sz="1600" b="1" dirty="0">
                <a:solidFill>
                  <a:srgbClr val="002D55"/>
                </a:solidFill>
                <a:latin typeface="Arial" panose="020B0604020202020204" pitchFamily="34" charset="0"/>
                <a:cs typeface="Arial" panose="020B0604020202020204" pitchFamily="34" charset="0"/>
              </a:rPr>
              <a:t>Hygieneartikeln</a:t>
            </a:r>
          </a:p>
        </p:txBody>
      </p:sp>
    </p:spTree>
    <p:extLst>
      <p:ext uri="{BB962C8B-B14F-4D97-AF65-F5344CB8AC3E}">
        <p14:creationId xmlns:p14="http://schemas.microsoft.com/office/powerpoint/2010/main" val="2072128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3-7</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Weiterführende Maßnahmen – Betreuungsstelle</a:t>
            </a:r>
            <a:endParaRPr lang="de-DE" sz="2000" dirty="0"/>
          </a:p>
        </p:txBody>
      </p:sp>
      <p:pic>
        <p:nvPicPr>
          <p:cNvPr id="3" name="Picture 4" descr="P5230365">
            <a:extLst>
              <a:ext uri="{FF2B5EF4-FFF2-40B4-BE49-F238E27FC236}">
                <a16:creationId xmlns:a16="http://schemas.microsoft.com/office/drawing/2014/main" id="{B4C9D1E5-833A-3866-E97D-94AC65901EE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 b="42846"/>
          <a:stretch/>
        </p:blipFill>
        <p:spPr bwMode="auto">
          <a:xfrm>
            <a:off x="431992" y="1394938"/>
            <a:ext cx="7370565" cy="31593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6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BDE24-6628-14F3-951A-49FD1BF62530}"/>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FA6050AC-D5E1-E32A-75FE-8F082303C4CF}"/>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3-8</a:t>
            </a:r>
          </a:p>
        </p:txBody>
      </p:sp>
      <p:sp>
        <p:nvSpPr>
          <p:cNvPr id="7" name="Titel 1">
            <a:extLst>
              <a:ext uri="{FF2B5EF4-FFF2-40B4-BE49-F238E27FC236}">
                <a16:creationId xmlns:a16="http://schemas.microsoft.com/office/drawing/2014/main" id="{60A08277-9F93-CDA5-44D4-814989AA9CDF}"/>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sz="2000" dirty="0">
                <a:solidFill>
                  <a:srgbClr val="FF0000"/>
                </a:solidFill>
              </a:rPr>
              <a:t>Besonders Hilfsbedürftige</a:t>
            </a:r>
          </a:p>
        </p:txBody>
      </p:sp>
      <p:sp>
        <p:nvSpPr>
          <p:cNvPr id="8" name="Inhaltsplatzhalter 2">
            <a:extLst>
              <a:ext uri="{FF2B5EF4-FFF2-40B4-BE49-F238E27FC236}">
                <a16:creationId xmlns:a16="http://schemas.microsoft.com/office/drawing/2014/main" id="{74C724FE-7ADA-964F-8F02-031F1954E267}"/>
              </a:ext>
            </a:extLst>
          </p:cNvPr>
          <p:cNvSpPr txBox="1">
            <a:spLocks/>
          </p:cNvSpPr>
          <p:nvPr/>
        </p:nvSpPr>
        <p:spPr>
          <a:xfrm>
            <a:off x="431992" y="1394938"/>
            <a:ext cx="5827757" cy="3159342"/>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Pflegebedürftige Menschen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Menschen mit geringer Kaufkraft</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Alte und alleinstehende Menschen</a:t>
            </a:r>
          </a:p>
          <a:p>
            <a:pPr marL="285750" lvl="3" indent="-285750" algn="l">
              <a:lnSpc>
                <a:spcPct val="100000"/>
              </a:lnSpc>
              <a:buFont typeface="Arial" panose="020B0604020202020204" pitchFamily="34" charset="0"/>
              <a:buChar char="•"/>
            </a:pPr>
            <a:r>
              <a:rPr lang="de-DE" sz="1600">
                <a:solidFill>
                  <a:srgbClr val="002D55"/>
                </a:solidFill>
                <a:latin typeface="Arial" panose="020B0604020202020204" pitchFamily="34" charset="0"/>
                <a:cs typeface="Arial" panose="020B0604020202020204" pitchFamily="34" charset="0"/>
              </a:rPr>
              <a:t>Kinder</a:t>
            </a:r>
            <a:endParaRPr lang="de-DE" sz="1600" dirty="0">
              <a:solidFill>
                <a:srgbClr val="002D55"/>
              </a:solidFill>
              <a:latin typeface="Arial" panose="020B0604020202020204" pitchFamily="34" charset="0"/>
              <a:cs typeface="Arial" panose="020B0604020202020204" pitchFamily="34" charset="0"/>
            </a:endParaRP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Schwangere Frauen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Mütter mit Säuglingen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Obdachlose Menschen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Menschen ohne deutsche Sprachkenntnisse</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Menschen mit Behinderungen (physisch oder psychisch)</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Suchtkranke Menschen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Etc.</a:t>
            </a:r>
          </a:p>
          <a:p>
            <a:pPr marL="285750" lvl="3" indent="-285750" algn="l">
              <a:lnSpc>
                <a:spcPct val="100000"/>
              </a:lnSpc>
              <a:buFont typeface="Arial" panose="020B0604020202020204" pitchFamily="34" charset="0"/>
              <a:buChar char="•"/>
            </a:pPr>
            <a:endParaRPr lang="de-DE" sz="1600" dirty="0">
              <a:solidFill>
                <a:srgbClr val="002D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34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EA68FDEC-86EC-2433-A933-EF1384A9C217}"/>
              </a:ext>
            </a:extLst>
          </p:cNvPr>
          <p:cNvSpPr>
            <a:spLocks noGrp="1" noChangeArrowheads="1"/>
          </p:cNvSpPr>
          <p:nvPr>
            <p:ph type="ctrTitle"/>
          </p:nvPr>
        </p:nvSpPr>
        <p:spPr>
          <a:xfrm>
            <a:off x="431800" y="933451"/>
            <a:ext cx="8351715" cy="1359476"/>
          </a:xfrm>
        </p:spPr>
        <p:txBody>
          <a:bodyPr/>
          <a:lstStyle/>
          <a:p>
            <a:pPr>
              <a:lnSpc>
                <a:spcPct val="100000"/>
              </a:lnSpc>
            </a:pPr>
            <a:r>
              <a:rPr lang="de-DE" altLang="de-DE" sz="2400" dirty="0"/>
              <a:t>Unterrichtseinheit 1: </a:t>
            </a:r>
            <a:br>
              <a:rPr lang="de-DE" altLang="de-DE" sz="2400" dirty="0"/>
            </a:br>
            <a:r>
              <a:rPr lang="de-DE" sz="2400" dirty="0"/>
              <a:t>Einführung und betreuungsdienstliche Einsatzanlässe</a:t>
            </a:r>
            <a:endParaRPr lang="de-DE" altLang="de-DE" sz="2400" dirty="0"/>
          </a:p>
        </p:txBody>
      </p:sp>
      <p:sp>
        <p:nvSpPr>
          <p:cNvPr id="16" name="Rectangle 3">
            <a:extLst>
              <a:ext uri="{FF2B5EF4-FFF2-40B4-BE49-F238E27FC236}">
                <a16:creationId xmlns:a16="http://schemas.microsoft.com/office/drawing/2014/main" id="{7C3952F2-105F-B2B2-D7EC-6ABDA455759C}"/>
              </a:ext>
            </a:extLst>
          </p:cNvPr>
          <p:cNvSpPr>
            <a:spLocks noGrp="1" noChangeArrowheads="1"/>
          </p:cNvSpPr>
          <p:nvPr>
            <p:ph type="subTitle" idx="1"/>
          </p:nvPr>
        </p:nvSpPr>
        <p:spPr>
          <a:xfrm>
            <a:off x="431800" y="2208179"/>
            <a:ext cx="7292109" cy="2329188"/>
          </a:xfrm>
        </p:spPr>
        <p:txBody>
          <a:bodyPr/>
          <a:lstStyle/>
          <a:p>
            <a:pPr marL="0" lvl="3" algn="l">
              <a:lnSpc>
                <a:spcPct val="100000"/>
              </a:lnSpc>
            </a:pPr>
            <a:r>
              <a:rPr lang="de-DE" sz="1600" dirty="0">
                <a:solidFill>
                  <a:srgbClr val="002D55"/>
                </a:solidFill>
                <a:latin typeface="Arial" panose="020B0604020202020204" pitchFamily="34" charset="0"/>
                <a:cs typeface="Arial" panose="020B0604020202020204" pitchFamily="34" charset="0"/>
              </a:rPr>
              <a:t>Die Teilnehmenden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werden in das Seminar eingeführt,</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fühlen sich zur Mitarbeit motiviert und</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kennen nach Abschluss der Unterrichtseinheit </a:t>
            </a:r>
            <a:br>
              <a:rPr lang="de-DE" sz="1600" dirty="0">
                <a:solidFill>
                  <a:srgbClr val="002D55"/>
                </a:solidFill>
                <a:latin typeface="Arial" panose="020B0604020202020204" pitchFamily="34" charset="0"/>
                <a:cs typeface="Arial" panose="020B0604020202020204" pitchFamily="34" charset="0"/>
              </a:rPr>
            </a:br>
            <a:r>
              <a:rPr lang="de-DE" sz="1600" dirty="0">
                <a:solidFill>
                  <a:srgbClr val="002D55"/>
                </a:solidFill>
                <a:latin typeface="Arial" panose="020B0604020202020204" pitchFamily="34" charset="0"/>
                <a:cs typeface="Arial" panose="020B0604020202020204" pitchFamily="34" charset="0"/>
              </a:rPr>
              <a:t>typische Beispiele für betreuungsdienstliche Einsatzanlässe.</a:t>
            </a:r>
            <a:endParaRPr lang="de-DE" altLang="de-DE" sz="1600" dirty="0">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1-3</a:t>
            </a:r>
          </a:p>
        </p:txBody>
      </p:sp>
    </p:spTree>
    <p:extLst>
      <p:ext uri="{BB962C8B-B14F-4D97-AF65-F5344CB8AC3E}">
        <p14:creationId xmlns:p14="http://schemas.microsoft.com/office/powerpoint/2010/main" val="1571344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A6FF3-CA76-5A62-0053-9A45519383BE}"/>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34AB084F-0CA2-2A65-A943-0F2C2E683FE8}"/>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3-9</a:t>
            </a:r>
          </a:p>
        </p:txBody>
      </p:sp>
      <p:sp>
        <p:nvSpPr>
          <p:cNvPr id="7" name="Titel 1">
            <a:extLst>
              <a:ext uri="{FF2B5EF4-FFF2-40B4-BE49-F238E27FC236}">
                <a16:creationId xmlns:a16="http://schemas.microsoft.com/office/drawing/2014/main" id="{11707F8F-F6DF-85DF-B74B-6800EE7A76E2}"/>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sz="2000" dirty="0">
                <a:solidFill>
                  <a:srgbClr val="FF0000"/>
                </a:solidFill>
              </a:rPr>
              <a:t>Grundsätze im Betreuungsdienst</a:t>
            </a:r>
          </a:p>
        </p:txBody>
      </p:sp>
      <p:sp>
        <p:nvSpPr>
          <p:cNvPr id="8" name="Inhaltsplatzhalter 2">
            <a:extLst>
              <a:ext uri="{FF2B5EF4-FFF2-40B4-BE49-F238E27FC236}">
                <a16:creationId xmlns:a16="http://schemas.microsoft.com/office/drawing/2014/main" id="{D40F0F98-C11B-4077-5DF7-E111E7A8AEF1}"/>
              </a:ext>
            </a:extLst>
          </p:cNvPr>
          <p:cNvSpPr txBox="1">
            <a:spLocks/>
          </p:cNvSpPr>
          <p:nvPr/>
        </p:nvSpPr>
        <p:spPr>
          <a:xfrm>
            <a:off x="431992" y="1394938"/>
            <a:ext cx="5827757" cy="3159342"/>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Hilfe nach dem Maß der Not</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Hilfe zur Selbsthilfe</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Hilfe nach dem Wunsch der Betroffenen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Hilfe gleichmäßig geben</a:t>
            </a:r>
          </a:p>
        </p:txBody>
      </p:sp>
    </p:spTree>
    <p:extLst>
      <p:ext uri="{BB962C8B-B14F-4D97-AF65-F5344CB8AC3E}">
        <p14:creationId xmlns:p14="http://schemas.microsoft.com/office/powerpoint/2010/main" val="1079818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EA68FDEC-86EC-2433-A933-EF1384A9C217}"/>
              </a:ext>
            </a:extLst>
          </p:cNvPr>
          <p:cNvSpPr>
            <a:spLocks noGrp="1" noChangeArrowheads="1"/>
          </p:cNvSpPr>
          <p:nvPr>
            <p:ph type="ctrTitle"/>
          </p:nvPr>
        </p:nvSpPr>
        <p:spPr>
          <a:xfrm>
            <a:off x="431800" y="933451"/>
            <a:ext cx="8024813" cy="1359476"/>
          </a:xfrm>
        </p:spPr>
        <p:txBody>
          <a:bodyPr/>
          <a:lstStyle/>
          <a:p>
            <a:pPr>
              <a:lnSpc>
                <a:spcPct val="100000"/>
              </a:lnSpc>
            </a:pPr>
            <a:r>
              <a:rPr lang="de-DE" altLang="de-DE" sz="2400" dirty="0"/>
              <a:t>Unterrichtseinheit 4:</a:t>
            </a:r>
            <a:br>
              <a:rPr lang="de-DE" altLang="de-DE" sz="2400" dirty="0"/>
            </a:br>
            <a:r>
              <a:rPr lang="de-DE" sz="2400" dirty="0"/>
              <a:t>Betreiben von Ausgabestellen</a:t>
            </a:r>
            <a:endParaRPr lang="de-DE" altLang="de-DE" sz="2400" dirty="0"/>
          </a:p>
        </p:txBody>
      </p:sp>
      <p:sp>
        <p:nvSpPr>
          <p:cNvPr id="16" name="Rectangle 3">
            <a:extLst>
              <a:ext uri="{FF2B5EF4-FFF2-40B4-BE49-F238E27FC236}">
                <a16:creationId xmlns:a16="http://schemas.microsoft.com/office/drawing/2014/main" id="{7C3952F2-105F-B2B2-D7EC-6ABDA455759C}"/>
              </a:ext>
            </a:extLst>
          </p:cNvPr>
          <p:cNvSpPr>
            <a:spLocks noGrp="1" noChangeArrowheads="1"/>
          </p:cNvSpPr>
          <p:nvPr>
            <p:ph type="subTitle" idx="1"/>
          </p:nvPr>
        </p:nvSpPr>
        <p:spPr>
          <a:xfrm>
            <a:off x="431800" y="2213043"/>
            <a:ext cx="7292109" cy="2324324"/>
          </a:xfrm>
        </p:spPr>
        <p:txBody>
          <a:bodyPr/>
          <a:lstStyle/>
          <a:p>
            <a:pPr marL="0" lvl="3" algn="l">
              <a:lnSpc>
                <a:spcPct val="100000"/>
              </a:lnSpc>
            </a:pPr>
            <a:r>
              <a:rPr lang="de-DE" sz="1600" dirty="0">
                <a:solidFill>
                  <a:srgbClr val="002D55"/>
                </a:solidFill>
                <a:latin typeface="Arial" panose="020B0604020202020204" pitchFamily="34" charset="0"/>
                <a:cs typeface="Arial" panose="020B0604020202020204" pitchFamily="34" charset="0"/>
              </a:rPr>
              <a:t>Die Teilnehmenden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kennen die Grundlagen für die Ausgabestellen für Verpflegung unter Anleitung von Fachkräften,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kennen die gesetzlichen Bedingungen (Infektionsschutzgesetz und Lebensmittelhygieneverordnung) und</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kennen die Grundlagen für die Ausgabestellen für Gegenstände des dringenden täglichen Bedarfs.</a:t>
            </a:r>
            <a:endParaRPr lang="de-DE" altLang="de-DE" sz="1600" dirty="0">
              <a:latin typeface="Arial" panose="020B0604020202020204" pitchFamily="34" charset="0"/>
              <a:cs typeface="Arial" panose="020B0604020202020204" pitchFamily="34" charset="0"/>
            </a:endParaRPr>
          </a:p>
          <a:p>
            <a:pPr marL="0" indent="0">
              <a:lnSpc>
                <a:spcPct val="100000"/>
              </a:lnSpc>
            </a:pPr>
            <a:endParaRPr lang="de-DE" altLang="de-DE" sz="1600" dirty="0"/>
          </a:p>
        </p:txBody>
      </p:sp>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4-1</a:t>
            </a:r>
          </a:p>
        </p:txBody>
      </p:sp>
    </p:spTree>
    <p:extLst>
      <p:ext uri="{BB962C8B-B14F-4D97-AF65-F5344CB8AC3E}">
        <p14:creationId xmlns:p14="http://schemas.microsoft.com/office/powerpoint/2010/main" val="2202818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4-2</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Verpflegungsausgabestelle</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2" y="1394938"/>
            <a:ext cx="5954521" cy="3190917"/>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de-DE" sz="1600" b="1" dirty="0">
                <a:latin typeface="Arial" panose="020B0604020202020204" pitchFamily="34" charset="0"/>
                <a:cs typeface="Arial" panose="020B0604020202020204" pitchFamily="34" charset="0"/>
              </a:rPr>
              <a:t>Definition</a:t>
            </a:r>
            <a:endParaRPr lang="de-DE" sz="1600" b="1" dirty="0">
              <a:solidFill>
                <a:srgbClr val="002D55"/>
              </a:solidFill>
              <a:latin typeface="Arial" panose="020B0604020202020204" pitchFamily="34" charset="0"/>
              <a:cs typeface="Arial" panose="020B0604020202020204" pitchFamily="34" charset="0"/>
            </a:endParaRPr>
          </a:p>
          <a:p>
            <a:pPr>
              <a:lnSpc>
                <a:spcPct val="100000"/>
              </a:lnSpc>
              <a:spcBef>
                <a:spcPct val="0"/>
              </a:spcBef>
            </a:pPr>
            <a:r>
              <a:rPr lang="de-DE" sz="1600" b="0" i="1" dirty="0">
                <a:solidFill>
                  <a:srgbClr val="002D55"/>
                </a:solidFill>
                <a:latin typeface="Arial" panose="020B0604020202020204" pitchFamily="34" charset="0"/>
                <a:cs typeface="Arial" panose="020B0604020202020204" pitchFamily="34" charset="0"/>
              </a:rPr>
              <a:t>Unter einer Verpflegungsausgabestelle versteht man einen festgelegten, räumlich strukturierten Ort, an dem zubereitete Speisen und Getränke unter Hygienebedingungen an Verpflegungsteilnehmer ausgegeben werden.</a:t>
            </a:r>
          </a:p>
        </p:txBody>
      </p:sp>
    </p:spTree>
    <p:extLst>
      <p:ext uri="{BB962C8B-B14F-4D97-AF65-F5344CB8AC3E}">
        <p14:creationId xmlns:p14="http://schemas.microsoft.com/office/powerpoint/2010/main" val="3797868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4-3</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EG-Verordnung zur Lebensmittelhygiene</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3" y="1394938"/>
            <a:ext cx="6192646" cy="3190917"/>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3" indent="0" algn="l">
              <a:lnSpc>
                <a:spcPct val="100000"/>
              </a:lnSpc>
              <a:buNone/>
            </a:pPr>
            <a:r>
              <a:rPr lang="de-DE" sz="1600" dirty="0">
                <a:solidFill>
                  <a:srgbClr val="002D55"/>
                </a:solidFill>
                <a:latin typeface="Arial" panose="020B0604020202020204" pitchFamily="34" charset="0"/>
                <a:cs typeface="Arial" panose="020B0604020202020204" pitchFamily="34" charset="0"/>
              </a:rPr>
              <a:t>Die europäische Verordnung 852/2004 regelt, dass </a:t>
            </a:r>
            <a:r>
              <a:rPr lang="de-DE" sz="1600" b="1" dirty="0">
                <a:solidFill>
                  <a:srgbClr val="002D55"/>
                </a:solidFill>
                <a:latin typeface="Arial" panose="020B0604020202020204" pitchFamily="34" charset="0"/>
                <a:cs typeface="Arial" panose="020B0604020202020204" pitchFamily="34" charset="0"/>
              </a:rPr>
              <a:t>jeder</a:t>
            </a:r>
            <a:r>
              <a:rPr lang="de-DE" sz="1600" dirty="0">
                <a:solidFill>
                  <a:srgbClr val="002D55"/>
                </a:solidFill>
                <a:latin typeface="Arial" panose="020B0604020202020204" pitchFamily="34" charset="0"/>
                <a:cs typeface="Arial" panose="020B0604020202020204" pitchFamily="34" charset="0"/>
              </a:rPr>
              <a:t> Betrieb, der Lebensmittel, Speisen und Getränke </a:t>
            </a:r>
            <a:r>
              <a:rPr lang="de-DE" sz="1600" b="1" dirty="0">
                <a:solidFill>
                  <a:srgbClr val="002D55"/>
                </a:solidFill>
                <a:latin typeface="Arial" panose="020B0604020202020204" pitchFamily="34" charset="0"/>
                <a:cs typeface="Arial" panose="020B0604020202020204" pitchFamily="34" charset="0"/>
              </a:rPr>
              <a:t>herstellt</a:t>
            </a:r>
            <a:r>
              <a:rPr lang="de-DE" sz="1600" dirty="0">
                <a:solidFill>
                  <a:srgbClr val="002D55"/>
                </a:solidFill>
                <a:latin typeface="Arial" panose="020B0604020202020204" pitchFamily="34" charset="0"/>
                <a:cs typeface="Arial" panose="020B0604020202020204" pitchFamily="34" charset="0"/>
              </a:rPr>
              <a:t>, </a:t>
            </a:r>
            <a:r>
              <a:rPr lang="de-DE" sz="1600" b="1" dirty="0">
                <a:solidFill>
                  <a:srgbClr val="002D55"/>
                </a:solidFill>
                <a:latin typeface="Arial" panose="020B0604020202020204" pitchFamily="34" charset="0"/>
                <a:cs typeface="Arial" panose="020B0604020202020204" pitchFamily="34" charset="0"/>
              </a:rPr>
              <a:t>verarbeitet</a:t>
            </a:r>
            <a:r>
              <a:rPr lang="de-DE" sz="1600" dirty="0">
                <a:solidFill>
                  <a:srgbClr val="002D55"/>
                </a:solidFill>
                <a:latin typeface="Arial" panose="020B0604020202020204" pitchFamily="34" charset="0"/>
                <a:cs typeface="Arial" panose="020B0604020202020204" pitchFamily="34" charset="0"/>
              </a:rPr>
              <a:t> und </a:t>
            </a:r>
            <a:r>
              <a:rPr lang="de-DE" sz="1600" b="1" dirty="0">
                <a:solidFill>
                  <a:srgbClr val="002D55"/>
                </a:solidFill>
                <a:latin typeface="Arial" panose="020B0604020202020204" pitchFamily="34" charset="0"/>
                <a:cs typeface="Arial" panose="020B0604020202020204" pitchFamily="34" charset="0"/>
              </a:rPr>
              <a:t>vertreibt</a:t>
            </a:r>
            <a:r>
              <a:rPr lang="de-DE" sz="1600" dirty="0">
                <a:solidFill>
                  <a:srgbClr val="002D55"/>
                </a:solidFill>
                <a:latin typeface="Arial" panose="020B0604020202020204" pitchFamily="34" charset="0"/>
                <a:cs typeface="Arial" panose="020B0604020202020204" pitchFamily="34" charset="0"/>
              </a:rPr>
              <a:t> oder in </a:t>
            </a:r>
            <a:r>
              <a:rPr lang="de-DE" sz="1600" b="1" dirty="0">
                <a:solidFill>
                  <a:srgbClr val="002D55"/>
                </a:solidFill>
                <a:latin typeface="Arial" panose="020B0604020202020204" pitchFamily="34" charset="0"/>
                <a:cs typeface="Arial" panose="020B0604020202020204" pitchFamily="34" charset="0"/>
              </a:rPr>
              <a:t>Verkehr bringt</a:t>
            </a:r>
            <a:r>
              <a:rPr lang="de-DE" sz="1600" dirty="0">
                <a:solidFill>
                  <a:srgbClr val="002D55"/>
                </a:solidFill>
                <a:latin typeface="Arial" panose="020B0604020202020204" pitchFamily="34" charset="0"/>
                <a:cs typeface="Arial" panose="020B0604020202020204" pitchFamily="34" charset="0"/>
              </a:rPr>
              <a:t>, verpflichtet ist, im Prozessablauf für die Lebensmittelsicherheit kritische Arbeitsstufen zu ermitteln, konsequent zu überwachen und zu dokumentieren sowie angemessene Sicherheitsmaßnahmen festzulegen. </a:t>
            </a:r>
          </a:p>
        </p:txBody>
      </p:sp>
    </p:spTree>
    <p:extLst>
      <p:ext uri="{BB962C8B-B14F-4D97-AF65-F5344CB8AC3E}">
        <p14:creationId xmlns:p14="http://schemas.microsoft.com/office/powerpoint/2010/main" val="3224630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4-4</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Infektionsschutzgesetz (IfSG)</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2" y="1394938"/>
            <a:ext cx="6492683" cy="3190917"/>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3" indent="0" algn="l">
              <a:lnSpc>
                <a:spcPct val="100000"/>
              </a:lnSpc>
              <a:buNone/>
            </a:pPr>
            <a:r>
              <a:rPr lang="de-DE" sz="1600" dirty="0">
                <a:solidFill>
                  <a:srgbClr val="002D55"/>
                </a:solidFill>
                <a:latin typeface="Arial" panose="020B0604020202020204" pitchFamily="34" charset="0"/>
                <a:cs typeface="Arial" panose="020B0604020202020204" pitchFamily="34" charset="0"/>
              </a:rPr>
              <a:t>Das Bundesgesetz regelt die </a:t>
            </a:r>
            <a:r>
              <a:rPr lang="de-DE" sz="1600" b="1" dirty="0">
                <a:solidFill>
                  <a:srgbClr val="002D55"/>
                </a:solidFill>
                <a:latin typeface="Arial" panose="020B0604020202020204" pitchFamily="34" charset="0"/>
                <a:cs typeface="Arial" panose="020B0604020202020204" pitchFamily="34" charset="0"/>
              </a:rPr>
              <a:t>Verhütung</a:t>
            </a:r>
            <a:r>
              <a:rPr lang="de-DE" sz="1600" dirty="0">
                <a:solidFill>
                  <a:srgbClr val="002D55"/>
                </a:solidFill>
                <a:latin typeface="Arial" panose="020B0604020202020204" pitchFamily="34" charset="0"/>
                <a:cs typeface="Arial" panose="020B0604020202020204" pitchFamily="34" charset="0"/>
              </a:rPr>
              <a:t> und </a:t>
            </a:r>
            <a:r>
              <a:rPr lang="de-DE" sz="1600" b="1" dirty="0">
                <a:solidFill>
                  <a:srgbClr val="002D55"/>
                </a:solidFill>
                <a:latin typeface="Arial" panose="020B0604020202020204" pitchFamily="34" charset="0"/>
                <a:cs typeface="Arial" panose="020B0604020202020204" pitchFamily="34" charset="0"/>
              </a:rPr>
              <a:t>Bekämpfung</a:t>
            </a:r>
            <a:r>
              <a:rPr lang="de-DE" sz="1600" dirty="0">
                <a:solidFill>
                  <a:srgbClr val="002D55"/>
                </a:solidFill>
                <a:latin typeface="Arial" panose="020B0604020202020204" pitchFamily="34" charset="0"/>
                <a:cs typeface="Arial" panose="020B0604020202020204" pitchFamily="34" charset="0"/>
              </a:rPr>
              <a:t> von </a:t>
            </a:r>
            <a:r>
              <a:rPr lang="de-DE" sz="1600" b="1" dirty="0">
                <a:solidFill>
                  <a:srgbClr val="002D55"/>
                </a:solidFill>
                <a:latin typeface="Arial" panose="020B0604020202020204" pitchFamily="34" charset="0"/>
                <a:cs typeface="Arial" panose="020B0604020202020204" pitchFamily="34" charset="0"/>
              </a:rPr>
              <a:t>Infektionskrankheiten</a:t>
            </a:r>
            <a:r>
              <a:rPr lang="de-DE" sz="1600" dirty="0">
                <a:solidFill>
                  <a:srgbClr val="002D55"/>
                </a:solidFill>
                <a:latin typeface="Arial" panose="020B0604020202020204" pitchFamily="34" charset="0"/>
                <a:cs typeface="Arial" panose="020B0604020202020204" pitchFamily="34" charset="0"/>
              </a:rPr>
              <a:t> beim Menschen.</a:t>
            </a:r>
          </a:p>
          <a:p>
            <a:pPr marL="0" lvl="3" indent="0" algn="l">
              <a:lnSpc>
                <a:spcPct val="100000"/>
              </a:lnSpc>
              <a:buNone/>
            </a:pPr>
            <a:r>
              <a:rPr lang="de-DE" sz="1600" dirty="0">
                <a:solidFill>
                  <a:srgbClr val="002D55"/>
                </a:solidFill>
                <a:latin typeface="Arial" panose="020B0604020202020204" pitchFamily="34" charset="0"/>
                <a:cs typeface="Arial" panose="020B0604020202020204" pitchFamily="34" charset="0"/>
              </a:rPr>
              <a:t>Jeder Mensch, der aktiv an der Lebensmittelherstellung, -zubereitung und -verbreitung beteiligt ist, also auch jede Einsatzkraft bei der Verpflegungsausgabe, muss nach gültigem Recht belehrt worden sein, bevor er an Lebensmittel für Dritte herantritt. Weiterhin muss er alle zwei Jahre an einer Folgeunterweisung teilnehmen.</a:t>
            </a:r>
          </a:p>
        </p:txBody>
      </p:sp>
    </p:spTree>
    <p:extLst>
      <p:ext uri="{BB962C8B-B14F-4D97-AF65-F5344CB8AC3E}">
        <p14:creationId xmlns:p14="http://schemas.microsoft.com/office/powerpoint/2010/main" val="147512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4-5</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Ausgabestelle für Gegenstände des täglichen Bedarfs</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3" y="1394938"/>
            <a:ext cx="6173596" cy="3190917"/>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ct val="0"/>
              </a:spcBef>
            </a:pPr>
            <a:r>
              <a:rPr lang="de-DE" sz="1600" b="1" dirty="0">
                <a:latin typeface="Arial" panose="020B0604020202020204" pitchFamily="34" charset="0"/>
                <a:cs typeface="Arial" panose="020B0604020202020204" pitchFamily="34" charset="0"/>
              </a:rPr>
              <a:t>Definition</a:t>
            </a:r>
            <a:br>
              <a:rPr lang="de-DE" sz="1600" dirty="0">
                <a:latin typeface="Arial" panose="020B0604020202020204" pitchFamily="34" charset="0"/>
                <a:cs typeface="Arial" panose="020B0604020202020204" pitchFamily="34" charset="0"/>
              </a:rPr>
            </a:br>
            <a:r>
              <a:rPr lang="de-DE" sz="1600" b="0" i="1" dirty="0">
                <a:solidFill>
                  <a:srgbClr val="002D55"/>
                </a:solidFill>
                <a:latin typeface="Arial" panose="020B0604020202020204" pitchFamily="34" charset="0"/>
                <a:cs typeface="Arial" panose="020B0604020202020204" pitchFamily="34" charset="0"/>
              </a:rPr>
              <a:t>Unter einer Ausgabestelle für Gegenstände des dringenden täglichen Bedarfs versteht man einen festgelegten, räumlich strukturierten Ort, an dem Ver- und Gebrauchsgüter sowie Bekleidung an empfangsberechtigte Teilnehmende ausgegeben werden.</a:t>
            </a:r>
          </a:p>
        </p:txBody>
      </p:sp>
    </p:spTree>
    <p:extLst>
      <p:ext uri="{BB962C8B-B14F-4D97-AF65-F5344CB8AC3E}">
        <p14:creationId xmlns:p14="http://schemas.microsoft.com/office/powerpoint/2010/main" val="1529477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EA68FDEC-86EC-2433-A933-EF1384A9C217}"/>
              </a:ext>
            </a:extLst>
          </p:cNvPr>
          <p:cNvSpPr>
            <a:spLocks noGrp="1" noChangeArrowheads="1"/>
          </p:cNvSpPr>
          <p:nvPr>
            <p:ph type="ctrTitle"/>
          </p:nvPr>
        </p:nvSpPr>
        <p:spPr>
          <a:xfrm>
            <a:off x="431800" y="933451"/>
            <a:ext cx="7402945" cy="1359476"/>
          </a:xfrm>
        </p:spPr>
        <p:txBody>
          <a:bodyPr/>
          <a:lstStyle/>
          <a:p>
            <a:pPr>
              <a:lnSpc>
                <a:spcPct val="100000"/>
              </a:lnSpc>
            </a:pPr>
            <a:r>
              <a:rPr lang="de-DE" altLang="de-DE" sz="2400" dirty="0"/>
              <a:t>Unterrichtseinheit 5:</a:t>
            </a:r>
            <a:br>
              <a:rPr lang="de-DE" altLang="de-DE" sz="2400" dirty="0"/>
            </a:br>
            <a:r>
              <a:rPr lang="de-DE" sz="2400" dirty="0"/>
              <a:t>Mitwirken bei Unterbringungsmaßnahmen</a:t>
            </a:r>
            <a:endParaRPr lang="de-DE" altLang="de-DE" sz="2400" dirty="0"/>
          </a:p>
        </p:txBody>
      </p:sp>
      <p:sp>
        <p:nvSpPr>
          <p:cNvPr id="16" name="Rectangle 3">
            <a:extLst>
              <a:ext uri="{FF2B5EF4-FFF2-40B4-BE49-F238E27FC236}">
                <a16:creationId xmlns:a16="http://schemas.microsoft.com/office/drawing/2014/main" id="{7C3952F2-105F-B2B2-D7EC-6ABDA455759C}"/>
              </a:ext>
            </a:extLst>
          </p:cNvPr>
          <p:cNvSpPr>
            <a:spLocks noGrp="1" noChangeArrowheads="1"/>
          </p:cNvSpPr>
          <p:nvPr>
            <p:ph type="subTitle" idx="1"/>
          </p:nvPr>
        </p:nvSpPr>
        <p:spPr>
          <a:xfrm>
            <a:off x="431800" y="2213043"/>
            <a:ext cx="7493000" cy="2324324"/>
          </a:xfrm>
        </p:spPr>
        <p:txBody>
          <a:bodyPr/>
          <a:lstStyle/>
          <a:p>
            <a:pPr marL="0" lvl="3" algn="l">
              <a:lnSpc>
                <a:spcPct val="100000"/>
              </a:lnSpc>
            </a:pPr>
            <a:r>
              <a:rPr lang="de-DE" sz="1600" dirty="0">
                <a:solidFill>
                  <a:srgbClr val="002D55"/>
                </a:solidFill>
                <a:latin typeface="Arial" panose="020B0604020202020204" pitchFamily="34" charset="0"/>
                <a:cs typeface="Arial" panose="020B0604020202020204" pitchFamily="34" charset="0"/>
              </a:rPr>
              <a:t>Die Teilnehmenden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können die zu erbringenden strukturellen Leistungen eines Betreuungsplatzes in der Soforthilfe und einer Notunterkunft in der Stabilisierungsphase erläutern,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können die Maßnahmen beschreiben, die sie eigenständig oder unter Anleitung erbringen können und</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können die Funktionsbereiche „Führung“, „Registrierung und Information“, „soziale Betreuung“, „medizinische Versorgung“, „Verpflegung“ und „Technik“ erklären.</a:t>
            </a:r>
            <a:endParaRPr lang="de-DE" altLang="de-DE" sz="1600" dirty="0">
              <a:latin typeface="Arial" panose="020B0604020202020204" pitchFamily="34" charset="0"/>
              <a:cs typeface="Arial" panose="020B0604020202020204" pitchFamily="34" charset="0"/>
            </a:endParaRPr>
          </a:p>
          <a:p>
            <a:pPr marL="0" indent="0">
              <a:lnSpc>
                <a:spcPct val="100000"/>
              </a:lnSpc>
            </a:pPr>
            <a:endParaRPr lang="de-DE" altLang="de-DE" sz="1600" dirty="0"/>
          </a:p>
        </p:txBody>
      </p:sp>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5-1</a:t>
            </a:r>
          </a:p>
        </p:txBody>
      </p:sp>
    </p:spTree>
    <p:extLst>
      <p:ext uri="{BB962C8B-B14F-4D97-AF65-F5344CB8AC3E}">
        <p14:creationId xmlns:p14="http://schemas.microsoft.com/office/powerpoint/2010/main" val="3077064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5-2</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Der Betreuungsplatz</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3" y="1394938"/>
            <a:ext cx="6273608" cy="3190917"/>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ct val="0"/>
              </a:spcBef>
            </a:pPr>
            <a:r>
              <a:rPr lang="de-DE" sz="1600" b="1" dirty="0">
                <a:latin typeface="Arial" panose="020B0604020202020204" pitchFamily="34" charset="0"/>
                <a:cs typeface="Arial" panose="020B0604020202020204" pitchFamily="34" charset="0"/>
              </a:rPr>
              <a:t>Definition</a:t>
            </a:r>
            <a:br>
              <a:rPr lang="de-DE" sz="1600" dirty="0">
                <a:latin typeface="Arial" panose="020B0604020202020204" pitchFamily="34" charset="0"/>
                <a:cs typeface="Arial" panose="020B0604020202020204" pitchFamily="34" charset="0"/>
              </a:rPr>
            </a:br>
            <a:r>
              <a:rPr lang="de-DE" sz="1600" b="0" i="1" dirty="0">
                <a:solidFill>
                  <a:srgbClr val="002D55"/>
                </a:solidFill>
                <a:latin typeface="Arial" panose="020B0604020202020204" pitchFamily="34" charset="0"/>
                <a:cs typeface="Arial" panose="020B0604020202020204" pitchFamily="34" charset="0"/>
              </a:rPr>
              <a:t>Ein Betreuungsplatz ist ein räumlich festgelegter Ort, an dem Betroffene für bis zu 24 Stunden in der Soforthilfe untergebracht werden, Verpflegung sowie Dinge des dringenden täglichen Bedarfs erhalten und sozial betreut sowie medizinisch versorgt werden können. </a:t>
            </a:r>
          </a:p>
          <a:p>
            <a:pPr>
              <a:lnSpc>
                <a:spcPct val="100000"/>
              </a:lnSpc>
              <a:spcBef>
                <a:spcPct val="0"/>
              </a:spcBef>
            </a:pPr>
            <a:endParaRPr lang="de-DE" sz="1600" b="0" dirty="0">
              <a:solidFill>
                <a:srgbClr val="002D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45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Text enthält.&#10;&#10;Automatisch generierte Beschreibung">
            <a:extLst>
              <a:ext uri="{FF2B5EF4-FFF2-40B4-BE49-F238E27FC236}">
                <a16:creationId xmlns:a16="http://schemas.microsoft.com/office/drawing/2014/main" id="{B43A7E19-2376-B76E-6B33-6AABE47C07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6686" y="2913926"/>
            <a:ext cx="1052537" cy="17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5-3</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Die Funktionsbereiche</a:t>
            </a:r>
            <a:endParaRPr lang="de-DE" sz="2000" dirty="0"/>
          </a:p>
        </p:txBody>
      </p:sp>
      <p:pic>
        <p:nvPicPr>
          <p:cNvPr id="9" name="Grafik 8" descr="Ein Bild, das Kreis enthält.&#10;&#10;Automatisch generierte Beschreibung">
            <a:extLst>
              <a:ext uri="{FF2B5EF4-FFF2-40B4-BE49-F238E27FC236}">
                <a16:creationId xmlns:a16="http://schemas.microsoft.com/office/drawing/2014/main" id="{7311F1DD-DD72-A6AA-DDA9-5D929323FA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6988" y="2935311"/>
            <a:ext cx="2386800" cy="172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descr="Ein Bild, das Text, Schild, Screenshot enthält.&#10;&#10;Automatisch generierte Beschreibung">
            <a:extLst>
              <a:ext uri="{FF2B5EF4-FFF2-40B4-BE49-F238E27FC236}">
                <a16:creationId xmlns:a16="http://schemas.microsoft.com/office/drawing/2014/main" id="{FC3E6E19-E40E-B6FC-D7D9-BC19CA5644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0209" y="2103185"/>
            <a:ext cx="2088000" cy="118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descr="Ein Bild, das Diagramm enthält.&#10;&#10;Automatisch generierte Beschreibung">
            <a:extLst>
              <a:ext uri="{FF2B5EF4-FFF2-40B4-BE49-F238E27FC236}">
                <a16:creationId xmlns:a16="http://schemas.microsoft.com/office/drawing/2014/main" id="{DE90C9A3-FBA4-399E-E81C-47E4A6D9A7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0009" y="2941438"/>
            <a:ext cx="1053441" cy="17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B0555BE6-4149-9786-15BC-FAC59B48E7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2513" y="2139905"/>
            <a:ext cx="2088000" cy="115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nhaltsplatzhalter 8">
            <a:extLst>
              <a:ext uri="{FF2B5EF4-FFF2-40B4-BE49-F238E27FC236}">
                <a16:creationId xmlns:a16="http://schemas.microsoft.com/office/drawing/2014/main" id="{6ACF6A7E-F9E6-4D15-F47B-AD2D2F18D97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3383" y="1144946"/>
            <a:ext cx="2387537" cy="129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34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49"/>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249"/>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2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5-4</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Die Notunterkunft – ein erweiterter Betreuungsplatz</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2" y="1394938"/>
            <a:ext cx="6168833" cy="3190917"/>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de-DE" sz="1600" b="0" dirty="0">
                <a:solidFill>
                  <a:srgbClr val="002D55"/>
                </a:solidFill>
                <a:latin typeface="Arial" panose="020B0604020202020204" pitchFamily="34" charset="0"/>
                <a:cs typeface="Arial" panose="020B0604020202020204" pitchFamily="34" charset="0"/>
              </a:rPr>
              <a:t>Strukturell gleich zu setzen mit dem Betreuungsplatz, nur zeitlich, sowie in den Leistungen qualitativ und quantitativ aufgewertet mit folgenden Zielen:</a:t>
            </a:r>
          </a:p>
          <a:p>
            <a:pPr>
              <a:lnSpc>
                <a:spcPct val="100000"/>
              </a:lnSpc>
            </a:pPr>
            <a:endParaRPr lang="de-DE" sz="1600" dirty="0">
              <a:solidFill>
                <a:srgbClr val="002D55"/>
              </a:solidFill>
              <a:latin typeface="Arial" panose="020B0604020202020204" pitchFamily="34" charset="0"/>
              <a:cs typeface="Arial" panose="020B0604020202020204" pitchFamily="34" charset="0"/>
            </a:endParaRP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Erste Annäherung an normale Verhältnisse</a:t>
            </a: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Mehr und individuellerer Wohnraum </a:t>
            </a:r>
            <a:r>
              <a:rPr lang="de-DE" sz="1600" dirty="0">
                <a:solidFill>
                  <a:srgbClr val="002D55"/>
                </a:solidFill>
                <a:latin typeface="Arial" panose="020B0604020202020204" pitchFamily="34" charset="0"/>
                <a:cs typeface="Arial" panose="020B0604020202020204" pitchFamily="34" charset="0"/>
              </a:rPr>
              <a:t>für</a:t>
            </a:r>
            <a:r>
              <a:rPr lang="de-DE" sz="1600" b="1" dirty="0">
                <a:solidFill>
                  <a:srgbClr val="002D55"/>
                </a:solidFill>
                <a:latin typeface="Arial" panose="020B0604020202020204" pitchFamily="34" charset="0"/>
                <a:cs typeface="Arial" panose="020B0604020202020204" pitchFamily="34" charset="0"/>
              </a:rPr>
              <a:t> </a:t>
            </a:r>
            <a:r>
              <a:rPr lang="de-DE" sz="1600" dirty="0">
                <a:solidFill>
                  <a:srgbClr val="002D55"/>
                </a:solidFill>
                <a:latin typeface="Arial" panose="020B0604020202020204" pitchFamily="34" charset="0"/>
                <a:cs typeface="Arial" panose="020B0604020202020204" pitchFamily="34" charset="0"/>
              </a:rPr>
              <a:t>die</a:t>
            </a:r>
            <a:r>
              <a:rPr lang="de-DE" sz="1600" b="1" dirty="0">
                <a:solidFill>
                  <a:srgbClr val="002D55"/>
                </a:solidFill>
                <a:latin typeface="Arial" panose="020B0604020202020204" pitchFamily="34" charset="0"/>
                <a:cs typeface="Arial" panose="020B0604020202020204" pitchFamily="34" charset="0"/>
              </a:rPr>
              <a:t> </a:t>
            </a:r>
            <a:r>
              <a:rPr lang="de-DE" sz="1600" dirty="0">
                <a:solidFill>
                  <a:srgbClr val="002D55"/>
                </a:solidFill>
                <a:latin typeface="Arial" panose="020B0604020202020204" pitchFamily="34" charset="0"/>
                <a:cs typeface="Arial" panose="020B0604020202020204" pitchFamily="34" charset="0"/>
              </a:rPr>
              <a:t>Betroffenen</a:t>
            </a: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Verpflegungsausgaben</a:t>
            </a:r>
            <a:r>
              <a:rPr lang="de-DE" sz="1600" dirty="0">
                <a:solidFill>
                  <a:srgbClr val="002D55"/>
                </a:solidFill>
                <a:latin typeface="Arial" panose="020B0604020202020204" pitchFamily="34" charset="0"/>
                <a:cs typeface="Arial" panose="020B0604020202020204" pitchFamily="34" charset="0"/>
              </a:rPr>
              <a:t> zu festgelegten, </a:t>
            </a:r>
            <a:r>
              <a:rPr lang="de-DE" sz="1600" b="1" dirty="0">
                <a:solidFill>
                  <a:srgbClr val="002D55"/>
                </a:solidFill>
                <a:latin typeface="Arial" panose="020B0604020202020204" pitchFamily="34" charset="0"/>
                <a:cs typeface="Arial" panose="020B0604020202020204" pitchFamily="34" charset="0"/>
              </a:rPr>
              <a:t>regelmäßigen</a:t>
            </a:r>
            <a:r>
              <a:rPr lang="de-DE" sz="1600" dirty="0">
                <a:solidFill>
                  <a:srgbClr val="002D55"/>
                </a:solidFill>
                <a:latin typeface="Arial" panose="020B0604020202020204" pitchFamily="34" charset="0"/>
                <a:cs typeface="Arial" panose="020B0604020202020204" pitchFamily="34" charset="0"/>
              </a:rPr>
              <a:t> Uhrzeiten mit </a:t>
            </a:r>
            <a:r>
              <a:rPr lang="de-DE" sz="1600" b="1" dirty="0">
                <a:solidFill>
                  <a:srgbClr val="002D55"/>
                </a:solidFill>
                <a:latin typeface="Arial" panose="020B0604020202020204" pitchFamily="34" charset="0"/>
                <a:cs typeface="Arial" panose="020B0604020202020204" pitchFamily="34" charset="0"/>
              </a:rPr>
              <a:t>individuellerem</a:t>
            </a:r>
            <a:r>
              <a:rPr lang="de-DE" sz="1600" dirty="0">
                <a:solidFill>
                  <a:srgbClr val="002D55"/>
                </a:solidFill>
                <a:latin typeface="Arial" panose="020B0604020202020204" pitchFamily="34" charset="0"/>
                <a:cs typeface="Arial" panose="020B0604020202020204" pitchFamily="34" charset="0"/>
              </a:rPr>
              <a:t> Angebot an Kostformen</a:t>
            </a: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Intensivere Betreuung </a:t>
            </a:r>
            <a:r>
              <a:rPr lang="de-DE" sz="1600" dirty="0">
                <a:solidFill>
                  <a:srgbClr val="002D55"/>
                </a:solidFill>
                <a:latin typeface="Arial" panose="020B0604020202020204" pitchFamily="34" charset="0"/>
                <a:cs typeface="Arial" panose="020B0604020202020204" pitchFamily="34" charset="0"/>
              </a:rPr>
              <a:t>der Betroffenen mit erhöhtem Angebot an Beratung</a:t>
            </a:r>
          </a:p>
          <a:p>
            <a:pPr>
              <a:lnSpc>
                <a:spcPct val="100000"/>
              </a:lnSpc>
            </a:pPr>
            <a:endParaRPr lang="de-DE" sz="1600" b="0" dirty="0">
              <a:solidFill>
                <a:srgbClr val="002D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3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1-4</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Betreuungsdienstliche Einsatzanlässe</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2" y="1394938"/>
            <a:ext cx="7370565" cy="3159342"/>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de-DE" sz="1600" b="1" dirty="0">
                <a:latin typeface="Arial" panose="020B0604020202020204" pitchFamily="34" charset="0"/>
                <a:cs typeface="Arial" panose="020B0604020202020204" pitchFamily="34" charset="0"/>
              </a:rPr>
              <a:t>Nennen Sie klassische Einsatzanlässe, </a:t>
            </a:r>
            <a:br>
              <a:rPr lang="de-DE" sz="1600" b="1" dirty="0">
                <a:latin typeface="Arial" panose="020B0604020202020204" pitchFamily="34" charset="0"/>
                <a:cs typeface="Arial" panose="020B0604020202020204" pitchFamily="34" charset="0"/>
              </a:rPr>
            </a:br>
            <a:r>
              <a:rPr lang="de-DE" sz="1600" b="1" dirty="0">
                <a:latin typeface="Arial" panose="020B0604020202020204" pitchFamily="34" charset="0"/>
                <a:cs typeface="Arial" panose="020B0604020202020204" pitchFamily="34" charset="0"/>
              </a:rPr>
              <a:t>bei denen der Betreuungsdienst tätig werden könnte!</a:t>
            </a:r>
            <a:br>
              <a:rPr lang="de-DE" sz="1600" dirty="0">
                <a:solidFill>
                  <a:srgbClr val="002D55"/>
                </a:solidFill>
                <a:latin typeface="Arial" panose="020B0604020202020204" pitchFamily="34" charset="0"/>
                <a:cs typeface="Arial" panose="020B0604020202020204" pitchFamily="34" charset="0"/>
              </a:rPr>
            </a:br>
            <a:endParaRPr lang="de-DE" altLang="de-DE" sz="1600" dirty="0">
              <a:latin typeface="Arial" panose="020B0604020202020204" pitchFamily="34" charset="0"/>
              <a:cs typeface="Arial" panose="020B0604020202020204" pitchFamily="34" charset="0"/>
            </a:endParaRPr>
          </a:p>
          <a:p>
            <a:pPr>
              <a:lnSpc>
                <a:spcPct val="100000"/>
              </a:lnSpc>
              <a:spcBef>
                <a:spcPct val="0"/>
              </a:spcBef>
            </a:pPr>
            <a:r>
              <a:rPr lang="de-DE" altLang="de-DE" sz="1600" b="1" dirty="0">
                <a:solidFill>
                  <a:srgbClr val="002D55"/>
                </a:solidFill>
                <a:latin typeface="Arial" panose="020B0604020202020204" pitchFamily="34" charset="0"/>
                <a:cs typeface="Arial" panose="020B0604020202020204" pitchFamily="34" charset="0"/>
              </a:rPr>
              <a:t>Hilfestellung: </a:t>
            </a:r>
            <a:endParaRPr lang="de-DE" sz="1600" b="1" dirty="0">
              <a:solidFill>
                <a:srgbClr val="002D55"/>
              </a:solidFill>
              <a:latin typeface="Arial" panose="020B0604020202020204" pitchFamily="34" charset="0"/>
              <a:cs typeface="Arial" panose="020B0604020202020204" pitchFamily="34" charset="0"/>
            </a:endParaRPr>
          </a:p>
          <a:p>
            <a:pPr>
              <a:lnSpc>
                <a:spcPct val="100000"/>
              </a:lnSpc>
              <a:spcBef>
                <a:spcPct val="0"/>
              </a:spcBef>
            </a:pPr>
            <a:r>
              <a:rPr lang="de-DE" sz="1600" dirty="0">
                <a:solidFill>
                  <a:srgbClr val="002D55"/>
                </a:solidFill>
                <a:latin typeface="Arial" panose="020B0604020202020204" pitchFamily="34" charset="0"/>
                <a:cs typeface="Arial" panose="020B0604020202020204" pitchFamily="34" charset="0"/>
              </a:rPr>
              <a:t>Erinnern Sie sich dabei an Artikel aus der Tageszeitung, </a:t>
            </a:r>
            <a:br>
              <a:rPr lang="de-DE" sz="1600" dirty="0">
                <a:solidFill>
                  <a:srgbClr val="002D55"/>
                </a:solidFill>
                <a:latin typeface="Arial" panose="020B0604020202020204" pitchFamily="34" charset="0"/>
                <a:cs typeface="Arial" panose="020B0604020202020204" pitchFamily="34" charset="0"/>
              </a:rPr>
            </a:br>
            <a:r>
              <a:rPr lang="de-DE" sz="1600" dirty="0">
                <a:solidFill>
                  <a:srgbClr val="002D55"/>
                </a:solidFill>
                <a:latin typeface="Arial" panose="020B0604020202020204" pitchFamily="34" charset="0"/>
                <a:cs typeface="Arial" panose="020B0604020202020204" pitchFamily="34" charset="0"/>
              </a:rPr>
              <a:t>an erste Einsatzerfahrungen (sofern vorhanden) oder </a:t>
            </a:r>
            <a:br>
              <a:rPr lang="de-DE" sz="1600" dirty="0">
                <a:solidFill>
                  <a:srgbClr val="002D55"/>
                </a:solidFill>
                <a:latin typeface="Arial" panose="020B0604020202020204" pitchFamily="34" charset="0"/>
                <a:cs typeface="Arial" panose="020B0604020202020204" pitchFamily="34" charset="0"/>
              </a:rPr>
            </a:br>
            <a:r>
              <a:rPr lang="de-DE" sz="1600" dirty="0">
                <a:solidFill>
                  <a:srgbClr val="002D55"/>
                </a:solidFill>
                <a:latin typeface="Arial" panose="020B0604020202020204" pitchFamily="34" charset="0"/>
                <a:cs typeface="Arial" panose="020B0604020202020204" pitchFamily="34" charset="0"/>
              </a:rPr>
              <a:t>auch an Berichte von Augenzeugen.</a:t>
            </a:r>
          </a:p>
        </p:txBody>
      </p:sp>
    </p:spTree>
    <p:extLst>
      <p:ext uri="{BB962C8B-B14F-4D97-AF65-F5344CB8AC3E}">
        <p14:creationId xmlns:p14="http://schemas.microsoft.com/office/powerpoint/2010/main" val="2934275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5-5</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Struktureller Aufbau von Unterkünften</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2" y="1394938"/>
            <a:ext cx="6406958" cy="3190917"/>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de-DE" sz="1600" b="0" dirty="0">
                <a:solidFill>
                  <a:srgbClr val="002D55"/>
                </a:solidFill>
                <a:latin typeface="Arial" panose="020B0604020202020204" pitchFamily="34" charset="0"/>
                <a:cs typeface="Arial" panose="020B0604020202020204" pitchFamily="34" charset="0"/>
              </a:rPr>
              <a:t>Bei sämtlichen Formen der Unterbringung von Menschen, gleich ob Einsatzkräfte oder Betroffene, gilt es, die Grundbedürfnisse dieser, während der Zeit der Beherbergung, zu erfüllen. </a:t>
            </a:r>
          </a:p>
          <a:p>
            <a:pPr>
              <a:lnSpc>
                <a:spcPct val="100000"/>
              </a:lnSpc>
            </a:pPr>
            <a:endParaRPr lang="de-DE" sz="1600" dirty="0">
              <a:solidFill>
                <a:srgbClr val="002D55"/>
              </a:solidFill>
              <a:latin typeface="Arial" panose="020B0604020202020204" pitchFamily="34" charset="0"/>
              <a:cs typeface="Arial" panose="020B0604020202020204" pitchFamily="34" charset="0"/>
            </a:endParaRPr>
          </a:p>
          <a:p>
            <a:pPr marL="0" lvl="3" indent="0" algn="l">
              <a:lnSpc>
                <a:spcPct val="100000"/>
              </a:lnSpc>
              <a:buNone/>
            </a:pPr>
            <a:r>
              <a:rPr lang="de-DE" sz="1600" dirty="0">
                <a:solidFill>
                  <a:srgbClr val="002D55"/>
                </a:solidFill>
                <a:latin typeface="Arial" panose="020B0604020202020204" pitchFamily="34" charset="0"/>
                <a:cs typeface="Arial" panose="020B0604020202020204" pitchFamily="34" charset="0"/>
              </a:rPr>
              <a:t>Dies gilt für:</a:t>
            </a: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Betreuungsplatz</a:t>
            </a:r>
            <a:r>
              <a:rPr lang="de-DE" sz="1600" dirty="0">
                <a:solidFill>
                  <a:srgbClr val="002D55"/>
                </a:solidFill>
                <a:latin typeface="Arial" panose="020B0604020202020204" pitchFamily="34" charset="0"/>
                <a:cs typeface="Arial" panose="020B0604020202020204" pitchFamily="34" charset="0"/>
              </a:rPr>
              <a:t> (Soforthilfe),</a:t>
            </a: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Notunterkunft für Betroffene </a:t>
            </a:r>
            <a:r>
              <a:rPr lang="de-DE" sz="1600" dirty="0">
                <a:solidFill>
                  <a:srgbClr val="002D55"/>
                </a:solidFill>
                <a:latin typeface="Arial" panose="020B0604020202020204" pitchFamily="34" charset="0"/>
                <a:cs typeface="Arial" panose="020B0604020202020204" pitchFamily="34" charset="0"/>
              </a:rPr>
              <a:t>(Stabilisierungsphase) und</a:t>
            </a:r>
          </a:p>
          <a:p>
            <a:pPr marL="285750" lvl="3" indent="-285750" algn="l">
              <a:lnSpc>
                <a:spcPct val="100000"/>
              </a:lnSpc>
              <a:buFont typeface="Arial" panose="020B0604020202020204" pitchFamily="34" charset="0"/>
              <a:buChar char="•"/>
            </a:pPr>
            <a:r>
              <a:rPr lang="de-DE" sz="1600" b="1" dirty="0">
                <a:solidFill>
                  <a:srgbClr val="002D55"/>
                </a:solidFill>
                <a:latin typeface="Arial" panose="020B0604020202020204" pitchFamily="34" charset="0"/>
                <a:cs typeface="Arial" panose="020B0604020202020204" pitchFamily="34" charset="0"/>
              </a:rPr>
              <a:t>Unterkunft für Einsatzkräfte</a:t>
            </a:r>
            <a:r>
              <a:rPr lang="de-DE" sz="1600" dirty="0">
                <a:solidFill>
                  <a:srgbClr val="002D55"/>
                </a:solidFill>
                <a:latin typeface="Arial" panose="020B0604020202020204" pitchFamily="34" charset="0"/>
                <a:cs typeface="Arial" panose="020B0604020202020204" pitchFamily="34" charset="0"/>
              </a:rPr>
              <a:t>.</a:t>
            </a:r>
          </a:p>
          <a:p>
            <a:pPr>
              <a:lnSpc>
                <a:spcPct val="100000"/>
              </a:lnSpc>
            </a:pPr>
            <a:endParaRPr lang="de-DE" sz="1600" b="0" dirty="0">
              <a:solidFill>
                <a:srgbClr val="002D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834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EA68FDEC-86EC-2433-A933-EF1384A9C217}"/>
              </a:ext>
            </a:extLst>
          </p:cNvPr>
          <p:cNvSpPr>
            <a:spLocks noGrp="1" noChangeArrowheads="1"/>
          </p:cNvSpPr>
          <p:nvPr>
            <p:ph type="ctrTitle"/>
          </p:nvPr>
        </p:nvSpPr>
        <p:spPr>
          <a:xfrm>
            <a:off x="431800" y="933451"/>
            <a:ext cx="7402945" cy="1359476"/>
          </a:xfrm>
        </p:spPr>
        <p:txBody>
          <a:bodyPr/>
          <a:lstStyle/>
          <a:p>
            <a:pPr>
              <a:lnSpc>
                <a:spcPct val="100000"/>
              </a:lnSpc>
            </a:pPr>
            <a:r>
              <a:rPr lang="de-DE" altLang="de-DE" sz="2400" dirty="0"/>
              <a:t>Unterrichtseinheit 6:</a:t>
            </a:r>
            <a:br>
              <a:rPr lang="de-DE" altLang="de-DE" sz="2400" dirty="0"/>
            </a:br>
            <a:r>
              <a:rPr lang="de-DE" sz="2400" dirty="0"/>
              <a:t>Psychische Belastung im Einsatz</a:t>
            </a:r>
            <a:endParaRPr lang="de-DE" altLang="de-DE" sz="2400" dirty="0"/>
          </a:p>
        </p:txBody>
      </p:sp>
      <p:sp>
        <p:nvSpPr>
          <p:cNvPr id="16" name="Rectangle 3">
            <a:extLst>
              <a:ext uri="{FF2B5EF4-FFF2-40B4-BE49-F238E27FC236}">
                <a16:creationId xmlns:a16="http://schemas.microsoft.com/office/drawing/2014/main" id="{7C3952F2-105F-B2B2-D7EC-6ABDA455759C}"/>
              </a:ext>
            </a:extLst>
          </p:cNvPr>
          <p:cNvSpPr>
            <a:spLocks noGrp="1" noChangeArrowheads="1"/>
          </p:cNvSpPr>
          <p:nvPr>
            <p:ph type="subTitle" idx="1"/>
          </p:nvPr>
        </p:nvSpPr>
        <p:spPr>
          <a:xfrm>
            <a:off x="431800" y="2213043"/>
            <a:ext cx="5536119" cy="2324324"/>
          </a:xfrm>
        </p:spPr>
        <p:txBody>
          <a:bodyPr/>
          <a:lstStyle/>
          <a:p>
            <a:pPr marL="0" lvl="3" algn="l">
              <a:lnSpc>
                <a:spcPct val="100000"/>
              </a:lnSpc>
            </a:pPr>
            <a:r>
              <a:rPr lang="de-DE" sz="1600" dirty="0">
                <a:solidFill>
                  <a:srgbClr val="002D55"/>
                </a:solidFill>
                <a:latin typeface="Arial" panose="020B0604020202020204" pitchFamily="34" charset="0"/>
                <a:cs typeface="Arial" panose="020B0604020202020204" pitchFamily="34" charset="0"/>
              </a:rPr>
              <a:t>Die Teilnehmenden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können den Begriff „Stress“ beschreiben,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kennen die Entstehung von Stress, typische Merkmale und die Auswirkungen auf den Körper und</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kennen Möglichkeiten der Vor- und Nachsorge.</a:t>
            </a:r>
            <a:endParaRPr lang="de-DE" altLang="de-DE" sz="1600" dirty="0">
              <a:latin typeface="Arial" panose="020B0604020202020204" pitchFamily="34" charset="0"/>
              <a:cs typeface="Arial" panose="020B0604020202020204" pitchFamily="34" charset="0"/>
            </a:endParaRPr>
          </a:p>
          <a:p>
            <a:pPr marL="0" indent="0">
              <a:lnSpc>
                <a:spcPct val="100000"/>
              </a:lnSpc>
            </a:pPr>
            <a:endParaRPr lang="de-DE" altLang="de-DE" sz="1600" dirty="0"/>
          </a:p>
        </p:txBody>
      </p:sp>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6-1</a:t>
            </a:r>
          </a:p>
        </p:txBody>
      </p:sp>
    </p:spTree>
    <p:extLst>
      <p:ext uri="{BB962C8B-B14F-4D97-AF65-F5344CB8AC3E}">
        <p14:creationId xmlns:p14="http://schemas.microsoft.com/office/powerpoint/2010/main" val="2101011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D0B61-998D-AB85-4978-953D669A52C8}"/>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B4ED5158-7FD1-BA23-A11C-AD1D1F0F0B50}"/>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6-1A</a:t>
            </a:r>
          </a:p>
        </p:txBody>
      </p:sp>
      <p:sp>
        <p:nvSpPr>
          <p:cNvPr id="7" name="Titel 1">
            <a:extLst>
              <a:ext uri="{FF2B5EF4-FFF2-40B4-BE49-F238E27FC236}">
                <a16:creationId xmlns:a16="http://schemas.microsoft.com/office/drawing/2014/main" id="{8256A5C0-B913-5EA1-53EE-8356A1A81B40}"/>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sz="2000" dirty="0">
                <a:solidFill>
                  <a:srgbClr val="FF0000"/>
                </a:solidFill>
              </a:rPr>
              <a:t>Stressoren</a:t>
            </a:r>
          </a:p>
        </p:txBody>
      </p:sp>
      <p:sp>
        <p:nvSpPr>
          <p:cNvPr id="8" name="Inhaltsplatzhalter 2">
            <a:extLst>
              <a:ext uri="{FF2B5EF4-FFF2-40B4-BE49-F238E27FC236}">
                <a16:creationId xmlns:a16="http://schemas.microsoft.com/office/drawing/2014/main" id="{692E135E-EF36-686B-4208-C7E6F65BDA34}"/>
              </a:ext>
            </a:extLst>
          </p:cNvPr>
          <p:cNvSpPr txBox="1">
            <a:spLocks/>
          </p:cNvSpPr>
          <p:nvPr/>
        </p:nvSpPr>
        <p:spPr>
          <a:xfrm>
            <a:off x="431992" y="1394938"/>
            <a:ext cx="5827757" cy="1834294"/>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Physischen Stressoren</a:t>
            </a:r>
          </a:p>
          <a:p>
            <a:pPr marL="285750" lvl="3" indent="-285750" algn="l">
              <a:lnSpc>
                <a:spcPct val="100000"/>
              </a:lnSpc>
              <a:buFont typeface="Arial" panose="020B0604020202020204" pitchFamily="34" charset="0"/>
              <a:buChar char="•"/>
            </a:pPr>
            <a:endParaRPr lang="de-DE" sz="1600" dirty="0">
              <a:solidFill>
                <a:srgbClr val="002D55"/>
              </a:solidFill>
              <a:latin typeface="Arial" panose="020B0604020202020204" pitchFamily="34" charset="0"/>
              <a:cs typeface="Arial" panose="020B0604020202020204" pitchFamily="34" charset="0"/>
            </a:endParaRP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Psychische Stressoren</a:t>
            </a:r>
          </a:p>
          <a:p>
            <a:pPr marL="285750" lvl="3" indent="-285750" algn="l">
              <a:lnSpc>
                <a:spcPct val="100000"/>
              </a:lnSpc>
              <a:buFont typeface="Arial" panose="020B0604020202020204" pitchFamily="34" charset="0"/>
              <a:buChar char="•"/>
            </a:pPr>
            <a:endParaRPr lang="de-DE" sz="1600" dirty="0">
              <a:solidFill>
                <a:srgbClr val="002D55"/>
              </a:solidFill>
              <a:latin typeface="Arial" panose="020B0604020202020204" pitchFamily="34" charset="0"/>
              <a:cs typeface="Arial" panose="020B0604020202020204" pitchFamily="34" charset="0"/>
            </a:endParaRP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Soziale Stressoren</a:t>
            </a:r>
          </a:p>
          <a:p>
            <a:pPr marL="285750" lvl="3" indent="-285750" algn="l">
              <a:lnSpc>
                <a:spcPct val="100000"/>
              </a:lnSpc>
              <a:buFont typeface="Arial" panose="020B0604020202020204" pitchFamily="34" charset="0"/>
              <a:buChar char="•"/>
            </a:pPr>
            <a:endParaRPr lang="de-DE" sz="1600" dirty="0">
              <a:solidFill>
                <a:srgbClr val="002D55"/>
              </a:solidFill>
              <a:latin typeface="Arial" panose="020B0604020202020204" pitchFamily="34" charset="0"/>
              <a:cs typeface="Arial" panose="020B0604020202020204" pitchFamily="34" charset="0"/>
            </a:endParaRPr>
          </a:p>
          <a:p>
            <a:pPr marL="0" lvl="3" algn="l">
              <a:lnSpc>
                <a:spcPct val="100000"/>
              </a:lnSpc>
            </a:pPr>
            <a:endParaRPr lang="de-DE" sz="1600" dirty="0">
              <a:solidFill>
                <a:srgbClr val="002D55"/>
              </a:solidFill>
              <a:latin typeface="Arial" panose="020B0604020202020204" pitchFamily="34" charset="0"/>
              <a:cs typeface="Arial" panose="020B0604020202020204" pitchFamily="34" charset="0"/>
            </a:endParaRPr>
          </a:p>
          <a:p>
            <a:pPr marL="285750" lvl="3" indent="-285750" algn="l">
              <a:lnSpc>
                <a:spcPct val="100000"/>
              </a:lnSpc>
              <a:buFont typeface="Arial" panose="020B0604020202020204" pitchFamily="34" charset="0"/>
              <a:buChar char="•"/>
            </a:pPr>
            <a:endParaRPr lang="de-DE" sz="1600" dirty="0">
              <a:solidFill>
                <a:srgbClr val="002D55"/>
              </a:solidFill>
              <a:latin typeface="Arial" panose="020B0604020202020204" pitchFamily="34" charset="0"/>
              <a:cs typeface="Arial" panose="020B0604020202020204" pitchFamily="34" charset="0"/>
            </a:endParaRPr>
          </a:p>
          <a:p>
            <a:pPr marL="285750" lvl="3" indent="-285750" algn="l">
              <a:lnSpc>
                <a:spcPct val="100000"/>
              </a:lnSpc>
              <a:buFont typeface="Arial" panose="020B0604020202020204" pitchFamily="34" charset="0"/>
              <a:buChar char="•"/>
            </a:pPr>
            <a:endParaRPr lang="de-DE" sz="1600" dirty="0">
              <a:solidFill>
                <a:srgbClr val="002D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7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6-2</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Positiver und negativer Stress</a:t>
            </a:r>
            <a:endParaRPr lang="de-DE" sz="2000" dirty="0"/>
          </a:p>
        </p:txBody>
      </p:sp>
      <p:pic>
        <p:nvPicPr>
          <p:cNvPr id="4" name="Picture 4">
            <a:extLst>
              <a:ext uri="{FF2B5EF4-FFF2-40B4-BE49-F238E27FC236}">
                <a16:creationId xmlns:a16="http://schemas.microsoft.com/office/drawing/2014/main" id="{49B6CD60-B730-61D4-A5C6-C99EC17979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992606" y="1412523"/>
            <a:ext cx="4249335" cy="31593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749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6137B-BCA1-D38D-2D9A-DD23715BD741}"/>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527B597B-92A1-AD77-0159-EABD0235C671}"/>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6-3</a:t>
            </a:r>
          </a:p>
        </p:txBody>
      </p:sp>
      <p:sp>
        <p:nvSpPr>
          <p:cNvPr id="7" name="Titel 1">
            <a:extLst>
              <a:ext uri="{FF2B5EF4-FFF2-40B4-BE49-F238E27FC236}">
                <a16:creationId xmlns:a16="http://schemas.microsoft.com/office/drawing/2014/main" id="{BBCD0C33-6565-55EF-E161-731D6FF65834}"/>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sz="2000" dirty="0">
                <a:solidFill>
                  <a:srgbClr val="FF0000"/>
                </a:solidFill>
              </a:rPr>
              <a:t>Stressreaktionen</a:t>
            </a:r>
          </a:p>
        </p:txBody>
      </p:sp>
      <p:sp>
        <p:nvSpPr>
          <p:cNvPr id="8" name="Inhaltsplatzhalter 2">
            <a:extLst>
              <a:ext uri="{FF2B5EF4-FFF2-40B4-BE49-F238E27FC236}">
                <a16:creationId xmlns:a16="http://schemas.microsoft.com/office/drawing/2014/main" id="{7C45AD3A-DB09-FB0C-5832-A0B07A6B6F65}"/>
              </a:ext>
            </a:extLst>
          </p:cNvPr>
          <p:cNvSpPr txBox="1">
            <a:spLocks/>
          </p:cNvSpPr>
          <p:nvPr/>
        </p:nvSpPr>
        <p:spPr>
          <a:xfrm>
            <a:off x="431992" y="1394938"/>
            <a:ext cx="5827757" cy="1834294"/>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Körperliche Reaktionen</a:t>
            </a:r>
          </a:p>
          <a:p>
            <a:pPr marL="285750" lvl="3" indent="-285750" algn="l">
              <a:lnSpc>
                <a:spcPct val="100000"/>
              </a:lnSpc>
              <a:buFont typeface="Arial" panose="020B0604020202020204" pitchFamily="34" charset="0"/>
              <a:buChar char="•"/>
            </a:pPr>
            <a:endParaRPr lang="de-DE" sz="1600" dirty="0">
              <a:solidFill>
                <a:srgbClr val="002D55"/>
              </a:solidFill>
              <a:latin typeface="Arial" panose="020B0604020202020204" pitchFamily="34" charset="0"/>
              <a:cs typeface="Arial" panose="020B0604020202020204" pitchFamily="34" charset="0"/>
            </a:endParaRP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Emotionale Reaktionen</a:t>
            </a:r>
          </a:p>
          <a:p>
            <a:pPr marL="285750" lvl="3" indent="-285750" algn="l">
              <a:lnSpc>
                <a:spcPct val="100000"/>
              </a:lnSpc>
              <a:buFont typeface="Arial" panose="020B0604020202020204" pitchFamily="34" charset="0"/>
              <a:buChar char="•"/>
            </a:pPr>
            <a:endParaRPr lang="de-DE" sz="1600" dirty="0">
              <a:solidFill>
                <a:srgbClr val="002D55"/>
              </a:solidFill>
              <a:latin typeface="Arial" panose="020B0604020202020204" pitchFamily="34" charset="0"/>
              <a:cs typeface="Arial" panose="020B0604020202020204" pitchFamily="34" charset="0"/>
            </a:endParaRP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Gedankliche Reaktionen</a:t>
            </a:r>
          </a:p>
          <a:p>
            <a:pPr marL="285750" lvl="3" indent="-285750" algn="l">
              <a:lnSpc>
                <a:spcPct val="100000"/>
              </a:lnSpc>
              <a:buFont typeface="Arial" panose="020B0604020202020204" pitchFamily="34" charset="0"/>
              <a:buChar char="•"/>
            </a:pPr>
            <a:endParaRPr lang="de-DE" sz="1600" dirty="0">
              <a:solidFill>
                <a:srgbClr val="002D55"/>
              </a:solidFill>
              <a:latin typeface="Arial" panose="020B0604020202020204" pitchFamily="34" charset="0"/>
              <a:cs typeface="Arial" panose="020B0604020202020204" pitchFamily="34" charset="0"/>
            </a:endParaRP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Verhaltensreaktionen</a:t>
            </a:r>
          </a:p>
          <a:p>
            <a:pPr marL="285750" lvl="3" indent="-285750" algn="l">
              <a:lnSpc>
                <a:spcPct val="100000"/>
              </a:lnSpc>
              <a:buFont typeface="Arial" panose="020B0604020202020204" pitchFamily="34" charset="0"/>
              <a:buChar char="•"/>
            </a:pPr>
            <a:endParaRPr lang="de-DE" sz="1600" dirty="0">
              <a:solidFill>
                <a:srgbClr val="002D55"/>
              </a:solidFill>
              <a:latin typeface="Arial" panose="020B0604020202020204" pitchFamily="34" charset="0"/>
              <a:cs typeface="Arial" panose="020B0604020202020204" pitchFamily="34" charset="0"/>
            </a:endParaRPr>
          </a:p>
          <a:p>
            <a:pPr marL="285750" lvl="3" indent="-285750" algn="l">
              <a:lnSpc>
                <a:spcPct val="100000"/>
              </a:lnSpc>
              <a:buFont typeface="Arial" panose="020B0604020202020204" pitchFamily="34" charset="0"/>
              <a:buChar char="•"/>
            </a:pPr>
            <a:endParaRPr lang="de-DE" sz="1600" dirty="0">
              <a:solidFill>
                <a:srgbClr val="002D55"/>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87107F3D-0602-520C-F827-F933477547D0}"/>
              </a:ext>
            </a:extLst>
          </p:cNvPr>
          <p:cNvSpPr txBox="1">
            <a:spLocks/>
          </p:cNvSpPr>
          <p:nvPr/>
        </p:nvSpPr>
        <p:spPr>
          <a:xfrm rot="20537685">
            <a:off x="2193492" y="2365119"/>
            <a:ext cx="5827757" cy="1255597"/>
          </a:xfrm>
          <a:prstGeom prst="rect">
            <a:avLst/>
          </a:prstGeom>
          <a:solidFill>
            <a:schemeClr val="accent1">
              <a:lumMod val="60000"/>
              <a:lumOff val="40000"/>
            </a:schemeClr>
          </a:solidFill>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3">
              <a:lnSpc>
                <a:spcPct val="100000"/>
              </a:lnSpc>
            </a:pPr>
            <a:r>
              <a:rPr lang="de-DE" sz="1600" dirty="0">
                <a:solidFill>
                  <a:srgbClr val="002D55"/>
                </a:solidFill>
                <a:latin typeface="Arial" panose="020B0604020202020204" pitchFamily="34" charset="0"/>
                <a:cs typeface="Arial" panose="020B0604020202020204" pitchFamily="34" charset="0"/>
              </a:rPr>
              <a:t>Merke:</a:t>
            </a:r>
          </a:p>
          <a:p>
            <a:pPr marL="0" lvl="3">
              <a:lnSpc>
                <a:spcPct val="100000"/>
              </a:lnSpc>
            </a:pPr>
            <a:endParaRPr lang="de-DE" sz="1600" dirty="0">
              <a:solidFill>
                <a:srgbClr val="002D55"/>
              </a:solidFill>
              <a:latin typeface="Arial" panose="020B0604020202020204" pitchFamily="34" charset="0"/>
              <a:cs typeface="Arial" panose="020B0604020202020204" pitchFamily="34" charset="0"/>
            </a:endParaRPr>
          </a:p>
          <a:p>
            <a:pPr marL="0" lvl="3">
              <a:lnSpc>
                <a:spcPct val="100000"/>
              </a:lnSpc>
            </a:pPr>
            <a:r>
              <a:rPr lang="de-DE" sz="1600" dirty="0">
                <a:solidFill>
                  <a:srgbClr val="002D55"/>
                </a:solidFill>
                <a:latin typeface="Arial" panose="020B0604020202020204" pitchFamily="34" charset="0"/>
                <a:cs typeface="Arial" panose="020B0604020202020204" pitchFamily="34" charset="0"/>
              </a:rPr>
              <a:t>Alle dargestellten Reaktionen sind „Normale Reaktionen auf außergewöhnliche Ereignisse“.</a:t>
            </a:r>
          </a:p>
        </p:txBody>
      </p:sp>
    </p:spTree>
    <p:extLst>
      <p:ext uri="{BB962C8B-B14F-4D97-AF65-F5344CB8AC3E}">
        <p14:creationId xmlns:p14="http://schemas.microsoft.com/office/powerpoint/2010/main" val="6661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EA68FDEC-86EC-2433-A933-EF1384A9C217}"/>
              </a:ext>
            </a:extLst>
          </p:cNvPr>
          <p:cNvSpPr>
            <a:spLocks noGrp="1" noChangeArrowheads="1"/>
          </p:cNvSpPr>
          <p:nvPr>
            <p:ph type="ctrTitle"/>
          </p:nvPr>
        </p:nvSpPr>
        <p:spPr>
          <a:xfrm>
            <a:off x="431800" y="933451"/>
            <a:ext cx="7402945" cy="1359476"/>
          </a:xfrm>
        </p:spPr>
        <p:txBody>
          <a:bodyPr/>
          <a:lstStyle/>
          <a:p>
            <a:pPr>
              <a:lnSpc>
                <a:spcPct val="100000"/>
              </a:lnSpc>
            </a:pPr>
            <a:r>
              <a:rPr lang="de-DE" altLang="de-DE" sz="2400" dirty="0"/>
              <a:t>Unterrichtseinheit 7:</a:t>
            </a:r>
            <a:br>
              <a:rPr lang="de-DE" altLang="de-DE" sz="2400" dirty="0"/>
            </a:br>
            <a:r>
              <a:rPr lang="de-DE" sz="2400" dirty="0"/>
              <a:t>Abschluss</a:t>
            </a:r>
            <a:endParaRPr lang="de-DE" altLang="de-DE" sz="2400" dirty="0"/>
          </a:p>
        </p:txBody>
      </p:sp>
      <p:sp>
        <p:nvSpPr>
          <p:cNvPr id="16" name="Rectangle 3">
            <a:extLst>
              <a:ext uri="{FF2B5EF4-FFF2-40B4-BE49-F238E27FC236}">
                <a16:creationId xmlns:a16="http://schemas.microsoft.com/office/drawing/2014/main" id="{7C3952F2-105F-B2B2-D7EC-6ABDA455759C}"/>
              </a:ext>
            </a:extLst>
          </p:cNvPr>
          <p:cNvSpPr>
            <a:spLocks noGrp="1" noChangeArrowheads="1"/>
          </p:cNvSpPr>
          <p:nvPr>
            <p:ph type="subTitle" idx="1"/>
          </p:nvPr>
        </p:nvSpPr>
        <p:spPr>
          <a:xfrm>
            <a:off x="431800" y="2208179"/>
            <a:ext cx="8280400" cy="2329188"/>
          </a:xfrm>
        </p:spPr>
        <p:txBody>
          <a:bodyPr/>
          <a:lstStyle/>
          <a:p>
            <a:pPr marL="0" lvl="3" algn="l">
              <a:lnSpc>
                <a:spcPct val="100000"/>
              </a:lnSpc>
            </a:pPr>
            <a:r>
              <a:rPr lang="de-DE" sz="1600" dirty="0">
                <a:solidFill>
                  <a:srgbClr val="002D55"/>
                </a:solidFill>
                <a:latin typeface="Arial" panose="020B0604020202020204" pitchFamily="34" charset="0"/>
                <a:cs typeface="Arial" panose="020B0604020202020204" pitchFamily="34" charset="0"/>
              </a:rPr>
              <a:t>Die Teilnehmenden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ziehen ihr persönliches Fazit,</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sind zu einer Mitarbeit im Deutschen Roten Kreuz motiviert und</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sind an der Teilnahme an weiteren Seminaren und Fortbildungen interessiert.</a:t>
            </a:r>
            <a:endParaRPr lang="de-DE" altLang="de-DE" sz="1600" dirty="0">
              <a:latin typeface="Arial" panose="020B0604020202020204" pitchFamily="34" charset="0"/>
              <a:cs typeface="Arial" panose="020B0604020202020204" pitchFamily="34" charset="0"/>
            </a:endParaRPr>
          </a:p>
          <a:p>
            <a:pPr marL="0" indent="0">
              <a:lnSpc>
                <a:spcPct val="100000"/>
              </a:lnSpc>
            </a:pPr>
            <a:endParaRPr lang="de-DE" altLang="de-DE" sz="1600" dirty="0"/>
          </a:p>
        </p:txBody>
      </p:sp>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7-1</a:t>
            </a:r>
          </a:p>
        </p:txBody>
      </p:sp>
    </p:spTree>
    <p:extLst>
      <p:ext uri="{BB962C8B-B14F-4D97-AF65-F5344CB8AC3E}">
        <p14:creationId xmlns:p14="http://schemas.microsoft.com/office/powerpoint/2010/main" val="2731630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313713C-47DB-8D87-9EEB-BF7D88DBF7E7}"/>
              </a:ext>
            </a:extLst>
          </p:cNvPr>
          <p:cNvSpPr txBox="1">
            <a:spLocks/>
          </p:cNvSpPr>
          <p:nvPr/>
        </p:nvSpPr>
        <p:spPr>
          <a:xfrm>
            <a:off x="1871970" y="1799971"/>
            <a:ext cx="5425154" cy="1113162"/>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dirty="0"/>
              <a:t>Vielen Dank für </a:t>
            </a:r>
            <a:br>
              <a:rPr lang="de-DE" dirty="0"/>
            </a:br>
            <a:r>
              <a:rPr lang="de-DE" dirty="0"/>
              <a:t>Ihre Aufmerksamkeit!</a:t>
            </a:r>
          </a:p>
        </p:txBody>
      </p:sp>
    </p:spTree>
    <p:extLst>
      <p:ext uri="{BB962C8B-B14F-4D97-AF65-F5344CB8AC3E}">
        <p14:creationId xmlns:p14="http://schemas.microsoft.com/office/powerpoint/2010/main" val="253297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1-5</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Typische Einsatzanlässe (</a:t>
            </a:r>
            <a:r>
              <a:rPr lang="de-DE" altLang="de-DE" sz="2000" dirty="0">
                <a:solidFill>
                  <a:srgbClr val="FF0000"/>
                </a:solidFill>
              </a:rPr>
              <a:t>1/3)</a:t>
            </a:r>
            <a:endParaRPr lang="de-DE" sz="2000" dirty="0">
              <a:solidFill>
                <a:srgbClr val="FF0000"/>
              </a:solidFill>
            </a:endParaRPr>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2" y="1394938"/>
            <a:ext cx="7370565" cy="3159342"/>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Bombenentschärfung</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Bombendrohung</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Bewaffneter Konflikt</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Wohnhausbrand</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Wohnhauseinsturz</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Naturkatastrophen (Sturmflut, Überschwemmungen, Sturm, Orkan, Hitze)</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Unfälle</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Fluchtbewegungen</a:t>
            </a:r>
          </a:p>
          <a:p>
            <a:pPr>
              <a:lnSpc>
                <a:spcPct val="100000"/>
              </a:lnSpc>
            </a:pPr>
            <a:endParaRPr lang="de-DE" sz="1600" dirty="0">
              <a:solidFill>
                <a:srgbClr val="002D55"/>
              </a:solidFill>
            </a:endParaRPr>
          </a:p>
        </p:txBody>
      </p:sp>
    </p:spTree>
    <p:extLst>
      <p:ext uri="{BB962C8B-B14F-4D97-AF65-F5344CB8AC3E}">
        <p14:creationId xmlns:p14="http://schemas.microsoft.com/office/powerpoint/2010/main" val="89942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1-6</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Typische Einsatzanlässe (</a:t>
            </a:r>
            <a:r>
              <a:rPr lang="de-DE" altLang="de-DE" sz="2000" dirty="0">
                <a:solidFill>
                  <a:srgbClr val="FF0000"/>
                </a:solidFill>
              </a:rPr>
              <a:t>2/3)</a:t>
            </a:r>
            <a:endParaRPr lang="de-DE" sz="2000" dirty="0">
              <a:solidFill>
                <a:srgbClr val="FF0000"/>
              </a:solidFill>
            </a:endParaRPr>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2" y="1394938"/>
            <a:ext cx="8095481" cy="3159342"/>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Störung des Bahn-, Flug-, Schiff- und Straßenverkehrs</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Störungen von Infrastrukturen (Strom, Wärme etc.)</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Großveranstaltungen (Konzerte, Demonstrationen)</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Einsatzkräfteversorgung</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Unterbringen von Reisenden bei Störung des Transitbetriebes </a:t>
            </a:r>
            <a:br>
              <a:rPr lang="de-DE" sz="1600" dirty="0">
                <a:solidFill>
                  <a:srgbClr val="002D55"/>
                </a:solidFill>
                <a:latin typeface="Arial" panose="020B0604020202020204" pitchFamily="34" charset="0"/>
                <a:cs typeface="Arial" panose="020B0604020202020204" pitchFamily="34" charset="0"/>
              </a:rPr>
            </a:br>
            <a:r>
              <a:rPr lang="de-DE" sz="1600" dirty="0">
                <a:solidFill>
                  <a:srgbClr val="002D55"/>
                </a:solidFill>
                <a:latin typeface="Arial" panose="020B0604020202020204" pitchFamily="34" charset="0"/>
                <a:cs typeface="Arial" panose="020B0604020202020204" pitchFamily="34" charset="0"/>
              </a:rPr>
              <a:t>     (an Flughäfen, an Bahnhöfen, in Verkehrsstaus)</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Lebensmittelzubereitung und Ausgabe bei Großveranstaltungen </a:t>
            </a:r>
            <a:br>
              <a:rPr lang="de-DE" sz="1600" dirty="0">
                <a:solidFill>
                  <a:srgbClr val="002D55"/>
                </a:solidFill>
                <a:latin typeface="Arial" panose="020B0604020202020204" pitchFamily="34" charset="0"/>
                <a:cs typeface="Arial" panose="020B0604020202020204" pitchFamily="34" charset="0"/>
              </a:rPr>
            </a:br>
            <a:r>
              <a:rPr lang="de-DE" sz="1600" dirty="0">
                <a:solidFill>
                  <a:srgbClr val="002D55"/>
                </a:solidFill>
                <a:latin typeface="Arial" panose="020B0604020202020204" pitchFamily="34" charset="0"/>
                <a:cs typeface="Arial" panose="020B0604020202020204" pitchFamily="34" charset="0"/>
              </a:rPr>
              <a:t>     </a:t>
            </a:r>
            <a:r>
              <a:rPr lang="de-DE" sz="1600">
                <a:solidFill>
                  <a:srgbClr val="002D55"/>
                </a:solidFill>
                <a:latin typeface="Arial" panose="020B0604020202020204" pitchFamily="34" charset="0"/>
                <a:cs typeface="Arial" panose="020B0604020202020204" pitchFamily="34" charset="0"/>
              </a:rPr>
              <a:t>(Konzerte, </a:t>
            </a:r>
            <a:r>
              <a:rPr lang="de-DE" sz="1600" dirty="0">
                <a:solidFill>
                  <a:srgbClr val="002D55"/>
                </a:solidFill>
                <a:latin typeface="Arial" panose="020B0604020202020204" pitchFamily="34" charset="0"/>
                <a:cs typeface="Arial" panose="020B0604020202020204" pitchFamily="34" charset="0"/>
              </a:rPr>
              <a:t>Demonstrationen etc.)</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Verpflegung von Einsatzkräften</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Unterbringung von Einsatzkräften</a:t>
            </a:r>
          </a:p>
          <a:p>
            <a:pPr>
              <a:lnSpc>
                <a:spcPct val="100000"/>
              </a:lnSpc>
            </a:pPr>
            <a:endParaRPr lang="de-DE" sz="1600" dirty="0">
              <a:solidFill>
                <a:srgbClr val="002D55"/>
              </a:solidFill>
            </a:endParaRPr>
          </a:p>
        </p:txBody>
      </p:sp>
    </p:spTree>
    <p:extLst>
      <p:ext uri="{BB962C8B-B14F-4D97-AF65-F5344CB8AC3E}">
        <p14:creationId xmlns:p14="http://schemas.microsoft.com/office/powerpoint/2010/main" val="264924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7B0CD-B79C-97EE-E9CC-9BFDE89EAA26}"/>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3603DBF8-6421-9F13-30C8-CD67C3F4CAA6}"/>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a:t>
            </a:r>
            <a:r>
              <a:rPr lang="de-DE" sz="700" dirty="0">
                <a:solidFill>
                  <a:srgbClr val="FF0000"/>
                </a:solidFill>
              </a:rPr>
              <a:t>1-6A</a:t>
            </a:r>
          </a:p>
        </p:txBody>
      </p:sp>
      <p:sp>
        <p:nvSpPr>
          <p:cNvPr id="7" name="Titel 1">
            <a:extLst>
              <a:ext uri="{FF2B5EF4-FFF2-40B4-BE49-F238E27FC236}">
                <a16:creationId xmlns:a16="http://schemas.microsoft.com/office/drawing/2014/main" id="{42A1AC06-747A-068F-FCE6-147381879AB3}"/>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solidFill>
                  <a:srgbClr val="FF0000"/>
                </a:solidFill>
              </a:rPr>
              <a:t>Typische Einsatzanlässe (3/3)</a:t>
            </a:r>
            <a:endParaRPr lang="de-DE" sz="2000" dirty="0">
              <a:solidFill>
                <a:srgbClr val="FF0000"/>
              </a:solidFill>
            </a:endParaRPr>
          </a:p>
        </p:txBody>
      </p:sp>
      <p:sp>
        <p:nvSpPr>
          <p:cNvPr id="3" name="Inhaltsplatzhalter 2">
            <a:extLst>
              <a:ext uri="{FF2B5EF4-FFF2-40B4-BE49-F238E27FC236}">
                <a16:creationId xmlns:a16="http://schemas.microsoft.com/office/drawing/2014/main" id="{5CA9ED12-3B6D-D335-437B-9868207C5DE1}"/>
              </a:ext>
            </a:extLst>
          </p:cNvPr>
          <p:cNvSpPr txBox="1">
            <a:spLocks/>
          </p:cNvSpPr>
          <p:nvPr/>
        </p:nvSpPr>
        <p:spPr>
          <a:xfrm>
            <a:off x="431992" y="1394938"/>
            <a:ext cx="8095481" cy="3159342"/>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Behandlungsplatz</a:t>
            </a:r>
          </a:p>
          <a:p>
            <a:pPr marL="0" lvl="3" indent="-285750" algn="l">
              <a:lnSpc>
                <a:spcPct val="100000"/>
              </a:lnSpc>
              <a:buFont typeface="Arial" panose="020B0604020202020204" pitchFamily="34" charset="0"/>
              <a:buChar char="•"/>
            </a:pPr>
            <a:r>
              <a:rPr lang="de-DE" sz="1600" dirty="0" err="1">
                <a:solidFill>
                  <a:srgbClr val="002D55"/>
                </a:solidFill>
                <a:latin typeface="Arial" panose="020B0604020202020204" pitchFamily="34" charset="0"/>
                <a:cs typeface="Arial" panose="020B0604020202020204" pitchFamily="34" charset="0"/>
              </a:rPr>
              <a:t>LebEL</a:t>
            </a:r>
            <a:r>
              <a:rPr lang="de-DE" sz="1600" dirty="0">
                <a:solidFill>
                  <a:srgbClr val="002D55"/>
                </a:solidFill>
                <a:latin typeface="Arial" panose="020B0604020202020204" pitchFamily="34" charset="0"/>
                <a:cs typeface="Arial" panose="020B0604020202020204" pitchFamily="34" charset="0"/>
              </a:rPr>
              <a:t> (Amoklauf, Terroranschlag,…)</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Pandemie / Seuchen</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Transportbegleitung / Weiterleitung von Betroffenen</a:t>
            </a:r>
          </a:p>
          <a:p>
            <a:pPr marL="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Notfallstationen</a:t>
            </a:r>
          </a:p>
          <a:p>
            <a:pPr marL="0" lvl="3" indent="-285750" algn="l">
              <a:lnSpc>
                <a:spcPct val="100000"/>
              </a:lnSpc>
              <a:buFont typeface="Arial" panose="020B0604020202020204" pitchFamily="34" charset="0"/>
              <a:buChar char="•"/>
            </a:pPr>
            <a:endParaRPr lang="de-DE" sz="1600" dirty="0">
              <a:solidFill>
                <a:srgbClr val="002D55"/>
              </a:solidFill>
            </a:endParaRPr>
          </a:p>
        </p:txBody>
      </p:sp>
    </p:spTree>
    <p:extLst>
      <p:ext uri="{BB962C8B-B14F-4D97-AF65-F5344CB8AC3E}">
        <p14:creationId xmlns:p14="http://schemas.microsoft.com/office/powerpoint/2010/main" val="310059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1-7</a:t>
            </a:r>
          </a:p>
        </p:txBody>
      </p:sp>
      <p:sp>
        <p:nvSpPr>
          <p:cNvPr id="7" name="Titel 1">
            <a:extLst>
              <a:ext uri="{FF2B5EF4-FFF2-40B4-BE49-F238E27FC236}">
                <a16:creationId xmlns:a16="http://schemas.microsoft.com/office/drawing/2014/main" id="{05374E42-A9C1-6B4C-9F34-5D28C7A06A65}"/>
              </a:ext>
            </a:extLst>
          </p:cNvPr>
          <p:cNvSpPr txBox="1">
            <a:spLocks/>
          </p:cNvSpPr>
          <p:nvPr/>
        </p:nvSpPr>
        <p:spPr>
          <a:xfrm>
            <a:off x="431992" y="719988"/>
            <a:ext cx="7370565" cy="589318"/>
          </a:xfrm>
          <a:prstGeom prst="rect">
            <a:avLst/>
          </a:prstGeom>
        </p:spPr>
        <p:txBody>
          <a:bodyPr vert="horz" lIns="0" tIns="0" rIns="0" bIns="0" rtlCol="0" anchor="t" anchorCtr="0">
            <a:noAutofit/>
          </a:bodyPr>
          <a:lstStyle>
            <a:lvl1pPr algn="l" defTabSz="685800" rtl="0" eaLnBrk="1" latinLnBrk="0" hangingPunct="1">
              <a:lnSpc>
                <a:spcPts val="3600"/>
              </a:lnSpc>
              <a:spcBef>
                <a:spcPct val="0"/>
              </a:spcBef>
              <a:buNone/>
              <a:defRPr sz="3000" b="1" i="0" kern="1200">
                <a:solidFill>
                  <a:schemeClr val="tx2"/>
                </a:solidFill>
                <a:latin typeface="Georgia" panose="02040502050405020303" pitchFamily="18" charset="0"/>
                <a:ea typeface="+mj-ea"/>
                <a:cs typeface="+mj-cs"/>
              </a:defRPr>
            </a:lvl1pPr>
          </a:lstStyle>
          <a:p>
            <a:r>
              <a:rPr lang="de-DE" altLang="de-DE" sz="2000" dirty="0"/>
              <a:t>Betreuungsdienst</a:t>
            </a:r>
            <a:endParaRPr lang="de-DE" sz="2000" dirty="0"/>
          </a:p>
        </p:txBody>
      </p:sp>
      <p:sp>
        <p:nvSpPr>
          <p:cNvPr id="8" name="Inhaltsplatzhalter 2">
            <a:extLst>
              <a:ext uri="{FF2B5EF4-FFF2-40B4-BE49-F238E27FC236}">
                <a16:creationId xmlns:a16="http://schemas.microsoft.com/office/drawing/2014/main" id="{5920DAE1-CE76-02CB-31A2-DDD8BCFAAA98}"/>
              </a:ext>
            </a:extLst>
          </p:cNvPr>
          <p:cNvSpPr txBox="1">
            <a:spLocks/>
          </p:cNvSpPr>
          <p:nvPr/>
        </p:nvSpPr>
        <p:spPr>
          <a:xfrm>
            <a:off x="431992" y="1394938"/>
            <a:ext cx="7767872" cy="3190917"/>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de-DE" sz="1600" b="1" dirty="0">
                <a:latin typeface="Arial" panose="020B0604020202020204" pitchFamily="34" charset="0"/>
                <a:cs typeface="Arial" panose="020B0604020202020204" pitchFamily="34" charset="0"/>
              </a:rPr>
              <a:t>Definition</a:t>
            </a:r>
            <a:endParaRPr lang="de-DE" sz="1600" b="1" dirty="0">
              <a:solidFill>
                <a:srgbClr val="002D55"/>
              </a:solidFill>
              <a:latin typeface="Arial" panose="020B0604020202020204" pitchFamily="34" charset="0"/>
              <a:cs typeface="Arial" panose="020B0604020202020204" pitchFamily="34" charset="0"/>
            </a:endParaRPr>
          </a:p>
          <a:p>
            <a:pPr>
              <a:lnSpc>
                <a:spcPct val="100000"/>
              </a:lnSpc>
            </a:pPr>
            <a:r>
              <a:rPr lang="de-DE" sz="1600" b="0" i="1" dirty="0">
                <a:solidFill>
                  <a:srgbClr val="002D55"/>
                </a:solidFill>
                <a:latin typeface="Arial" panose="020B0604020202020204" pitchFamily="34" charset="0"/>
                <a:cs typeface="Arial" panose="020B0604020202020204" pitchFamily="34" charset="0"/>
              </a:rPr>
              <a:t>Auftrag des Betreuungsdienstes ist es, bei Störungen oder Ausfall gesellschaftlicher, </a:t>
            </a:r>
            <a:br>
              <a:rPr lang="de-DE" sz="1600" b="0" i="1" dirty="0">
                <a:solidFill>
                  <a:srgbClr val="002D55"/>
                </a:solidFill>
                <a:latin typeface="Arial" panose="020B0604020202020204" pitchFamily="34" charset="0"/>
                <a:cs typeface="Arial" panose="020B0604020202020204" pitchFamily="34" charset="0"/>
              </a:rPr>
            </a:br>
            <a:r>
              <a:rPr lang="de-DE" sz="1600" b="0" i="1" dirty="0">
                <a:solidFill>
                  <a:srgbClr val="002D55"/>
                </a:solidFill>
                <a:latin typeface="Arial" panose="020B0604020202020204" pitchFamily="34" charset="0"/>
                <a:cs typeface="Arial" panose="020B0604020202020204" pitchFamily="34" charset="0"/>
              </a:rPr>
              <a:t>sozialer oder medizinischer Strukturen, Menschen in Notlagen, die jedoch keiner </a:t>
            </a:r>
            <a:br>
              <a:rPr lang="de-DE" sz="1600" b="0" i="1" dirty="0">
                <a:solidFill>
                  <a:srgbClr val="002D55"/>
                </a:solidFill>
                <a:latin typeface="Arial" panose="020B0604020202020204" pitchFamily="34" charset="0"/>
                <a:cs typeface="Arial" panose="020B0604020202020204" pitchFamily="34" charset="0"/>
              </a:rPr>
            </a:br>
            <a:r>
              <a:rPr lang="de-DE" sz="1600" b="0" i="1" dirty="0">
                <a:solidFill>
                  <a:srgbClr val="002D55"/>
                </a:solidFill>
                <a:latin typeface="Arial" panose="020B0604020202020204" pitchFamily="34" charset="0"/>
                <a:cs typeface="Arial" panose="020B0604020202020204" pitchFamily="34" charset="0"/>
              </a:rPr>
              <a:t>sofortigen akutmedizinischen Behandlung bedürfen, Hilfe anzubieten. </a:t>
            </a:r>
          </a:p>
          <a:p>
            <a:pPr>
              <a:lnSpc>
                <a:spcPct val="100000"/>
              </a:lnSpc>
            </a:pPr>
            <a:r>
              <a:rPr lang="de-DE" sz="1600" b="0" i="1" dirty="0">
                <a:solidFill>
                  <a:srgbClr val="002D55"/>
                </a:solidFill>
                <a:latin typeface="Arial" panose="020B0604020202020204" pitchFamily="34" charset="0"/>
                <a:cs typeface="Arial" panose="020B0604020202020204" pitchFamily="34" charset="0"/>
              </a:rPr>
              <a:t>Der Betreuungsdienst ergänzt und unterstützt auch die Wohlfahrts- und Sozialarbeit im Rahmen des Komplexen Hilfeleistungssystems.</a:t>
            </a:r>
          </a:p>
          <a:p>
            <a:pPr>
              <a:lnSpc>
                <a:spcPct val="100000"/>
              </a:lnSpc>
            </a:pPr>
            <a:r>
              <a:rPr lang="de-DE" sz="1600" b="0" i="1" dirty="0">
                <a:solidFill>
                  <a:srgbClr val="002D55"/>
                </a:solidFill>
                <a:latin typeface="Arial" panose="020B0604020202020204" pitchFamily="34" charset="0"/>
                <a:cs typeface="Arial" panose="020B0604020202020204" pitchFamily="34" charset="0"/>
              </a:rPr>
              <a:t>Ziel ist die schnellstmögliche Rückkehr zu alltäglichen Lebensumständen bei Erhalt </a:t>
            </a:r>
            <a:br>
              <a:rPr lang="de-DE" sz="1600" b="0" i="1" dirty="0">
                <a:solidFill>
                  <a:srgbClr val="002D55"/>
                </a:solidFill>
                <a:latin typeface="Arial" panose="020B0604020202020204" pitchFamily="34" charset="0"/>
                <a:cs typeface="Arial" panose="020B0604020202020204" pitchFamily="34" charset="0"/>
              </a:rPr>
            </a:br>
            <a:r>
              <a:rPr lang="de-DE" sz="1600" b="0" i="1" dirty="0">
                <a:solidFill>
                  <a:srgbClr val="002D55"/>
                </a:solidFill>
                <a:latin typeface="Arial" panose="020B0604020202020204" pitchFamily="34" charset="0"/>
                <a:cs typeface="Arial" panose="020B0604020202020204" pitchFamily="34" charset="0"/>
              </a:rPr>
              <a:t>oder zur Wiederherstellung des körperlichen, geistigen sowie sozialen Wohlbefindens </a:t>
            </a:r>
            <a:br>
              <a:rPr lang="de-DE" sz="1600" b="0" i="1" dirty="0">
                <a:solidFill>
                  <a:srgbClr val="002D55"/>
                </a:solidFill>
                <a:latin typeface="Arial" panose="020B0604020202020204" pitchFamily="34" charset="0"/>
                <a:cs typeface="Arial" panose="020B0604020202020204" pitchFamily="34" charset="0"/>
              </a:rPr>
            </a:br>
            <a:r>
              <a:rPr lang="de-DE" sz="1600" b="0" i="1" dirty="0">
                <a:solidFill>
                  <a:srgbClr val="002D55"/>
                </a:solidFill>
                <a:latin typeface="Arial" panose="020B0604020202020204" pitchFamily="34" charset="0"/>
                <a:cs typeface="Arial" panose="020B0604020202020204" pitchFamily="34" charset="0"/>
              </a:rPr>
              <a:t>der Betroffenen.</a:t>
            </a:r>
          </a:p>
          <a:p>
            <a:pPr>
              <a:lnSpc>
                <a:spcPct val="100000"/>
              </a:lnSpc>
            </a:pPr>
            <a:r>
              <a:rPr lang="de-DE" sz="1600" b="0" i="1" dirty="0">
                <a:solidFill>
                  <a:srgbClr val="002D55"/>
                </a:solidFill>
                <a:latin typeface="Arial" panose="020B0604020202020204" pitchFamily="34" charset="0"/>
                <a:cs typeface="Arial" panose="020B0604020202020204" pitchFamily="34" charset="0"/>
              </a:rPr>
              <a:t>Die Eigenhilfe und Selbstbestimmung der Betroffenen ist besonders in den Vordergrund zu stellen und zu fördern.</a:t>
            </a:r>
          </a:p>
          <a:p>
            <a:pPr>
              <a:lnSpc>
                <a:spcPct val="100000"/>
              </a:lnSpc>
            </a:pPr>
            <a:endParaRPr lang="de-DE" sz="1600" b="0" dirty="0">
              <a:solidFill>
                <a:srgbClr val="002D55"/>
              </a:solidFill>
              <a:latin typeface="Arial" panose="020B0604020202020204" pitchFamily="34" charset="0"/>
              <a:cs typeface="Arial" panose="020B0604020202020204" pitchFamily="34" charset="0"/>
            </a:endParaRPr>
          </a:p>
          <a:p>
            <a:pPr>
              <a:lnSpc>
                <a:spcPct val="100000"/>
              </a:lnSpc>
            </a:pPr>
            <a:r>
              <a:rPr lang="de-DE" sz="1200" b="0" dirty="0">
                <a:solidFill>
                  <a:srgbClr val="002D55"/>
                </a:solidFill>
                <a:latin typeface="Arial" panose="020B0604020202020204" pitchFamily="34" charset="0"/>
                <a:cs typeface="Arial" panose="020B0604020202020204" pitchFamily="34" charset="0"/>
              </a:rPr>
              <a:t>(Verabschiedet durch DRK-Präsidium und DRK-Präsidialrat am 19. November 2009)</a:t>
            </a:r>
          </a:p>
        </p:txBody>
      </p:sp>
    </p:spTree>
    <p:extLst>
      <p:ext uri="{BB962C8B-B14F-4D97-AF65-F5344CB8AC3E}">
        <p14:creationId xmlns:p14="http://schemas.microsoft.com/office/powerpoint/2010/main" val="21068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EA68FDEC-86EC-2433-A933-EF1384A9C217}"/>
              </a:ext>
            </a:extLst>
          </p:cNvPr>
          <p:cNvSpPr>
            <a:spLocks noGrp="1" noChangeArrowheads="1"/>
          </p:cNvSpPr>
          <p:nvPr>
            <p:ph type="ctrTitle"/>
          </p:nvPr>
        </p:nvSpPr>
        <p:spPr>
          <a:xfrm>
            <a:off x="431800" y="933451"/>
            <a:ext cx="8024814" cy="1359476"/>
          </a:xfrm>
        </p:spPr>
        <p:txBody>
          <a:bodyPr/>
          <a:lstStyle/>
          <a:p>
            <a:pPr>
              <a:lnSpc>
                <a:spcPct val="100000"/>
              </a:lnSpc>
            </a:pPr>
            <a:r>
              <a:rPr lang="de-DE" altLang="de-DE" sz="2400" dirty="0"/>
              <a:t>Unterrichtseinheit 2:</a:t>
            </a:r>
            <a:br>
              <a:rPr lang="de-DE" altLang="de-DE" sz="2400" dirty="0"/>
            </a:br>
            <a:r>
              <a:rPr lang="de-DE" sz="2400" dirty="0"/>
              <a:t>Aufbau, Einsatzphasen und Strukturen</a:t>
            </a:r>
            <a:endParaRPr lang="de-DE" altLang="de-DE" sz="2400" dirty="0"/>
          </a:p>
        </p:txBody>
      </p:sp>
      <p:sp>
        <p:nvSpPr>
          <p:cNvPr id="16" name="Rectangle 3">
            <a:extLst>
              <a:ext uri="{FF2B5EF4-FFF2-40B4-BE49-F238E27FC236}">
                <a16:creationId xmlns:a16="http://schemas.microsoft.com/office/drawing/2014/main" id="{7C3952F2-105F-B2B2-D7EC-6ABDA455759C}"/>
              </a:ext>
            </a:extLst>
          </p:cNvPr>
          <p:cNvSpPr>
            <a:spLocks noGrp="1" noChangeArrowheads="1"/>
          </p:cNvSpPr>
          <p:nvPr>
            <p:ph type="subTitle" idx="1"/>
          </p:nvPr>
        </p:nvSpPr>
        <p:spPr>
          <a:xfrm>
            <a:off x="431799" y="2213043"/>
            <a:ext cx="8024813" cy="2324324"/>
          </a:xfrm>
        </p:spPr>
        <p:txBody>
          <a:bodyPr/>
          <a:lstStyle/>
          <a:p>
            <a:pPr marL="0" lvl="3" algn="l">
              <a:lnSpc>
                <a:spcPct val="100000"/>
              </a:lnSpc>
            </a:pPr>
            <a:r>
              <a:rPr lang="de-DE" sz="1600" dirty="0">
                <a:solidFill>
                  <a:srgbClr val="002D55"/>
                </a:solidFill>
                <a:latin typeface="Arial" panose="020B0604020202020204" pitchFamily="34" charset="0"/>
                <a:cs typeface="Arial" panose="020B0604020202020204" pitchFamily="34" charset="0"/>
              </a:rPr>
              <a:t>Die Teilnehmenden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können die Grundbedürfnisse von Menschen erläutern,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kennen die darauf abgestimmten Einsatzphasen,</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kennen die grundsätzlichen Leistungsmöglichkeiten des Betreuungsdienstes und</a:t>
            </a:r>
          </a:p>
          <a:p>
            <a:pPr marL="285750" lvl="3" indent="-285750" algn="l">
              <a:lnSpc>
                <a:spcPct val="100000"/>
              </a:lnSpc>
              <a:buFont typeface="Arial" panose="020B0604020202020204" pitchFamily="34" charset="0"/>
              <a:buChar char="•"/>
            </a:pPr>
            <a:r>
              <a:rPr lang="de-DE" sz="1600" dirty="0">
                <a:solidFill>
                  <a:srgbClr val="002D55"/>
                </a:solidFill>
                <a:latin typeface="Arial" panose="020B0604020202020204" pitchFamily="34" charset="0"/>
                <a:cs typeface="Arial" panose="020B0604020202020204" pitchFamily="34" charset="0"/>
              </a:rPr>
              <a:t>kennen die Strukturen des Betreuungsdienstes im Katastrophenschutz vor Ort.</a:t>
            </a:r>
            <a:endParaRPr lang="de-DE" altLang="de-DE" sz="1600" dirty="0">
              <a:latin typeface="Arial" panose="020B0604020202020204" pitchFamily="34" charset="0"/>
              <a:cs typeface="Arial" panose="020B0604020202020204" pitchFamily="34" charset="0"/>
            </a:endParaRPr>
          </a:p>
          <a:p>
            <a:pPr marL="0" indent="0">
              <a:lnSpc>
                <a:spcPct val="100000"/>
              </a:lnSpc>
            </a:pPr>
            <a:endParaRPr lang="de-DE" altLang="de-DE" sz="1600" dirty="0"/>
          </a:p>
        </p:txBody>
      </p:sp>
      <p:sp>
        <p:nvSpPr>
          <p:cNvPr id="2" name="Textfeld 1">
            <a:extLst>
              <a:ext uri="{FF2B5EF4-FFF2-40B4-BE49-F238E27FC236}">
                <a16:creationId xmlns:a16="http://schemas.microsoft.com/office/drawing/2014/main" id="{367220DD-3C20-804A-4643-6366E7D88BF2}"/>
              </a:ext>
            </a:extLst>
          </p:cNvPr>
          <p:cNvSpPr txBox="1"/>
          <p:nvPr/>
        </p:nvSpPr>
        <p:spPr>
          <a:xfrm>
            <a:off x="360484" y="4676528"/>
            <a:ext cx="8423031" cy="307777"/>
          </a:xfrm>
          <a:prstGeom prst="rect">
            <a:avLst/>
          </a:prstGeom>
          <a:noFill/>
        </p:spPr>
        <p:txBody>
          <a:bodyPr wrap="square">
            <a:spAutoFit/>
          </a:bodyPr>
          <a:lstStyle/>
          <a:p>
            <a:r>
              <a:rPr lang="de-DE" sz="700" b="1" dirty="0"/>
              <a:t>Einsatzkräftegrundausbildung Betreuungsdienst – Version Rheinland-Pfalz</a:t>
            </a:r>
          </a:p>
          <a:p>
            <a:r>
              <a:rPr lang="de-DE" sz="700" dirty="0"/>
              <a:t>Folie 2-1</a:t>
            </a:r>
          </a:p>
        </p:txBody>
      </p:sp>
    </p:spTree>
    <p:extLst>
      <p:ext uri="{BB962C8B-B14F-4D97-AF65-F5344CB8AC3E}">
        <p14:creationId xmlns:p14="http://schemas.microsoft.com/office/powerpoint/2010/main" val="972433716"/>
      </p:ext>
    </p:extLst>
  </p:cSld>
  <p:clrMapOvr>
    <a:masterClrMapping/>
  </p:clrMapOvr>
</p:sld>
</file>

<file path=ppt/theme/theme1.xml><?xml version="1.0" encoding="utf-8"?>
<a:theme xmlns:a="http://schemas.openxmlformats.org/drawingml/2006/main" name="Office – ohne Fußzeil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3FA4014C-33EB-4B51-BB67-573F4E01A6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49A51BC978476D449F977CE4D3FCBAC4" ma:contentTypeVersion="18" ma:contentTypeDescription="Ein neues Dokument erstellen." ma:contentTypeScope="" ma:versionID="6dd63431b95573de585c92068dd14884">
  <xsd:schema xmlns:xsd="http://www.w3.org/2001/XMLSchema" xmlns:xs="http://www.w3.org/2001/XMLSchema" xmlns:p="http://schemas.microsoft.com/office/2006/metadata/properties" xmlns:ns2="8f9c2726-ddab-47c0-a227-5d8989094ee0" xmlns:ns3="a84ebaef-4ab9-4350-9d19-a1b16ee52bbc" targetNamespace="http://schemas.microsoft.com/office/2006/metadata/properties" ma:root="true" ma:fieldsID="6e4165f2da48dcf06499cfde18e70dde" ns2:_="" ns3:_="">
    <xsd:import namespace="8f9c2726-ddab-47c0-a227-5d8989094ee0"/>
    <xsd:import namespace="a84ebaef-4ab9-4350-9d19-a1b16ee52bb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c2726-ddab-47c0-a227-5d8989094ee0"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26" nillable="true" ma:displayName="Taxonomy Catch All Column" ma:hidden="true" ma:list="{cb04fcd3-fead-4a5f-81f2-850ebc3c1d79}" ma:internalName="TaxCatchAll" ma:showField="CatchAllData" ma:web="8f9c2726-ddab-47c0-a227-5d8989094ee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4ebaef-4ab9-4350-9d19-a1b16ee52bb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4b42da31-f07d-4bc5-921b-0bfb276d62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f9c2726-ddab-47c0-a227-5d8989094ee0" xsi:nil="true"/>
    <lcf76f155ced4ddcb4097134ff3c332f xmlns="a84ebaef-4ab9-4350-9d19-a1b16ee52bbc">
      <Terms xmlns="http://schemas.microsoft.com/office/infopath/2007/PartnerControls"/>
    </lcf76f155ced4ddcb4097134ff3c332f>
    <_dlc_DocId xmlns="8f9c2726-ddab-47c0-a227-5d8989094ee0">3STUTYFYDQU3-114691560-1773564</_dlc_DocId>
    <_dlc_DocIdUrl xmlns="8f9c2726-ddab-47c0-a227-5d8989094ee0">
      <Url>https://drkgsberlin.sharepoint.com/sites/Bereich_2/_layouts/15/DocIdRedir.aspx?ID=3STUTYFYDQU3-114691560-1773564</Url>
      <Description>3STUTYFYDQU3-114691560-1773564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3B217A-607F-4152-ABE9-8D4085CC0D17}">
  <ds:schemaRefs>
    <ds:schemaRef ds:uri="http://schemas.microsoft.com/sharepoint/events"/>
  </ds:schemaRefs>
</ds:datastoreItem>
</file>

<file path=customXml/itemProps2.xml><?xml version="1.0" encoding="utf-8"?>
<ds:datastoreItem xmlns:ds="http://schemas.openxmlformats.org/officeDocument/2006/customXml" ds:itemID="{7AE5E46B-A517-46D7-941B-9F1948D08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c2726-ddab-47c0-a227-5d8989094ee0"/>
    <ds:schemaRef ds:uri="a84ebaef-4ab9-4350-9d19-a1b16ee52b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03FFA8-751F-44EB-A196-BB377B932599}">
  <ds:schemaRefs>
    <ds:schemaRef ds:uri="8f9c2726-ddab-47c0-a227-5d8989094ee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84ebaef-4ab9-4350-9d19-a1b16ee52bbc"/>
    <ds:schemaRef ds:uri="http://www.w3.org/XML/1998/namespace"/>
    <ds:schemaRef ds:uri="http://purl.org/dc/dcmitype/"/>
  </ds:schemaRefs>
</ds:datastoreItem>
</file>

<file path=customXml/itemProps4.xml><?xml version="1.0" encoding="utf-8"?>
<ds:datastoreItem xmlns:ds="http://schemas.openxmlformats.org/officeDocument/2006/customXml" ds:itemID="{DBFC9BE5-A820-4193-A651-A46C3D805E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DRK_Praesentation_16zu9</Template>
  <TotalTime>0</TotalTime>
  <Words>1775</Words>
  <Application>Microsoft Office PowerPoint</Application>
  <PresentationFormat>Bildschirmpräsentation (16:9)</PresentationFormat>
  <Paragraphs>330</Paragraphs>
  <Slides>46</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46</vt:i4>
      </vt:variant>
    </vt:vector>
  </HeadingPairs>
  <TitlesOfParts>
    <vt:vector size="54" baseType="lpstr">
      <vt:lpstr>Arial</vt:lpstr>
      <vt:lpstr>Calibri</vt:lpstr>
      <vt:lpstr>Georgia</vt:lpstr>
      <vt:lpstr>HelveticaNeueLT Std</vt:lpstr>
      <vt:lpstr>HelveticaNeueLT Std Lt</vt:lpstr>
      <vt:lpstr>HelveticaNeueLT Std Med</vt:lpstr>
      <vt:lpstr>Symbol</vt:lpstr>
      <vt:lpstr>Office – ohne Fußzeile</vt:lpstr>
      <vt:lpstr>Einsatzkräftegrundausbildung Betreuungsdienst</vt:lpstr>
      <vt:lpstr>PowerPoint-Präsentation</vt:lpstr>
      <vt:lpstr>Unterrichtseinheit 1:  Einführung und betreuungsdienstliche Einsatzanlässe</vt:lpstr>
      <vt:lpstr>PowerPoint-Präsentation</vt:lpstr>
      <vt:lpstr>PowerPoint-Präsentation</vt:lpstr>
      <vt:lpstr>PowerPoint-Präsentation</vt:lpstr>
      <vt:lpstr>PowerPoint-Präsentation</vt:lpstr>
      <vt:lpstr>PowerPoint-Präsentation</vt:lpstr>
      <vt:lpstr>Unterrichtseinheit 2: Aufbau, Einsatzphasen und Strukturen</vt:lpstr>
      <vt:lpstr>PowerPoint-Präsentation</vt:lpstr>
      <vt:lpstr>PowerPoint-Präsentation</vt:lpstr>
      <vt:lpstr>PowerPoint-Präsentation</vt:lpstr>
      <vt:lpstr>PowerPoint-Präsentation</vt:lpstr>
      <vt:lpstr>PowerPoint-Präsentation</vt:lpstr>
      <vt:lpstr>PowerPoint-Präsentation</vt:lpstr>
      <vt:lpstr>Die Einsatzeinheit Rheinland-Pfalz</vt:lpstr>
      <vt:lpstr>Das Katastrophenschutzmodul Betreuungsdienst</vt:lpstr>
      <vt:lpstr>Versorgungskapazität eines Moduls Betreuung</vt:lpstr>
      <vt:lpstr>Das Katastrophenschutzmodul Verpflegungsdienst</vt:lpstr>
      <vt:lpstr>Das Katastrophenschutzmodul Verpflegungsdienst</vt:lpstr>
      <vt:lpstr>PowerPoint-Präsentation</vt:lpstr>
      <vt:lpstr>Unterrichtseinheit 3: Durchführen von Betreuungsmaßnahmen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Unterrichtseinheit 4: Betreiben von Ausgabestellen</vt:lpstr>
      <vt:lpstr>PowerPoint-Präsentation</vt:lpstr>
      <vt:lpstr>PowerPoint-Präsentation</vt:lpstr>
      <vt:lpstr>PowerPoint-Präsentation</vt:lpstr>
      <vt:lpstr>PowerPoint-Präsentation</vt:lpstr>
      <vt:lpstr>Unterrichtseinheit 5: Mitwirken bei Unterbringungsmaßnahmen</vt:lpstr>
      <vt:lpstr>PowerPoint-Präsentation</vt:lpstr>
      <vt:lpstr>PowerPoint-Präsentation</vt:lpstr>
      <vt:lpstr>PowerPoint-Präsentation</vt:lpstr>
      <vt:lpstr>PowerPoint-Präsentation</vt:lpstr>
      <vt:lpstr>Unterrichtseinheit 6: Psychische Belastung im Einsatz</vt:lpstr>
      <vt:lpstr>PowerPoint-Präsentation</vt:lpstr>
      <vt:lpstr>PowerPoint-Präsentation</vt:lpstr>
      <vt:lpstr>PowerPoint-Präsentation</vt:lpstr>
      <vt:lpstr>Unterrichtseinheit 7: Abschluss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Helfergrundausbildung Betreuungsdienst</dc:title>
  <dc:creator>Anna-Maria Ihlenfeld</dc:creator>
  <cp:lastModifiedBy>Oliver Talke</cp:lastModifiedBy>
  <cp:revision>107</cp:revision>
  <cp:lastPrinted>2024-05-23T08:03:28Z</cp:lastPrinted>
  <dcterms:created xsi:type="dcterms:W3CDTF">2023-11-09T09:31:59Z</dcterms:created>
  <dcterms:modified xsi:type="dcterms:W3CDTF">2025-12-05T10:15:32Z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o_HilfslinienVertical">
    <vt:lpwstr>CustomLayout</vt:lpwstr>
  </property>
  <property fmtid="{D5CDD505-2E9C-101B-9397-08002B2CF9AE}" pid="3" name="ho_HilfslinienVertical1">
    <vt:lpwstr>1.2</vt:lpwstr>
  </property>
  <property fmtid="{D5CDD505-2E9C-101B-9397-08002B2CF9AE}" pid="4" name="ho_HilfslinienVertical2">
    <vt:lpwstr>12.4</vt:lpwstr>
  </property>
  <property fmtid="{D5CDD505-2E9C-101B-9397-08002B2CF9AE}" pid="5" name="ho_HilfslinienVertical3">
    <vt:lpwstr>13</vt:lpwstr>
  </property>
  <property fmtid="{D5CDD505-2E9C-101B-9397-08002B2CF9AE}" pid="6" name="ho_HilfslinienVertical4">
    <vt:lpwstr>24.2</vt:lpwstr>
  </property>
  <property fmtid="{D5CDD505-2E9C-101B-9397-08002B2CF9AE}" pid="7" name="ho_HilfslinienVertical5">
    <vt:lpwstr>23.9</vt:lpwstr>
  </property>
  <property fmtid="{D5CDD505-2E9C-101B-9397-08002B2CF9AE}" pid="8" name="ho_HilfslinienVertical6">
    <vt:lpwstr>5.2</vt:lpwstr>
  </property>
  <property fmtid="{D5CDD505-2E9C-101B-9397-08002B2CF9AE}" pid="9" name="ho_HilfslinienVertical7">
    <vt:lpwstr/>
  </property>
  <property fmtid="{D5CDD505-2E9C-101B-9397-08002B2CF9AE}" pid="10" name="ho_HilfslinienVertical8">
    <vt:lpwstr/>
  </property>
  <property fmtid="{D5CDD505-2E9C-101B-9397-08002B2CF9AE}" pid="11" name="ho_HilfslinienVertical9">
    <vt:lpwstr/>
  </property>
  <property fmtid="{D5CDD505-2E9C-101B-9397-08002B2CF9AE}" pid="12" name="ho_HilfslinienVertical10">
    <vt:lpwstr/>
  </property>
  <property fmtid="{D5CDD505-2E9C-101B-9397-08002B2CF9AE}" pid="13" name="ho_HilfslinienVertical11">
    <vt:lpwstr/>
  </property>
  <property fmtid="{D5CDD505-2E9C-101B-9397-08002B2CF9AE}" pid="14" name="ho_HilfslinienVertical12">
    <vt:lpwstr/>
  </property>
  <property fmtid="{D5CDD505-2E9C-101B-9397-08002B2CF9AE}" pid="15" name="ho_HilfslinienVertical13">
    <vt:lpwstr/>
  </property>
  <property fmtid="{D5CDD505-2E9C-101B-9397-08002B2CF9AE}" pid="16" name="ho_HilfslinienVertical14">
    <vt:lpwstr/>
  </property>
  <property fmtid="{D5CDD505-2E9C-101B-9397-08002B2CF9AE}" pid="17" name="ho_HilfslinienVertical15">
    <vt:lpwstr/>
  </property>
  <property fmtid="{D5CDD505-2E9C-101B-9397-08002B2CF9AE}" pid="18" name="ho_HilfslinienVertical16">
    <vt:lpwstr/>
  </property>
  <property fmtid="{D5CDD505-2E9C-101B-9397-08002B2CF9AE}" pid="19" name="ho_HilfslinienVertical17">
    <vt:lpwstr/>
  </property>
  <property fmtid="{D5CDD505-2E9C-101B-9397-08002B2CF9AE}" pid="20" name="ho_HilfslinienVertical18">
    <vt:lpwstr/>
  </property>
  <property fmtid="{D5CDD505-2E9C-101B-9397-08002B2CF9AE}" pid="21" name="ho_HilfslinienVertical19">
    <vt:lpwstr/>
  </property>
  <property fmtid="{D5CDD505-2E9C-101B-9397-08002B2CF9AE}" pid="22" name="ho_HilfslinienVertical20">
    <vt:lpwstr/>
  </property>
  <property fmtid="{D5CDD505-2E9C-101B-9397-08002B2CF9AE}" pid="23" name="ho_HilfslinienHorizontal">
    <vt:lpwstr>CustomLayout</vt:lpwstr>
  </property>
  <property fmtid="{D5CDD505-2E9C-101B-9397-08002B2CF9AE}" pid="24" name="ho_HilfslinienHorizontal1">
    <vt:lpwstr>.6</vt:lpwstr>
  </property>
  <property fmtid="{D5CDD505-2E9C-101B-9397-08002B2CF9AE}" pid="25" name="ho_HilfslinienHorizontal2">
    <vt:lpwstr>1.8</vt:lpwstr>
  </property>
  <property fmtid="{D5CDD505-2E9C-101B-9397-08002B2CF9AE}" pid="26" name="ho_HilfslinienHorizontal3">
    <vt:lpwstr>2.4</vt:lpwstr>
  </property>
  <property fmtid="{D5CDD505-2E9C-101B-9397-08002B2CF9AE}" pid="27" name="ho_HilfslinienHorizontal4">
    <vt:lpwstr>9.6</vt:lpwstr>
  </property>
  <property fmtid="{D5CDD505-2E9C-101B-9397-08002B2CF9AE}" pid="28" name="ho_HilfslinienHorizontal5">
    <vt:lpwstr>10.2</vt:lpwstr>
  </property>
  <property fmtid="{D5CDD505-2E9C-101B-9397-08002B2CF9AE}" pid="29" name="ho_HilfslinienHorizontal6">
    <vt:lpwstr>9.3</vt:lpwstr>
  </property>
  <property fmtid="{D5CDD505-2E9C-101B-9397-08002B2CF9AE}" pid="30" name="ho_HilfslinienHorizontal7">
    <vt:lpwstr>2</vt:lpwstr>
  </property>
  <property fmtid="{D5CDD505-2E9C-101B-9397-08002B2CF9AE}" pid="31" name="ho_HilfslinienHorizontal8">
    <vt:lpwstr>12.588</vt:lpwstr>
  </property>
  <property fmtid="{D5CDD505-2E9C-101B-9397-08002B2CF9AE}" pid="32" name="ho_HilfslinienHorizontal9">
    <vt:lpwstr>5</vt:lpwstr>
  </property>
  <property fmtid="{D5CDD505-2E9C-101B-9397-08002B2CF9AE}" pid="33" name="ho_HilfslinienHorizontal10">
    <vt:lpwstr/>
  </property>
  <property fmtid="{D5CDD505-2E9C-101B-9397-08002B2CF9AE}" pid="34" name="ho_HilfslinienHorizontal11">
    <vt:lpwstr/>
  </property>
  <property fmtid="{D5CDD505-2E9C-101B-9397-08002B2CF9AE}" pid="35" name="ho_HilfslinienHorizontal12">
    <vt:lpwstr/>
  </property>
  <property fmtid="{D5CDD505-2E9C-101B-9397-08002B2CF9AE}" pid="36" name="ho_HilfslinienHorizontal13">
    <vt:lpwstr/>
  </property>
  <property fmtid="{D5CDD505-2E9C-101B-9397-08002B2CF9AE}" pid="37" name="ho_HilfslinienHorizontal14">
    <vt:lpwstr/>
  </property>
  <property fmtid="{D5CDD505-2E9C-101B-9397-08002B2CF9AE}" pid="38" name="ho_HilfslinienHorizontal15">
    <vt:lpwstr/>
  </property>
  <property fmtid="{D5CDD505-2E9C-101B-9397-08002B2CF9AE}" pid="39" name="ho_HilfslinienHorizontal16">
    <vt:lpwstr/>
  </property>
  <property fmtid="{D5CDD505-2E9C-101B-9397-08002B2CF9AE}" pid="40" name="ho_HilfslinienHorizontal17">
    <vt:lpwstr/>
  </property>
  <property fmtid="{D5CDD505-2E9C-101B-9397-08002B2CF9AE}" pid="41" name="ho_HilfslinienHorizontal18">
    <vt:lpwstr/>
  </property>
  <property fmtid="{D5CDD505-2E9C-101B-9397-08002B2CF9AE}" pid="42" name="ho_HilfslinienHorizontal19">
    <vt:lpwstr/>
  </property>
  <property fmtid="{D5CDD505-2E9C-101B-9397-08002B2CF9AE}" pid="43" name="ho_HilfslinienHorizontal20">
    <vt:lpwstr/>
  </property>
  <property fmtid="{D5CDD505-2E9C-101B-9397-08002B2CF9AE}" pid="44" name="MediaServiceImageTags">
    <vt:lpwstr/>
  </property>
  <property fmtid="{D5CDD505-2E9C-101B-9397-08002B2CF9AE}" pid="45" name="_dlc_DocIdItemGuid">
    <vt:lpwstr>8ac89f52-1c4f-41f5-8eac-0c109e567487</vt:lpwstr>
  </property>
  <property fmtid="{D5CDD505-2E9C-101B-9397-08002B2CF9AE}" pid="46" name="ContentTypeId">
    <vt:lpwstr>0x01010049A51BC978476D449F977CE4D3FCBAC4</vt:lpwstr>
  </property>
</Properties>
</file>