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56"/>
  </p:handout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71" r:id="rId18"/>
    <p:sldId id="272" r:id="rId19"/>
    <p:sldId id="288" r:id="rId20"/>
    <p:sldId id="287" r:id="rId21"/>
    <p:sldId id="321" r:id="rId22"/>
    <p:sldId id="286" r:id="rId23"/>
    <p:sldId id="285" r:id="rId24"/>
    <p:sldId id="289" r:id="rId25"/>
    <p:sldId id="273" r:id="rId26"/>
    <p:sldId id="290" r:id="rId27"/>
    <p:sldId id="291" r:id="rId28"/>
    <p:sldId id="292" r:id="rId29"/>
    <p:sldId id="295" r:id="rId30"/>
    <p:sldId id="294" r:id="rId31"/>
    <p:sldId id="293" r:id="rId32"/>
    <p:sldId id="296" r:id="rId33"/>
    <p:sldId id="298" r:id="rId34"/>
    <p:sldId id="299" r:id="rId35"/>
    <p:sldId id="297" r:id="rId36"/>
    <p:sldId id="274" r:id="rId37"/>
    <p:sldId id="275" r:id="rId38"/>
    <p:sldId id="300" r:id="rId39"/>
    <p:sldId id="301" r:id="rId40"/>
    <p:sldId id="302" r:id="rId41"/>
    <p:sldId id="309" r:id="rId42"/>
    <p:sldId id="308" r:id="rId43"/>
    <p:sldId id="307" r:id="rId44"/>
    <p:sldId id="306" r:id="rId45"/>
    <p:sldId id="305" r:id="rId46"/>
    <p:sldId id="304" r:id="rId47"/>
    <p:sldId id="312" r:id="rId48"/>
    <p:sldId id="310" r:id="rId49"/>
    <p:sldId id="317" r:id="rId50"/>
    <p:sldId id="316" r:id="rId51"/>
    <p:sldId id="318" r:id="rId52"/>
    <p:sldId id="320" r:id="rId53"/>
    <p:sldId id="319" r:id="rId54"/>
    <p:sldId id="283" r:id="rId55"/>
  </p:sldIdLst>
  <p:sldSz cx="9144000" cy="6858000" type="screen4x3"/>
  <p:notesSz cx="6731000" cy="98552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72" autoAdjust="0"/>
  </p:normalViewPr>
  <p:slideViewPr>
    <p:cSldViewPr>
      <p:cViewPr>
        <p:scale>
          <a:sx n="100" d="100"/>
          <a:sy n="100" d="100"/>
        </p:scale>
        <p:origin x="-27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7107" name="Rectangle 3"/>
          <p:cNvSpPr>
            <a:spLocks noGrp="1" noChangeArrowheads="1"/>
          </p:cNvSpPr>
          <p:nvPr>
            <p:ph type="dt" sz="quarter" idx="1"/>
          </p:nvPr>
        </p:nvSpPr>
        <p:spPr bwMode="auto">
          <a:xfrm>
            <a:off x="3813175" y="0"/>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7108" name="Rectangle 4"/>
          <p:cNvSpPr>
            <a:spLocks noGrp="1" noChangeArrowheads="1"/>
          </p:cNvSpPr>
          <p:nvPr>
            <p:ph type="ftr" sz="quarter" idx="2"/>
          </p:nvPr>
        </p:nvSpPr>
        <p:spPr bwMode="auto">
          <a:xfrm>
            <a:off x="0" y="9361488"/>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7109" name="Rectangle 5"/>
          <p:cNvSpPr>
            <a:spLocks noGrp="1" noChangeArrowheads="1"/>
          </p:cNvSpPr>
          <p:nvPr>
            <p:ph type="sldNum" sz="quarter" idx="3"/>
          </p:nvPr>
        </p:nvSpPr>
        <p:spPr bwMode="auto">
          <a:xfrm>
            <a:off x="3813175" y="9361488"/>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16B31B-20A8-4AB0-9C5C-FEA5EC04E56B}" type="slidenum">
              <a:rPr lang="de-DE"/>
              <a:pPr/>
              <a:t>‹Nr.›</a:t>
            </a:fld>
            <a:endParaRPr lang="de-DE"/>
          </a:p>
        </p:txBody>
      </p:sp>
    </p:spTree>
    <p:extLst>
      <p:ext uri="{BB962C8B-B14F-4D97-AF65-F5344CB8AC3E}">
        <p14:creationId xmlns:p14="http://schemas.microsoft.com/office/powerpoint/2010/main" val="41959749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65934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0506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9900" y="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90600" y="0"/>
            <a:ext cx="5676900" cy="5257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7637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223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2394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906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0784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2001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0181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29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6296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69038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3.bin"/><Relationship Id="rId3" Type="http://schemas.openxmlformats.org/officeDocument/2006/relationships/slideLayout" Target="../slideLayouts/slideLayout3.xml"/><Relationship Id="rId21" Type="http://schemas.openxmlformats.org/officeDocument/2006/relationships/oleObject" Target="../embeddings/oleObject4.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oleObject" Target="../embeddings/oleObject2.bin"/><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23" Type="http://schemas.openxmlformats.org/officeDocument/2006/relationships/image" Target="../media/image6.gif"/><Relationship Id="rId10" Type="http://schemas.openxmlformats.org/officeDocument/2006/relationships/slideLayout" Target="../slideLayouts/slideLayout10.xml"/><Relationship Id="rId19"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 Id="rId22"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990600" y="11430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1" name="Rectangle 7"/>
          <p:cNvSpPr>
            <a:spLocks noChangeArrowheads="1"/>
          </p:cNvSpPr>
          <p:nvPr userDrawn="1"/>
        </p:nvSpPr>
        <p:spPr bwMode="auto">
          <a:xfrm>
            <a:off x="0" y="0"/>
            <a:ext cx="9144000" cy="914400"/>
          </a:xfrm>
          <a:prstGeom prst="rect">
            <a:avLst/>
          </a:prstGeom>
          <a:gradFill rotWithShape="0">
            <a:gsLst>
              <a:gs pos="0">
                <a:srgbClr val="5B68FF"/>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8"/>
          <p:cNvSpPr>
            <a:spLocks noChangeArrowheads="1"/>
          </p:cNvSpPr>
          <p:nvPr userDrawn="1"/>
        </p:nvSpPr>
        <p:spPr bwMode="auto">
          <a:xfrm>
            <a:off x="0" y="914400"/>
            <a:ext cx="914400" cy="5943600"/>
          </a:xfrm>
          <a:prstGeom prst="rect">
            <a:avLst/>
          </a:prstGeom>
          <a:gradFill rotWithShape="0">
            <a:gsLst>
              <a:gs pos="0">
                <a:srgbClr val="5B68FF"/>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b="1"/>
          </a:p>
        </p:txBody>
      </p:sp>
      <p:sp>
        <p:nvSpPr>
          <p:cNvPr id="1026" name="Rectangle 2"/>
          <p:cNvSpPr>
            <a:spLocks noGrp="1" noChangeArrowheads="1"/>
          </p:cNvSpPr>
          <p:nvPr>
            <p:ph type="title"/>
          </p:nvPr>
        </p:nvSpPr>
        <p:spPr bwMode="auto">
          <a:xfrm>
            <a:off x="990600" y="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46" name="Text Box 22"/>
          <p:cNvSpPr txBox="1">
            <a:spLocks noChangeArrowheads="1"/>
          </p:cNvSpPr>
          <p:nvPr userDrawn="1"/>
        </p:nvSpPr>
        <p:spPr bwMode="auto">
          <a:xfrm>
            <a:off x="107950" y="6308725"/>
            <a:ext cx="86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E0E1A331-B55B-47BB-8FF0-41D50306CC68}" type="slidenum">
              <a:rPr lang="de-DE"/>
              <a:pPr algn="ctr">
                <a:spcBef>
                  <a:spcPct val="50000"/>
                </a:spcBef>
              </a:pPr>
              <a:t>‹Nr.›</a:t>
            </a:fld>
            <a:endParaRPr lang="de-DE"/>
          </a:p>
        </p:txBody>
      </p:sp>
      <p:graphicFrame>
        <p:nvGraphicFramePr>
          <p:cNvPr id="1048" name="Object 24"/>
          <p:cNvGraphicFramePr>
            <a:graphicFrameLocks noChangeAspect="1"/>
          </p:cNvGraphicFramePr>
          <p:nvPr userDrawn="1"/>
        </p:nvGraphicFramePr>
        <p:xfrm>
          <a:off x="7596188" y="6303963"/>
          <a:ext cx="1223962" cy="328612"/>
        </p:xfrm>
        <a:graphic>
          <a:graphicData uri="http://schemas.openxmlformats.org/presentationml/2006/ole">
            <mc:AlternateContent xmlns:mc="http://schemas.openxmlformats.org/markup-compatibility/2006">
              <mc:Choice xmlns:v="urn:schemas-microsoft-com:vml" Requires="v">
                <p:oleObj spid="_x0000_s1119" name="Dokument" r:id="rId14" imgW="1612392" imgH="393192" progId="Word.Document.8">
                  <p:embed/>
                </p:oleObj>
              </mc:Choice>
              <mc:Fallback>
                <p:oleObj name="Dokument" r:id="rId14" imgW="1612392" imgH="393192" progId="Word.Document.8">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6188" y="6303963"/>
                        <a:ext cx="1223962"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 name="Object 25"/>
          <p:cNvGraphicFramePr>
            <a:graphicFrameLocks noChangeAspect="1"/>
          </p:cNvGraphicFramePr>
          <p:nvPr userDrawn="1"/>
        </p:nvGraphicFramePr>
        <p:xfrm>
          <a:off x="3111500" y="6303963"/>
          <a:ext cx="739775" cy="346075"/>
        </p:xfrm>
        <a:graphic>
          <a:graphicData uri="http://schemas.openxmlformats.org/presentationml/2006/ole">
            <mc:AlternateContent xmlns:mc="http://schemas.openxmlformats.org/markup-compatibility/2006">
              <mc:Choice xmlns:v="urn:schemas-microsoft-com:vml" Requires="v">
                <p:oleObj spid="_x0000_s1120" name="Dokument" r:id="rId16" imgW="902208" imgH="387096" progId="Word.Document.8">
                  <p:embed/>
                </p:oleObj>
              </mc:Choice>
              <mc:Fallback>
                <p:oleObj name="Dokument" r:id="rId16" imgW="902208" imgH="387096" progId="Word.Document.8">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1500" y="6303963"/>
                        <a:ext cx="7397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0" name="Object 26"/>
          <p:cNvGraphicFramePr>
            <a:graphicFrameLocks noChangeAspect="1"/>
          </p:cNvGraphicFramePr>
          <p:nvPr userDrawn="1"/>
        </p:nvGraphicFramePr>
        <p:xfrm>
          <a:off x="4932363" y="6237288"/>
          <a:ext cx="1079500" cy="346075"/>
        </p:xfrm>
        <a:graphic>
          <a:graphicData uri="http://schemas.openxmlformats.org/presentationml/2006/ole">
            <mc:AlternateContent xmlns:mc="http://schemas.openxmlformats.org/markup-compatibility/2006">
              <mc:Choice xmlns:v="urn:schemas-microsoft-com:vml" Requires="v">
                <p:oleObj spid="_x0000_s1121" name="Dokument" r:id="rId18" imgW="1383792" imgH="435864" progId="Word.Document.8">
                  <p:embed/>
                </p:oleObj>
              </mc:Choice>
              <mc:Fallback>
                <p:oleObj name="Dokument" r:id="rId18" imgW="1383792" imgH="435864" progId="Word.Document.8">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2363" y="6237288"/>
                        <a:ext cx="1079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51" name="Picture 27" descr="DLRG-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127500" y="6137275"/>
            <a:ext cx="588963" cy="525463"/>
          </a:xfrm>
          <a:prstGeom prst="rect">
            <a:avLst/>
          </a:prstGeom>
          <a:noFill/>
          <a:extLst>
            <a:ext uri="{909E8E84-426E-40DD-AFC4-6F175D3DCCD1}">
              <a14:hiddenFill xmlns:a14="http://schemas.microsoft.com/office/drawing/2010/main">
                <a:solidFill>
                  <a:srgbClr val="FFFFFF"/>
                </a:solidFill>
              </a14:hiddenFill>
            </a:ext>
          </a:extLst>
        </p:spPr>
      </p:pic>
      <p:grpSp>
        <p:nvGrpSpPr>
          <p:cNvPr id="1052" name="Group 28"/>
          <p:cNvGrpSpPr>
            <a:grpSpLocks/>
          </p:cNvGrpSpPr>
          <p:nvPr userDrawn="1"/>
        </p:nvGrpSpPr>
        <p:grpSpPr bwMode="auto">
          <a:xfrm>
            <a:off x="6076950" y="6280150"/>
            <a:ext cx="1447800" cy="533400"/>
            <a:chOff x="3168" y="3978"/>
            <a:chExt cx="912" cy="336"/>
          </a:xfrm>
        </p:grpSpPr>
        <p:graphicFrame>
          <p:nvGraphicFramePr>
            <p:cNvPr id="1053" name="Object 29"/>
            <p:cNvGraphicFramePr>
              <a:graphicFrameLocks noChangeAspect="1"/>
            </p:cNvGraphicFramePr>
            <p:nvPr userDrawn="1"/>
          </p:nvGraphicFramePr>
          <p:xfrm>
            <a:off x="3264" y="3978"/>
            <a:ext cx="768" cy="281"/>
          </p:xfrm>
          <a:graphic>
            <a:graphicData uri="http://schemas.openxmlformats.org/presentationml/2006/ole">
              <mc:AlternateContent xmlns:mc="http://schemas.openxmlformats.org/markup-compatibility/2006">
                <mc:Choice xmlns:v="urn:schemas-microsoft-com:vml" Requires="v">
                  <p:oleObj spid="_x0000_s1122" name="Dokument" r:id="rId21" imgW="1612392" imgH="539496" progId="Word.Document.8">
                    <p:embed/>
                  </p:oleObj>
                </mc:Choice>
                <mc:Fallback>
                  <p:oleObj name="Dokument" r:id="rId21" imgW="1612392" imgH="539496" progId="Word.Document.8">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64" y="3978"/>
                          <a:ext cx="768"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 name="Rectangle 30"/>
            <p:cNvSpPr>
              <a:spLocks noChangeArrowheads="1"/>
            </p:cNvSpPr>
            <p:nvPr userDrawn="1"/>
          </p:nvSpPr>
          <p:spPr bwMode="auto">
            <a:xfrm>
              <a:off x="3168" y="4170"/>
              <a:ext cx="912" cy="144"/>
            </a:xfrm>
            <a:prstGeom prst="rect">
              <a:avLst/>
            </a:prstGeom>
            <a:solidFill>
              <a:schemeClr val="bg1"/>
            </a:solidFill>
            <a:ln w="9525">
              <a:solidFill>
                <a:schemeClr val="bg1"/>
              </a:solidFill>
              <a:miter lim="800000"/>
              <a:headEnd/>
              <a:tailEnd/>
            </a:ln>
          </p:spPr>
          <p:txBody>
            <a:bodyPr wrap="none" anchor="ctr"/>
            <a:lstStyle/>
            <a:p>
              <a:pPr algn="ctr"/>
              <a:endParaRPr lang="de-DE">
                <a:solidFill>
                  <a:schemeClr val="bg1"/>
                </a:solidFill>
              </a:endParaRPr>
            </a:p>
          </p:txBody>
        </p:sp>
      </p:grpSp>
      <p:sp>
        <p:nvSpPr>
          <p:cNvPr id="1056" name="Text Box 32"/>
          <p:cNvSpPr txBox="1">
            <a:spLocks noChangeArrowheads="1"/>
          </p:cNvSpPr>
          <p:nvPr userDrawn="1"/>
        </p:nvSpPr>
        <p:spPr bwMode="auto">
          <a:xfrm rot="16200000">
            <a:off x="-2581275" y="3086100"/>
            <a:ext cx="612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1200" b="1" dirty="0"/>
              <a:t>Arbeitsgemeinschaft Hilfsorganisationen im  Katastrophenschutz (</a:t>
            </a:r>
            <a:r>
              <a:rPr lang="de-DE" sz="1200" b="1" dirty="0" err="1"/>
              <a:t>HiK</a:t>
            </a:r>
            <a:r>
              <a:rPr lang="de-DE" sz="1200" b="1" dirty="0"/>
              <a:t>) in Kooperation mit dem Ministerium des </a:t>
            </a:r>
            <a:r>
              <a:rPr lang="de-DE" sz="1200" b="1" dirty="0" smtClean="0"/>
              <a:t>Innern,</a:t>
            </a:r>
            <a:r>
              <a:rPr lang="de-DE" sz="1200" b="1" baseline="0" dirty="0" smtClean="0"/>
              <a:t> </a:t>
            </a:r>
            <a:r>
              <a:rPr lang="de-DE" sz="1200" b="1" dirty="0" smtClean="0"/>
              <a:t>für Sport und Infrastruktur RLP</a:t>
            </a:r>
            <a:endParaRPr lang="de-DE" sz="1200" b="1" dirty="0"/>
          </a:p>
        </p:txBody>
      </p:sp>
      <p:pic>
        <p:nvPicPr>
          <p:cNvPr id="1118" name="Picture 94" descr="http://www.isim.rlp.de/fileadmin/templates/neu/images/druck_isim.gif"/>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27634" y="6121434"/>
            <a:ext cx="1988840" cy="6921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ea typeface="ＭＳ Ｐゴシック" pitchFamily="48" charset="-128"/>
        </a:defRPr>
      </a:lvl2pPr>
      <a:lvl3pPr algn="ctr" rtl="0" fontAlgn="base">
        <a:spcBef>
          <a:spcPct val="0"/>
        </a:spcBef>
        <a:spcAft>
          <a:spcPct val="0"/>
        </a:spcAft>
        <a:defRPr sz="3600">
          <a:solidFill>
            <a:schemeClr val="tx2"/>
          </a:solidFill>
          <a:latin typeface="Arial" charset="0"/>
          <a:ea typeface="ＭＳ Ｐゴシック" pitchFamily="48" charset="-128"/>
        </a:defRPr>
      </a:lvl3pPr>
      <a:lvl4pPr algn="ctr" rtl="0" fontAlgn="base">
        <a:spcBef>
          <a:spcPct val="0"/>
        </a:spcBef>
        <a:spcAft>
          <a:spcPct val="0"/>
        </a:spcAft>
        <a:defRPr sz="3600">
          <a:solidFill>
            <a:schemeClr val="tx2"/>
          </a:solidFill>
          <a:latin typeface="Arial" charset="0"/>
          <a:ea typeface="ＭＳ Ｐゴシック" pitchFamily="48" charset="-128"/>
        </a:defRPr>
      </a:lvl4pPr>
      <a:lvl5pPr algn="ctr" rtl="0" fontAlgn="base">
        <a:spcBef>
          <a:spcPct val="0"/>
        </a:spcBef>
        <a:spcAft>
          <a:spcPct val="0"/>
        </a:spcAft>
        <a:defRPr sz="3600">
          <a:solidFill>
            <a:schemeClr val="tx2"/>
          </a:solidFill>
          <a:latin typeface="Arial" charset="0"/>
          <a:ea typeface="ＭＳ Ｐゴシック" pitchFamily="48" charset="-128"/>
        </a:defRPr>
      </a:lvl5pPr>
      <a:lvl6pPr marL="457200" algn="ctr" rtl="0" fontAlgn="base">
        <a:spcBef>
          <a:spcPct val="0"/>
        </a:spcBef>
        <a:spcAft>
          <a:spcPct val="0"/>
        </a:spcAft>
        <a:defRPr sz="3600">
          <a:solidFill>
            <a:schemeClr val="tx2"/>
          </a:solidFill>
          <a:latin typeface="Arial" charset="0"/>
          <a:ea typeface="ＭＳ Ｐゴシック" pitchFamily="48" charset="-128"/>
        </a:defRPr>
      </a:lvl6pPr>
      <a:lvl7pPr marL="914400" algn="ctr" rtl="0" fontAlgn="base">
        <a:spcBef>
          <a:spcPct val="0"/>
        </a:spcBef>
        <a:spcAft>
          <a:spcPct val="0"/>
        </a:spcAft>
        <a:defRPr sz="3600">
          <a:solidFill>
            <a:schemeClr val="tx2"/>
          </a:solidFill>
          <a:latin typeface="Arial" charset="0"/>
          <a:ea typeface="ＭＳ Ｐゴシック" pitchFamily="48" charset="-128"/>
        </a:defRPr>
      </a:lvl7pPr>
      <a:lvl8pPr marL="1371600" algn="ctr" rtl="0" fontAlgn="base">
        <a:spcBef>
          <a:spcPct val="0"/>
        </a:spcBef>
        <a:spcAft>
          <a:spcPct val="0"/>
        </a:spcAft>
        <a:defRPr sz="3600">
          <a:solidFill>
            <a:schemeClr val="tx2"/>
          </a:solidFill>
          <a:latin typeface="Arial" charset="0"/>
          <a:ea typeface="ＭＳ Ｐゴシック" pitchFamily="48" charset="-128"/>
        </a:defRPr>
      </a:lvl8pPr>
      <a:lvl9pPr marL="1828800" algn="ctr" rtl="0" fontAlgn="base">
        <a:spcBef>
          <a:spcPct val="0"/>
        </a:spcBef>
        <a:spcAft>
          <a:spcPct val="0"/>
        </a:spcAft>
        <a:defRPr sz="3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2375" y="2332038"/>
            <a:ext cx="7921625" cy="2879725"/>
          </a:xfrm>
        </p:spPr>
        <p:txBody>
          <a:bodyPr/>
          <a:lstStyle/>
          <a:p>
            <a:r>
              <a:rPr lang="de-DE" sz="4800" dirty="0" smtClean="0">
                <a:effectLst/>
              </a:rPr>
              <a:t>Rahmenempfehlung: Führerscheinerweiterung</a:t>
            </a:r>
            <a:r>
              <a:rPr lang="de-DE" sz="4800" dirty="0" smtClean="0">
                <a:effectLst/>
              </a:rPr>
              <a:t/>
            </a:r>
            <a:br>
              <a:rPr lang="de-DE" sz="4800" dirty="0" smtClean="0">
                <a:effectLst/>
              </a:rPr>
            </a:br>
            <a:endParaRPr lang="de-DE" sz="4800" b="1" dirty="0">
              <a:solidFill>
                <a:schemeClr val="tx1"/>
              </a:solidFill>
            </a:endParaRPr>
          </a:p>
        </p:txBody>
      </p:sp>
      <p:sp>
        <p:nvSpPr>
          <p:cNvPr id="3" name="Textfeld 2"/>
          <p:cNvSpPr txBox="1"/>
          <p:nvPr/>
        </p:nvSpPr>
        <p:spPr>
          <a:xfrm>
            <a:off x="971600" y="4581128"/>
            <a:ext cx="8064896" cy="1384995"/>
          </a:xfrm>
          <a:prstGeom prst="rect">
            <a:avLst/>
          </a:prstGeom>
          <a:noFill/>
        </p:spPr>
        <p:txBody>
          <a:bodyPr wrap="square" rtlCol="0">
            <a:spAutoFit/>
          </a:bodyPr>
          <a:lstStyle/>
          <a:p>
            <a:pPr algn="ctr"/>
            <a:r>
              <a:rPr lang="de-DE" sz="2800" b="1" dirty="0" smtClean="0">
                <a:cs typeface="Arial" charset="0"/>
              </a:rPr>
              <a:t>Fahrerlaubnis-Ergänzungsschulung</a:t>
            </a:r>
            <a:r>
              <a:rPr lang="de-DE" sz="2800" b="1" dirty="0">
                <a:cs typeface="Arial" charset="0"/>
              </a:rPr>
              <a:t/>
            </a:r>
            <a:br>
              <a:rPr lang="de-DE" sz="2800" b="1" dirty="0">
                <a:cs typeface="Arial" charset="0"/>
              </a:rPr>
            </a:br>
            <a:r>
              <a:rPr lang="de-DE" sz="2800" b="1" dirty="0">
                <a:cs typeface="Arial" charset="0"/>
              </a:rPr>
              <a:t>für Einsatzfahrzeuge von 3,5 t bis 4,75 t</a:t>
            </a:r>
          </a:p>
          <a:p>
            <a:pPr algn="ctr"/>
            <a:endParaRPr lang="de-DE" sz="2800" dirty="0"/>
          </a:p>
        </p:txBody>
      </p:sp>
      <p:pic>
        <p:nvPicPr>
          <p:cNvPr id="5" name="Picture 11" descr="L:\Eigene Dateien\Bilder\DRK\KV\BILDER\SIM-RH187\IMG_1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066" y="-1884"/>
            <a:ext cx="2632801" cy="197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867" y="2"/>
            <a:ext cx="3057133" cy="1972715"/>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P100021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30" y="-1884"/>
            <a:ext cx="2623712" cy="19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buNone/>
            </a:pPr>
            <a:endParaRPr lang="de-DE" sz="1800" dirty="0">
              <a:solidFill>
                <a:schemeClr val="tx1"/>
              </a:solidFill>
              <a:latin typeface="+mn-lt"/>
              <a:ea typeface="+mn-ea"/>
              <a:cs typeface="+mn-cs"/>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II b – Gefahrenbereiche der Toten Winkel:</a:t>
            </a:r>
          </a:p>
        </p:txBody>
      </p:sp>
      <p:pic>
        <p:nvPicPr>
          <p:cNvPr id="5" name="Picture 2" descr="C:\Users\praktikant 2b\Dropbox\Vortrag Terror\Simon\Führerscheinerweiterung\gw san1.png"/>
          <p:cNvPicPr>
            <a:picLocks noChangeAspect="1" noChangeArrowheads="1"/>
          </p:cNvPicPr>
          <p:nvPr/>
        </p:nvPicPr>
        <p:blipFill>
          <a:blip r:embed="rId2"/>
          <a:srcRect/>
          <a:stretch>
            <a:fillRect/>
          </a:stretch>
        </p:blipFill>
        <p:spPr bwMode="auto">
          <a:xfrm>
            <a:off x="971599" y="2276872"/>
            <a:ext cx="8029621" cy="2592899"/>
          </a:xfrm>
          <a:prstGeom prst="rect">
            <a:avLst/>
          </a:prstGeom>
          <a:noFill/>
          <a:ln w="9525">
            <a:noFill/>
            <a:miter lim="800000"/>
            <a:headEnd/>
            <a:tailEnd/>
          </a:ln>
        </p:spPr>
      </p:pic>
    </p:spTree>
    <p:extLst>
      <p:ext uri="{BB962C8B-B14F-4D97-AF65-F5344CB8AC3E}">
        <p14:creationId xmlns:p14="http://schemas.microsoft.com/office/powerpoint/2010/main" val="412721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buNone/>
            </a:pPr>
            <a:r>
              <a:rPr lang="de-DE" sz="1800" dirty="0" smtClean="0">
                <a:solidFill>
                  <a:schemeClr val="tx1"/>
                </a:solidFill>
                <a:latin typeface="+mn-lt"/>
                <a:ea typeface="+mn-ea"/>
                <a:cs typeface="+mn-cs"/>
              </a:rPr>
              <a:t>Alarmierung </a:t>
            </a:r>
            <a:r>
              <a:rPr lang="de-DE" sz="1800" dirty="0">
                <a:solidFill>
                  <a:schemeClr val="tx1"/>
                </a:solidFill>
                <a:latin typeface="+mn-lt"/>
                <a:ea typeface="+mn-ea"/>
                <a:cs typeface="+mn-cs"/>
              </a:rPr>
              <a:t>einheitlich über das Stichwort:</a:t>
            </a:r>
          </a:p>
          <a:p>
            <a:endParaRPr lang="de-DE" sz="1800" dirty="0">
              <a:solidFill>
                <a:schemeClr val="tx1"/>
              </a:solidFill>
              <a:latin typeface="+mn-lt"/>
              <a:ea typeface="+mn-ea"/>
              <a:cs typeface="+mn-cs"/>
            </a:endParaRPr>
          </a:p>
          <a:p>
            <a:pPr marL="0" indent="0" algn="ctr">
              <a:buNone/>
            </a:pPr>
            <a:r>
              <a:rPr lang="de-DE" sz="1800" dirty="0">
                <a:solidFill>
                  <a:schemeClr val="tx1"/>
                </a:solidFill>
                <a:latin typeface="+mn-lt"/>
                <a:ea typeface="+mn-ea"/>
                <a:cs typeface="+mn-cs"/>
              </a:rPr>
              <a:t>„AMOKTAT“</a:t>
            </a:r>
          </a:p>
          <a:p>
            <a:endParaRPr lang="de-DE" sz="1800" dirty="0">
              <a:solidFill>
                <a:schemeClr val="tx1"/>
              </a:solidFill>
              <a:latin typeface="+mn-lt"/>
              <a:ea typeface="+mn-ea"/>
              <a:cs typeface="+mn-cs"/>
            </a:endParaRPr>
          </a:p>
          <a:p>
            <a:pPr marL="0" indent="0">
              <a:buNone/>
            </a:pPr>
            <a:r>
              <a:rPr lang="de-DE" sz="1800" dirty="0">
                <a:solidFill>
                  <a:schemeClr val="tx1"/>
                </a:solidFill>
                <a:latin typeface="+mn-lt"/>
                <a:ea typeface="+mn-ea"/>
                <a:cs typeface="+mn-cs"/>
              </a:rPr>
              <a:t>Erforderlich ist der schnelle Informationsaustausch und die sofortige Abstimmung zwischen den Leitstellen. In Zweifelsfällen ist von einer </a:t>
            </a:r>
            <a:r>
              <a:rPr lang="de-DE" sz="1800" dirty="0" err="1">
                <a:solidFill>
                  <a:schemeClr val="tx1"/>
                </a:solidFill>
                <a:latin typeface="+mn-lt"/>
                <a:ea typeface="+mn-ea"/>
                <a:cs typeface="+mn-cs"/>
              </a:rPr>
              <a:t>Amoktat</a:t>
            </a:r>
            <a:r>
              <a:rPr lang="de-DE" sz="1800" dirty="0">
                <a:solidFill>
                  <a:schemeClr val="tx1"/>
                </a:solidFill>
                <a:latin typeface="+mn-lt"/>
                <a:ea typeface="+mn-ea"/>
                <a:cs typeface="+mn-cs"/>
              </a:rPr>
              <a:t> auszugehen.</a:t>
            </a:r>
          </a:p>
          <a:p>
            <a:endParaRPr lang="de-DE" sz="1800" dirty="0">
              <a:solidFill>
                <a:schemeClr val="tx1"/>
              </a:solidFill>
              <a:latin typeface="+mn-lt"/>
              <a:ea typeface="+mn-ea"/>
              <a:cs typeface="+mn-cs"/>
            </a:endParaRPr>
          </a:p>
          <a:p>
            <a:pPr marL="0" indent="0">
              <a:buNone/>
            </a:pPr>
            <a:r>
              <a:rPr lang="de-DE" sz="1800" dirty="0">
                <a:solidFill>
                  <a:schemeClr val="tx1"/>
                </a:solidFill>
                <a:latin typeface="+mn-lt"/>
                <a:ea typeface="+mn-ea"/>
                <a:cs typeface="+mn-cs"/>
              </a:rPr>
              <a:t>Die Polizei beginnt sukzessive mit dem Aufbau einer „Besonderen Aufbauorganisation“.</a:t>
            </a:r>
          </a:p>
          <a:p>
            <a:pPr marL="0" indent="0">
              <a:buNone/>
            </a:pPr>
            <a:r>
              <a:rPr lang="de-DE" sz="1800" dirty="0">
                <a:solidFill>
                  <a:schemeClr val="tx1"/>
                </a:solidFill>
                <a:latin typeface="+mn-lt"/>
                <a:ea typeface="+mn-ea"/>
                <a:cs typeface="+mn-cs"/>
              </a:rPr>
              <a:t>Die übrigen Organisationen beginnen mit dem Aufbau einer Einsatzstruktur, die mindestens Stufe 4 der geltenden AEP entspricht.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b – Gefahrenbereiche der Toten Winkel:</a:t>
            </a:r>
          </a:p>
        </p:txBody>
      </p:sp>
      <p:pic>
        <p:nvPicPr>
          <p:cNvPr id="5" name="Picture 2" descr="C:\Users\praktikant 2b\Dropbox\Vortrag Terror\Simon\Führerscheinerweiterung\gw san2.png"/>
          <p:cNvPicPr>
            <a:picLocks noChangeAspect="1" noChangeArrowheads="1"/>
          </p:cNvPicPr>
          <p:nvPr/>
        </p:nvPicPr>
        <p:blipFill>
          <a:blip r:embed="rId2"/>
          <a:srcRect/>
          <a:stretch>
            <a:fillRect/>
          </a:stretch>
        </p:blipFill>
        <p:spPr bwMode="auto">
          <a:xfrm>
            <a:off x="1043137" y="1773237"/>
            <a:ext cx="7961312" cy="3836987"/>
          </a:xfrm>
          <a:prstGeom prst="rect">
            <a:avLst/>
          </a:prstGeom>
          <a:noFill/>
          <a:ln w="9525">
            <a:noFill/>
            <a:miter lim="800000"/>
            <a:headEnd/>
            <a:tailEnd/>
          </a:ln>
        </p:spPr>
      </p:pic>
    </p:spTree>
    <p:extLst>
      <p:ext uri="{BB962C8B-B14F-4D97-AF65-F5344CB8AC3E}">
        <p14:creationId xmlns:p14="http://schemas.microsoft.com/office/powerpoint/2010/main" val="275941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endParaRPr lang="de-DE" sz="1800" dirty="0">
              <a:solidFill>
                <a:schemeClr val="tx1"/>
              </a:solidFill>
              <a:latin typeface="+mn-lt"/>
              <a:ea typeface="+mn-ea"/>
              <a:cs typeface="+mn-cs"/>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b – Gefahrenbereiche der Toten Winkel:</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937" y="1556792"/>
            <a:ext cx="5328592" cy="453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9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lgn="just">
              <a:buFont typeface="Arial" charset="0"/>
              <a:buNone/>
            </a:pPr>
            <a:r>
              <a:rPr lang="de-DE" sz="1800" dirty="0">
                <a:latin typeface="Arial" charset="0"/>
                <a:cs typeface="Arial" charset="0"/>
              </a:rPr>
              <a:t>Der größere Wendekreis, die größeren Abmessungen und die Bereiche der Toten Winkel erfordern insbesondere beim Rangieren Vorsicht und Besonnenheit. Es ist damit zu rechnen, dass für ein Rangiermanöver mehr Lenkvorgänge benötigt werden als beim Pkw.</a:t>
            </a:r>
          </a:p>
          <a:p>
            <a:pPr marL="0" indent="0" algn="just">
              <a:buFont typeface="Arial" charset="0"/>
              <a:buNone/>
            </a:pPr>
            <a:endParaRPr lang="de-DE" sz="1800" dirty="0">
              <a:latin typeface="Arial" charset="0"/>
              <a:cs typeface="Arial" charset="0"/>
            </a:endParaRPr>
          </a:p>
          <a:p>
            <a:pPr marL="0" indent="0" algn="just">
              <a:buFont typeface="Arial" charset="0"/>
              <a:buNone/>
            </a:pPr>
            <a:r>
              <a:rPr lang="de-DE" sz="1800" dirty="0">
                <a:latin typeface="Arial" charset="0"/>
                <a:cs typeface="Arial" charset="0"/>
              </a:rPr>
              <a:t>Bei jedem Rangiermanöver, gleich welcher subjektiv eingeschätzten Schwierigkeit, ist ein Einweiser zur Hilfe zu ziehen. </a:t>
            </a:r>
          </a:p>
          <a:p>
            <a:pPr marL="0" indent="0" algn="just">
              <a:buFont typeface="Arial" charset="0"/>
              <a:buNone/>
            </a:pPr>
            <a:endParaRPr lang="de-DE" sz="1800" dirty="0">
              <a:latin typeface="Arial" charset="0"/>
              <a:cs typeface="Arial" charset="0"/>
            </a:endParaRPr>
          </a:p>
          <a:p>
            <a:pPr marL="0" indent="0" algn="just">
              <a:buFont typeface="Arial" charset="0"/>
              <a:buNone/>
            </a:pPr>
            <a:r>
              <a:rPr lang="de-DE" sz="1800" dirty="0">
                <a:latin typeface="Arial" charset="0"/>
                <a:cs typeface="Arial" charset="0"/>
              </a:rPr>
              <a:t>Bei Bedarf (z.B. Menschenmengen, unübersichtliche Situation) ist der Rangierbereich zusätzlich vorübergehend zu sperren oder anderweitig zu sichern, um Personenschäden vorzubeugen.</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II c – Einschätzung des besonderen Raumbedarfs:</a:t>
            </a:r>
            <a:endParaRPr lang="de-DE" sz="2000" b="1" dirty="0"/>
          </a:p>
        </p:txBody>
      </p:sp>
    </p:spTree>
    <p:extLst>
      <p:ext uri="{BB962C8B-B14F-4D97-AF65-F5344CB8AC3E}">
        <p14:creationId xmlns:p14="http://schemas.microsoft.com/office/powerpoint/2010/main" val="97540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5594958" y="1490723"/>
            <a:ext cx="3369530" cy="4624704"/>
          </a:xfrm>
        </p:spPr>
        <p:txBody>
          <a:bodyPr/>
          <a:lstStyle/>
          <a:p>
            <a:pPr marL="0" indent="0" algn="just">
              <a:buFont typeface="Arial" charset="0"/>
              <a:buNone/>
            </a:pPr>
            <a:r>
              <a:rPr lang="de-DE" sz="1800" dirty="0" smtClean="0">
                <a:latin typeface="Arial" charset="0"/>
                <a:cs typeface="Arial" charset="0"/>
              </a:rPr>
              <a:t>Der </a:t>
            </a:r>
            <a:r>
              <a:rPr lang="de-DE" sz="1800" dirty="0">
                <a:latin typeface="Arial" charset="0"/>
                <a:cs typeface="Arial" charset="0"/>
              </a:rPr>
              <a:t>Einweiser kann, hinten rechts platziert, einen großen Teil der Toten Winkel über-wachen und über den Spiegel visuell mit dem Fahrer kommunizieren.</a:t>
            </a:r>
          </a:p>
          <a:p>
            <a:pPr marL="0" indent="0" algn="just">
              <a:buFont typeface="Arial" charset="0"/>
              <a:buNone/>
            </a:pPr>
            <a:endParaRPr lang="de-DE" sz="1800" dirty="0">
              <a:latin typeface="Arial" charset="0"/>
              <a:cs typeface="Arial" charset="0"/>
            </a:endParaRPr>
          </a:p>
          <a:p>
            <a:pPr marL="0" indent="0" algn="just">
              <a:buFont typeface="Arial" charset="0"/>
              <a:buNone/>
            </a:pPr>
            <a:r>
              <a:rPr lang="de-DE" sz="1800" dirty="0">
                <a:latin typeface="Arial" charset="0"/>
                <a:cs typeface="Arial" charset="0"/>
              </a:rPr>
              <a:t>Beidseitig sind die Fenster herunter zu lassen. Somit können Einweiser und Fahrer zusätzlich verbal </a:t>
            </a:r>
            <a:r>
              <a:rPr lang="de-DE" sz="1800" dirty="0" err="1" smtClean="0">
                <a:latin typeface="Arial" charset="0"/>
                <a:cs typeface="Arial" charset="0"/>
              </a:rPr>
              <a:t>kommuni</a:t>
            </a:r>
            <a:r>
              <a:rPr lang="de-DE" sz="1800" dirty="0" smtClean="0">
                <a:latin typeface="Arial" charset="0"/>
                <a:cs typeface="Arial" charset="0"/>
              </a:rPr>
              <a:t>-zieren, </a:t>
            </a:r>
            <a:r>
              <a:rPr lang="de-DE" sz="1800" dirty="0">
                <a:latin typeface="Arial" charset="0"/>
                <a:cs typeface="Arial" charset="0"/>
              </a:rPr>
              <a:t>und der Fahrer kann durch </a:t>
            </a:r>
            <a:r>
              <a:rPr lang="de-DE" sz="1800" dirty="0" smtClean="0">
                <a:latin typeface="Arial" charset="0"/>
                <a:cs typeface="Arial" charset="0"/>
              </a:rPr>
              <a:t>Herausstrecken </a:t>
            </a:r>
            <a:r>
              <a:rPr lang="de-DE" sz="1800" dirty="0">
                <a:latin typeface="Arial" charset="0"/>
                <a:cs typeface="Arial" charset="0"/>
              </a:rPr>
              <a:t>des Kopfes sein Sichtfeld erweitern.</a:t>
            </a:r>
          </a:p>
          <a:p>
            <a:pPr marL="0" indent="0" algn="just">
              <a:buFont typeface="Arial" charset="0"/>
              <a:buNone/>
            </a:pPr>
            <a:endParaRPr lang="de-DE" sz="1800" dirty="0">
              <a:latin typeface="Arial" charset="0"/>
              <a:cs typeface="Arial" charset="0"/>
            </a:endParaRPr>
          </a:p>
          <a:p>
            <a:pPr marL="0" indent="0" algn="just">
              <a:buNone/>
            </a:pPr>
            <a:endParaRPr lang="de-DE" sz="1800" dirty="0">
              <a:solidFill>
                <a:schemeClr val="tx1"/>
              </a:solidFill>
              <a:latin typeface="+mn-lt"/>
              <a:ea typeface="+mn-ea"/>
              <a:cs typeface="+mn-cs"/>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c – Einschätzung des besonderen Raumbedarfs:</a:t>
            </a:r>
          </a:p>
        </p:txBody>
      </p:sp>
      <p:pic>
        <p:nvPicPr>
          <p:cNvPr id="5" name="Picture 3"/>
          <p:cNvPicPr>
            <a:picLocks noChangeAspect="1" noChangeArrowheads="1"/>
          </p:cNvPicPr>
          <p:nvPr/>
        </p:nvPicPr>
        <p:blipFill>
          <a:blip r:embed="rId2"/>
          <a:srcRect/>
          <a:stretch>
            <a:fillRect/>
          </a:stretch>
        </p:blipFill>
        <p:spPr bwMode="auto">
          <a:xfrm>
            <a:off x="971600" y="1490723"/>
            <a:ext cx="4623358" cy="4624704"/>
          </a:xfrm>
          <a:prstGeom prst="rect">
            <a:avLst/>
          </a:prstGeom>
          <a:noFill/>
          <a:ln w="9525">
            <a:noFill/>
            <a:miter lim="800000"/>
            <a:headEnd/>
            <a:tailEnd/>
          </a:ln>
        </p:spPr>
      </p:pic>
    </p:spTree>
    <p:extLst>
      <p:ext uri="{BB962C8B-B14F-4D97-AF65-F5344CB8AC3E}">
        <p14:creationId xmlns:p14="http://schemas.microsoft.com/office/powerpoint/2010/main" val="175785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c – Einschätzung des besonderen Raumbedarfs:</a:t>
            </a:r>
          </a:p>
        </p:txBody>
      </p:sp>
      <p:pic>
        <p:nvPicPr>
          <p:cNvPr id="5" name="Picture 3" descr="langsam vorwärts"/>
          <p:cNvPicPr>
            <a:picLocks noChangeAspect="1" noChangeArrowheads="1"/>
          </p:cNvPicPr>
          <p:nvPr/>
        </p:nvPicPr>
        <p:blipFill>
          <a:blip r:embed="rId2"/>
          <a:srcRect/>
          <a:stretch>
            <a:fillRect/>
          </a:stretch>
        </p:blipFill>
        <p:spPr bwMode="auto">
          <a:xfrm>
            <a:off x="1187624" y="1721768"/>
            <a:ext cx="2620962" cy="2395538"/>
          </a:xfrm>
          <a:prstGeom prst="rect">
            <a:avLst/>
          </a:prstGeom>
          <a:noFill/>
          <a:ln w="9525">
            <a:noFill/>
            <a:miter lim="800000"/>
            <a:headEnd/>
            <a:tailEnd/>
          </a:ln>
        </p:spPr>
      </p:pic>
      <p:pic>
        <p:nvPicPr>
          <p:cNvPr id="6" name="Picture 4" descr="langsam rückwärts"/>
          <p:cNvPicPr>
            <a:picLocks noChangeAspect="1" noChangeArrowheads="1"/>
          </p:cNvPicPr>
          <p:nvPr/>
        </p:nvPicPr>
        <p:blipFill>
          <a:blip r:embed="rId3"/>
          <a:srcRect/>
          <a:stretch>
            <a:fillRect/>
          </a:stretch>
        </p:blipFill>
        <p:spPr bwMode="auto">
          <a:xfrm>
            <a:off x="5324251" y="2492896"/>
            <a:ext cx="2412058" cy="2329248"/>
          </a:xfrm>
          <a:prstGeom prst="rect">
            <a:avLst/>
          </a:prstGeom>
          <a:noFill/>
          <a:ln w="9525">
            <a:noFill/>
            <a:miter lim="800000"/>
            <a:headEnd/>
            <a:tailEnd/>
          </a:ln>
        </p:spPr>
      </p:pic>
      <p:sp>
        <p:nvSpPr>
          <p:cNvPr id="7" name="Text Box 5"/>
          <p:cNvSpPr txBox="1">
            <a:spLocks noChangeArrowheads="1"/>
          </p:cNvSpPr>
          <p:nvPr/>
        </p:nvSpPr>
        <p:spPr bwMode="auto">
          <a:xfrm>
            <a:off x="1402168" y="3900737"/>
            <a:ext cx="2191873" cy="526353"/>
          </a:xfrm>
          <a:prstGeom prst="rect">
            <a:avLst/>
          </a:prstGeom>
          <a:noFill/>
          <a:ln w="9525">
            <a:noFill/>
            <a:miter lim="800000"/>
            <a:headEnd/>
            <a:tailEnd/>
          </a:ln>
        </p:spPr>
        <p:txBody>
          <a:bodyPr wrap="none" lIns="36000" tIns="36000" rIns="36000" bIns="36000">
            <a:spAutoFit/>
          </a:bodyPr>
          <a:lstStyle/>
          <a:p>
            <a:pPr eaLnBrk="0" hangingPunct="0">
              <a:lnSpc>
                <a:spcPts val="1680"/>
              </a:lnSpc>
            </a:pPr>
            <a:r>
              <a:rPr lang="de-DE" sz="1400" b="1" dirty="0">
                <a:cs typeface="Arial" charset="0"/>
              </a:rPr>
              <a:t>langsam vorwärts </a:t>
            </a:r>
            <a:r>
              <a:rPr lang="de-DE" sz="1400" b="1" dirty="0" smtClean="0">
                <a:cs typeface="Arial" charset="0"/>
              </a:rPr>
              <a:t>fahren</a:t>
            </a:r>
          </a:p>
          <a:p>
            <a:pPr eaLnBrk="0" hangingPunct="0">
              <a:lnSpc>
                <a:spcPts val="1680"/>
              </a:lnSpc>
            </a:pPr>
            <a:r>
              <a:rPr lang="de-DE" sz="1400" b="1" dirty="0" smtClean="0">
                <a:cs typeface="Arial" charset="0"/>
              </a:rPr>
              <a:t>bzw</a:t>
            </a:r>
            <a:r>
              <a:rPr lang="de-DE" sz="1400" b="1" dirty="0">
                <a:cs typeface="Arial" charset="0"/>
              </a:rPr>
              <a:t>. zum Einweiser hin</a:t>
            </a:r>
            <a:r>
              <a:rPr lang="de-DE" sz="2400" b="1" dirty="0">
                <a:latin typeface="Times"/>
                <a:cs typeface="Arial" charset="0"/>
              </a:rPr>
              <a:t> </a:t>
            </a:r>
          </a:p>
        </p:txBody>
      </p:sp>
      <p:sp>
        <p:nvSpPr>
          <p:cNvPr id="8" name="Text Box 6"/>
          <p:cNvSpPr txBox="1">
            <a:spLocks noChangeArrowheads="1"/>
          </p:cNvSpPr>
          <p:nvPr/>
        </p:nvSpPr>
        <p:spPr bwMode="auto">
          <a:xfrm>
            <a:off x="5371652" y="4653136"/>
            <a:ext cx="2291259" cy="503590"/>
          </a:xfrm>
          <a:prstGeom prst="rect">
            <a:avLst/>
          </a:prstGeom>
          <a:noFill/>
          <a:ln w="9525">
            <a:noFill/>
            <a:miter lim="800000"/>
            <a:headEnd/>
            <a:tailEnd/>
          </a:ln>
        </p:spPr>
        <p:txBody>
          <a:bodyPr wrap="none" lIns="36000" tIns="36000" rIns="36000" bIns="36000">
            <a:spAutoFit/>
          </a:bodyPr>
          <a:lstStyle/>
          <a:p>
            <a:pPr eaLnBrk="0" hangingPunct="0"/>
            <a:r>
              <a:rPr lang="de-DE" sz="1400" b="1" dirty="0">
                <a:cs typeface="Arial" charset="0"/>
              </a:rPr>
              <a:t>langsam rückwärts </a:t>
            </a:r>
            <a:r>
              <a:rPr lang="de-DE" sz="1400" b="1" dirty="0" smtClean="0">
                <a:cs typeface="Arial" charset="0"/>
              </a:rPr>
              <a:t>fahren</a:t>
            </a:r>
          </a:p>
          <a:p>
            <a:pPr eaLnBrk="0" hangingPunct="0"/>
            <a:r>
              <a:rPr lang="de-DE" sz="1400" b="1" dirty="0" smtClean="0">
                <a:cs typeface="Arial" charset="0"/>
              </a:rPr>
              <a:t>bzw</a:t>
            </a:r>
            <a:r>
              <a:rPr lang="de-DE" sz="1400" b="1" dirty="0">
                <a:cs typeface="Arial" charset="0"/>
              </a:rPr>
              <a:t>. vom Einweiser weg</a:t>
            </a:r>
            <a:r>
              <a:rPr lang="de-DE" sz="1400" b="1" dirty="0">
                <a:latin typeface="Times"/>
                <a:cs typeface="Arial" charset="0"/>
              </a:rPr>
              <a:t> </a:t>
            </a:r>
          </a:p>
        </p:txBody>
      </p:sp>
    </p:spTree>
    <p:extLst>
      <p:ext uri="{BB962C8B-B14F-4D97-AF65-F5344CB8AC3E}">
        <p14:creationId xmlns:p14="http://schemas.microsoft.com/office/powerpoint/2010/main" val="3673510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c – Einschätzung des besonderen Raumbedarfs:</a:t>
            </a:r>
          </a:p>
        </p:txBody>
      </p:sp>
      <p:pic>
        <p:nvPicPr>
          <p:cNvPr id="5" name="Picture 8" descr="nach rechts"/>
          <p:cNvPicPr>
            <a:picLocks noChangeAspect="1" noChangeArrowheads="1"/>
          </p:cNvPicPr>
          <p:nvPr/>
        </p:nvPicPr>
        <p:blipFill>
          <a:blip r:embed="rId2"/>
          <a:srcRect/>
          <a:stretch>
            <a:fillRect/>
          </a:stretch>
        </p:blipFill>
        <p:spPr bwMode="auto">
          <a:xfrm>
            <a:off x="3501232" y="1863725"/>
            <a:ext cx="1641475" cy="1700213"/>
          </a:xfrm>
          <a:prstGeom prst="rect">
            <a:avLst/>
          </a:prstGeom>
          <a:noFill/>
          <a:ln w="9525">
            <a:noFill/>
            <a:miter lim="800000"/>
            <a:headEnd/>
            <a:tailEnd/>
          </a:ln>
        </p:spPr>
      </p:pic>
      <p:sp>
        <p:nvSpPr>
          <p:cNvPr id="6" name="Text Box 5"/>
          <p:cNvSpPr txBox="1">
            <a:spLocks noChangeArrowheads="1"/>
          </p:cNvSpPr>
          <p:nvPr/>
        </p:nvSpPr>
        <p:spPr bwMode="auto">
          <a:xfrm>
            <a:off x="1053307" y="3303588"/>
            <a:ext cx="6787683" cy="442035"/>
          </a:xfrm>
          <a:prstGeom prst="rect">
            <a:avLst/>
          </a:prstGeom>
          <a:noFill/>
          <a:ln w="9525">
            <a:noFill/>
            <a:miter lim="800000"/>
            <a:headEnd/>
            <a:tailEnd/>
          </a:ln>
        </p:spPr>
        <p:txBody>
          <a:bodyPr wrap="none" lIns="36000" tIns="36000" rIns="36000" bIns="36000">
            <a:spAutoFit/>
          </a:bodyPr>
          <a:lstStyle/>
          <a:p>
            <a:pPr eaLnBrk="0" hangingPunct="0"/>
            <a:r>
              <a:rPr lang="de-DE" sz="1400" b="1" dirty="0" smtClean="0">
                <a:cs typeface="Arial" charset="0"/>
              </a:rPr>
              <a:t>    nach </a:t>
            </a:r>
            <a:r>
              <a:rPr lang="de-DE" sz="1400" b="1" dirty="0">
                <a:cs typeface="Arial" charset="0"/>
              </a:rPr>
              <a:t>links fahren                 </a:t>
            </a:r>
            <a:r>
              <a:rPr lang="de-DE" sz="1400" b="1" dirty="0" smtClean="0">
                <a:cs typeface="Arial" charset="0"/>
              </a:rPr>
              <a:t>nach </a:t>
            </a:r>
            <a:r>
              <a:rPr lang="de-DE" sz="1400" b="1" dirty="0">
                <a:cs typeface="Arial" charset="0"/>
              </a:rPr>
              <a:t>rechts fahren                                           </a:t>
            </a:r>
            <a:r>
              <a:rPr lang="de-DE" sz="1400" b="1" dirty="0" smtClean="0">
                <a:cs typeface="Arial" charset="0"/>
              </a:rPr>
              <a:t> </a:t>
            </a:r>
            <a:r>
              <a:rPr lang="de-DE" sz="1400" b="1" dirty="0">
                <a:cs typeface="Arial" charset="0"/>
              </a:rPr>
              <a:t>Halt</a:t>
            </a:r>
            <a:r>
              <a:rPr lang="de-DE" sz="2400" b="1" dirty="0">
                <a:latin typeface="Times"/>
                <a:cs typeface="Arial" charset="0"/>
              </a:rPr>
              <a:t> </a:t>
            </a:r>
          </a:p>
        </p:txBody>
      </p:sp>
      <p:sp>
        <p:nvSpPr>
          <p:cNvPr id="7" name="Text Box 6"/>
          <p:cNvSpPr txBox="1">
            <a:spLocks noChangeArrowheads="1"/>
          </p:cNvSpPr>
          <p:nvPr/>
        </p:nvSpPr>
        <p:spPr bwMode="auto">
          <a:xfrm>
            <a:off x="4572000" y="5299075"/>
            <a:ext cx="2725737" cy="285750"/>
          </a:xfrm>
          <a:prstGeom prst="rect">
            <a:avLst/>
          </a:prstGeom>
          <a:noFill/>
          <a:ln w="9525">
            <a:noFill/>
            <a:miter lim="800000"/>
            <a:headEnd/>
            <a:tailEnd/>
          </a:ln>
        </p:spPr>
        <p:txBody>
          <a:bodyPr wrap="none" lIns="36000" tIns="36000" rIns="36000" bIns="36000">
            <a:spAutoFit/>
          </a:bodyPr>
          <a:lstStyle/>
          <a:p>
            <a:pPr eaLnBrk="0" hangingPunct="0"/>
            <a:r>
              <a:rPr lang="de-DE" sz="1400" b="1">
                <a:cs typeface="Arial" charset="0"/>
              </a:rPr>
              <a:t>Abstand anzeigen bis zum Halt</a:t>
            </a:r>
            <a:r>
              <a:rPr lang="de-DE" sz="1400" b="1">
                <a:latin typeface="Times"/>
                <a:cs typeface="Arial" charset="0"/>
              </a:rPr>
              <a:t> </a:t>
            </a:r>
          </a:p>
        </p:txBody>
      </p:sp>
      <p:pic>
        <p:nvPicPr>
          <p:cNvPr id="8" name="Picture 7" descr="nach links"/>
          <p:cNvPicPr>
            <a:picLocks noChangeAspect="1" noChangeArrowheads="1"/>
          </p:cNvPicPr>
          <p:nvPr/>
        </p:nvPicPr>
        <p:blipFill>
          <a:blip r:embed="rId3"/>
          <a:srcRect/>
          <a:stretch>
            <a:fillRect/>
          </a:stretch>
        </p:blipFill>
        <p:spPr bwMode="auto">
          <a:xfrm>
            <a:off x="1269207" y="1719263"/>
            <a:ext cx="1549400" cy="1755775"/>
          </a:xfrm>
          <a:prstGeom prst="rect">
            <a:avLst/>
          </a:prstGeom>
          <a:noFill/>
          <a:ln w="9525">
            <a:noFill/>
            <a:miter lim="800000"/>
            <a:headEnd/>
            <a:tailEnd/>
          </a:ln>
        </p:spPr>
      </p:pic>
      <p:pic>
        <p:nvPicPr>
          <p:cNvPr id="9" name="Picture 9" descr="Halt"/>
          <p:cNvPicPr>
            <a:picLocks noChangeAspect="1" noChangeArrowheads="1"/>
          </p:cNvPicPr>
          <p:nvPr/>
        </p:nvPicPr>
        <p:blipFill>
          <a:blip r:embed="rId4"/>
          <a:srcRect/>
          <a:stretch>
            <a:fillRect/>
          </a:stretch>
        </p:blipFill>
        <p:spPr bwMode="auto">
          <a:xfrm>
            <a:off x="6598445" y="1792288"/>
            <a:ext cx="1719262" cy="1719262"/>
          </a:xfrm>
          <a:prstGeom prst="rect">
            <a:avLst/>
          </a:prstGeom>
          <a:noFill/>
          <a:ln w="9525">
            <a:noFill/>
            <a:miter lim="800000"/>
            <a:headEnd/>
            <a:tailEnd/>
          </a:ln>
        </p:spPr>
      </p:pic>
      <p:pic>
        <p:nvPicPr>
          <p:cNvPr id="10" name="Picture 10" descr="Abstand"/>
          <p:cNvPicPr>
            <a:picLocks noChangeAspect="1" noChangeArrowheads="1"/>
          </p:cNvPicPr>
          <p:nvPr/>
        </p:nvPicPr>
        <p:blipFill>
          <a:blip r:embed="rId5"/>
          <a:srcRect/>
          <a:stretch>
            <a:fillRect/>
          </a:stretch>
        </p:blipFill>
        <p:spPr bwMode="auto">
          <a:xfrm>
            <a:off x="2493170" y="4240213"/>
            <a:ext cx="1870075" cy="1828800"/>
          </a:xfrm>
          <a:prstGeom prst="rect">
            <a:avLst/>
          </a:prstGeom>
          <a:noFill/>
          <a:ln w="9525">
            <a:noFill/>
            <a:miter lim="800000"/>
            <a:headEnd/>
            <a:tailEnd/>
          </a:ln>
        </p:spPr>
      </p:pic>
    </p:spTree>
    <p:extLst>
      <p:ext uri="{BB962C8B-B14F-4D97-AF65-F5344CB8AC3E}">
        <p14:creationId xmlns:p14="http://schemas.microsoft.com/office/powerpoint/2010/main" val="81719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00808"/>
            <a:ext cx="7772400" cy="3744416"/>
          </a:xfrm>
        </p:spPr>
        <p:txBody>
          <a:bodyPr/>
          <a:lstStyle/>
          <a:p>
            <a:pPr marL="0" indent="0" algn="just" fontAlgn="auto">
              <a:spcAft>
                <a:spcPts val="0"/>
              </a:spcAft>
              <a:buFont typeface="Arial" pitchFamily="34" charset="0"/>
              <a:buNone/>
              <a:defRPr/>
            </a:pPr>
            <a:r>
              <a:rPr lang="de-DE" sz="1800" dirty="0">
                <a:latin typeface="Arial" pitchFamily="34" charset="0"/>
                <a:cs typeface="Arial" pitchFamily="34" charset="0"/>
              </a:rPr>
              <a:t>Raumorganisation an der Einsatzstelle:</a:t>
            </a:r>
          </a:p>
          <a:p>
            <a:pPr algn="just" fontAlgn="auto">
              <a:spcAft>
                <a:spcPts val="0"/>
              </a:spcAft>
              <a:buFont typeface="Arial" pitchFamily="34" charset="0"/>
              <a:buChar char="•"/>
              <a:defRPr/>
            </a:pPr>
            <a:endParaRPr lang="de-DE" sz="1800" dirty="0">
              <a:latin typeface="Arial" pitchFamily="34" charset="0"/>
              <a:cs typeface="Arial" pitchFamily="34" charset="0"/>
            </a:endParaRPr>
          </a:p>
          <a:p>
            <a:pPr marL="0" indent="0" algn="just" fontAlgn="auto">
              <a:spcAft>
                <a:spcPts val="0"/>
              </a:spcAft>
              <a:buFont typeface="Arial" pitchFamily="34" charset="0"/>
              <a:buNone/>
              <a:defRPr/>
            </a:pPr>
            <a:r>
              <a:rPr lang="de-DE" sz="1800" dirty="0">
                <a:latin typeface="Arial" pitchFamily="34" charset="0"/>
                <a:cs typeface="Arial" pitchFamily="34" charset="0"/>
              </a:rPr>
              <a:t>Zur Vermeidung von Eigengefährdung und Behinderung nachfolgender Einsatzfahrzeuge ist zu beachten:</a:t>
            </a:r>
          </a:p>
          <a:p>
            <a:pPr marL="0" indent="0" algn="just" fontAlgn="auto">
              <a:spcAft>
                <a:spcPts val="0"/>
              </a:spcAft>
              <a:buFont typeface="Arial" pitchFamily="34" charset="0"/>
              <a:buNone/>
              <a:defRPr/>
            </a:pPr>
            <a:endParaRPr lang="de-DE" sz="1800" dirty="0">
              <a:latin typeface="Arial" pitchFamily="34" charset="0"/>
              <a:cs typeface="Arial" pitchFamily="34" charset="0"/>
            </a:endParaRPr>
          </a:p>
          <a:p>
            <a:pPr algn="just" fontAlgn="auto">
              <a:spcAft>
                <a:spcPts val="0"/>
              </a:spcAft>
              <a:buFontTx/>
              <a:buChar char="-"/>
              <a:defRPr/>
            </a:pPr>
            <a:r>
              <a:rPr lang="de-DE" sz="1800" dirty="0">
                <a:latin typeface="Arial" pitchFamily="34" charset="0"/>
                <a:cs typeface="Arial" pitchFamily="34" charset="0"/>
              </a:rPr>
              <a:t>Fahrzeuge nur außerhalb des Gefahrenbereiches aufstellen</a:t>
            </a:r>
          </a:p>
          <a:p>
            <a:pPr algn="just" fontAlgn="auto">
              <a:spcAft>
                <a:spcPts val="0"/>
              </a:spcAft>
              <a:buFontTx/>
              <a:buChar char="-"/>
              <a:defRPr/>
            </a:pPr>
            <a:r>
              <a:rPr lang="de-DE" sz="1800" dirty="0">
                <a:latin typeface="Arial" pitchFamily="34" charset="0"/>
                <a:cs typeface="Arial" pitchFamily="34" charset="0"/>
              </a:rPr>
              <a:t>Zugänge oder Zufahrten freihalten</a:t>
            </a:r>
          </a:p>
          <a:p>
            <a:pPr algn="just" fontAlgn="auto">
              <a:spcAft>
                <a:spcPts val="0"/>
              </a:spcAft>
              <a:buFontTx/>
              <a:buChar char="-"/>
              <a:defRPr/>
            </a:pPr>
            <a:r>
              <a:rPr lang="de-DE" sz="1800" dirty="0">
                <a:latin typeface="Arial" pitchFamily="34" charset="0"/>
                <a:cs typeface="Arial" pitchFamily="34" charset="0"/>
              </a:rPr>
              <a:t>nur in Ausnahmefällen in Grundstücke fahren</a:t>
            </a:r>
          </a:p>
          <a:p>
            <a:pPr algn="just" fontAlgn="auto">
              <a:spcAft>
                <a:spcPts val="0"/>
              </a:spcAft>
              <a:buFontTx/>
              <a:buChar char="-"/>
              <a:defRPr/>
            </a:pPr>
            <a:r>
              <a:rPr lang="de-DE" sz="1800" dirty="0">
                <a:latin typeface="Arial" pitchFamily="34" charset="0"/>
                <a:cs typeface="Arial" pitchFamily="34" charset="0"/>
              </a:rPr>
              <a:t>Entwicklungsraum für andere Gruppen und Einheiten, insbesondere Hubrettungsfahrzeuge, schaffen</a:t>
            </a:r>
          </a:p>
          <a:p>
            <a:pPr algn="just" fontAlgn="auto">
              <a:spcAft>
                <a:spcPts val="0"/>
              </a:spcAft>
              <a:buFontTx/>
              <a:buChar char="-"/>
              <a:defRPr/>
            </a:pPr>
            <a:r>
              <a:rPr lang="de-DE" sz="1800" dirty="0">
                <a:latin typeface="Arial" pitchFamily="34" charset="0"/>
                <a:cs typeface="Arial" pitchFamily="34" charset="0"/>
              </a:rPr>
              <a:t>immer auf der Einsatzstellenseite der Straße anhalten</a:t>
            </a:r>
          </a:p>
          <a:p>
            <a:pPr algn="just"/>
            <a:endParaRPr lang="de-DE" sz="1800" dirty="0">
              <a:solidFill>
                <a:schemeClr val="tx1"/>
              </a:solidFill>
              <a:latin typeface="+mn-lt"/>
              <a:ea typeface="+mn-ea"/>
              <a:cs typeface="+mn-cs"/>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c – Einschätzung des besonderen Raumbedarfs:</a:t>
            </a:r>
          </a:p>
        </p:txBody>
      </p:sp>
    </p:spTree>
    <p:extLst>
      <p:ext uri="{BB962C8B-B14F-4D97-AF65-F5344CB8AC3E}">
        <p14:creationId xmlns:p14="http://schemas.microsoft.com/office/powerpoint/2010/main" val="140606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solidFill>
                  <a:srgbClr val="000000"/>
                </a:solidFill>
                <a:latin typeface="Arial" charset="0"/>
                <a:cs typeface="Arial" charset="0"/>
              </a:rPr>
              <a:t>Während der Fahrt wirken folgende Kräfte auf Fahrzeug, Ladung und Insassen:</a:t>
            </a:r>
          </a:p>
          <a:p>
            <a:pPr marL="0" indent="0" algn="just">
              <a:buFont typeface="Arial" charset="0"/>
              <a:buNone/>
            </a:pPr>
            <a:endParaRPr lang="de-DE" sz="1800" dirty="0">
              <a:solidFill>
                <a:srgbClr val="000000"/>
              </a:solidFill>
              <a:latin typeface="Arial" charset="0"/>
              <a:cs typeface="Arial" charset="0"/>
            </a:endParaRPr>
          </a:p>
          <a:p>
            <a:pPr algn="just">
              <a:buFontTx/>
              <a:buChar char="-"/>
            </a:pPr>
            <a:r>
              <a:rPr lang="de-DE" sz="1800" dirty="0">
                <a:solidFill>
                  <a:srgbClr val="000000"/>
                </a:solidFill>
                <a:latin typeface="Arial" charset="0"/>
                <a:cs typeface="Arial" charset="0"/>
              </a:rPr>
              <a:t>Trägheitskräfte beim Beschleunigen und Bremsen</a:t>
            </a:r>
          </a:p>
          <a:p>
            <a:pPr algn="just">
              <a:buFontTx/>
              <a:buChar char="-"/>
            </a:pPr>
            <a:r>
              <a:rPr lang="de-DE" sz="1800" dirty="0">
                <a:solidFill>
                  <a:srgbClr val="000000"/>
                </a:solidFill>
                <a:latin typeface="Arial" charset="0"/>
                <a:cs typeface="Arial" charset="0"/>
              </a:rPr>
              <a:t>Fliehkräfte (sind ebenfalls Trägheitskräfte) beim Kurvenfahren</a:t>
            </a:r>
          </a:p>
          <a:p>
            <a:pPr algn="just">
              <a:buFontTx/>
              <a:buChar char="-"/>
            </a:pPr>
            <a:r>
              <a:rPr lang="de-DE" sz="1800" dirty="0">
                <a:solidFill>
                  <a:srgbClr val="000000"/>
                </a:solidFill>
                <a:latin typeface="Arial" charset="0"/>
                <a:cs typeface="Arial" charset="0"/>
              </a:rPr>
              <a:t>Schwerkraft beim Fahren in Steigungen und Gefälle</a:t>
            </a:r>
          </a:p>
          <a:p>
            <a:pPr algn="just">
              <a:buFontTx/>
              <a:buChar char="-"/>
            </a:pPr>
            <a:r>
              <a:rPr lang="de-DE" sz="1800" dirty="0">
                <a:solidFill>
                  <a:srgbClr val="000000"/>
                </a:solidFill>
                <a:latin typeface="Arial" charset="0"/>
                <a:cs typeface="Arial" charset="0"/>
              </a:rPr>
              <a:t>Rollwiderstand</a:t>
            </a:r>
          </a:p>
          <a:p>
            <a:pPr algn="just">
              <a:buFontTx/>
              <a:buChar char="-"/>
            </a:pPr>
            <a:r>
              <a:rPr lang="de-DE" sz="1800" dirty="0">
                <a:solidFill>
                  <a:srgbClr val="000000"/>
                </a:solidFill>
                <a:latin typeface="Arial" charset="0"/>
                <a:cs typeface="Arial" charset="0"/>
              </a:rPr>
              <a:t>Luftwiderstand und Windkräfte</a:t>
            </a:r>
          </a:p>
          <a:p>
            <a:pPr algn="just">
              <a:buFontTx/>
              <a:buChar char="-"/>
            </a:pPr>
            <a:endParaRPr lang="de-DE" sz="1800" dirty="0">
              <a:solidFill>
                <a:srgbClr val="000000"/>
              </a:solidFill>
              <a:latin typeface="Arial" charset="0"/>
              <a:cs typeface="Arial" charset="0"/>
            </a:endParaRPr>
          </a:p>
          <a:p>
            <a:pPr marL="0" indent="0" algn="just">
              <a:buNone/>
            </a:pPr>
            <a:r>
              <a:rPr lang="de-DE" sz="1800" dirty="0">
                <a:solidFill>
                  <a:srgbClr val="000000"/>
                </a:solidFill>
                <a:latin typeface="Arial" charset="0"/>
                <a:cs typeface="Arial" charset="0"/>
              </a:rPr>
              <a:t>Die Kenntnis einiger grundlegender Gesetzmäßigkeiten ist notwendig, um jederzeit die Kontrolle über das Fahrzeug und die Lage behalten zu können!</a:t>
            </a:r>
          </a:p>
          <a:p>
            <a:pPr marL="0" indent="0" algn="just">
              <a:buNone/>
            </a:pPr>
            <a:endParaRPr lang="de-DE"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II d – </a:t>
            </a:r>
            <a:r>
              <a:rPr lang="de-DE" sz="2000" b="1" dirty="0" smtClean="0">
                <a:cs typeface="Arial" charset="0"/>
              </a:rPr>
              <a:t>Beschleunigen</a:t>
            </a:r>
            <a:r>
              <a:rPr lang="de-DE" sz="2000" b="1" dirty="0">
                <a:cs typeface="Arial" charset="0"/>
              </a:rPr>
              <a:t>, Bremsen und </a:t>
            </a:r>
            <a:r>
              <a:rPr lang="de-DE" sz="2000" b="1" dirty="0" smtClean="0">
                <a:cs typeface="Arial" charset="0"/>
              </a:rPr>
              <a:t>Kurvenverhalten:</a:t>
            </a:r>
            <a:endParaRPr lang="de-DE" sz="2000" b="1" dirty="0"/>
          </a:p>
        </p:txBody>
      </p:sp>
    </p:spTree>
    <p:extLst>
      <p:ext uri="{BB962C8B-B14F-4D97-AF65-F5344CB8AC3E}">
        <p14:creationId xmlns:p14="http://schemas.microsoft.com/office/powerpoint/2010/main" val="345396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solidFill>
                  <a:srgbClr val="000000"/>
                </a:solidFill>
                <a:latin typeface="Arial" charset="0"/>
                <a:cs typeface="Arial" charset="0"/>
              </a:rPr>
              <a:t>Trägheitskräfte (= Massenkräfte):</a:t>
            </a:r>
          </a:p>
          <a:p>
            <a:pPr marL="0" indent="0" algn="just">
              <a:buFont typeface="Arial" charset="0"/>
              <a:buNone/>
            </a:pPr>
            <a:endParaRPr lang="de-DE" sz="1800" dirty="0">
              <a:solidFill>
                <a:srgbClr val="000000"/>
              </a:solidFill>
              <a:latin typeface="Arial" charset="0"/>
              <a:cs typeface="Arial" charset="0"/>
            </a:endParaRPr>
          </a:p>
          <a:p>
            <a:pPr marL="0" indent="0" algn="just">
              <a:buFont typeface="Arial" charset="0"/>
              <a:buNone/>
            </a:pPr>
            <a:r>
              <a:rPr lang="de-DE" sz="1800" dirty="0">
                <a:solidFill>
                  <a:srgbClr val="000000"/>
                </a:solidFill>
                <a:latin typeface="Arial" charset="0"/>
                <a:cs typeface="Arial" charset="0"/>
              </a:rPr>
              <a:t>Sie treten auf, wenn sich der Bewegungszustand oder die Bewegungsrichtung einer Masse verändert. Die Trägheit der Masse besagt, dass die Masse ihren Ist-Zustand beibehalten „will“, d.h.</a:t>
            </a:r>
          </a:p>
          <a:p>
            <a:pPr marL="0" indent="0" algn="just">
              <a:buFont typeface="Arial" charset="0"/>
              <a:buNone/>
            </a:pPr>
            <a:endParaRPr lang="de-DE" sz="1800" dirty="0">
              <a:solidFill>
                <a:srgbClr val="000000"/>
              </a:solidFill>
              <a:latin typeface="Arial" charset="0"/>
              <a:cs typeface="Arial" charset="0"/>
            </a:endParaRPr>
          </a:p>
          <a:p>
            <a:pPr algn="just">
              <a:buFontTx/>
              <a:buChar char="-"/>
            </a:pPr>
            <a:r>
              <a:rPr lang="de-DE" sz="1800" dirty="0">
                <a:solidFill>
                  <a:srgbClr val="000000"/>
                </a:solidFill>
                <a:latin typeface="Arial" charset="0"/>
                <a:cs typeface="Arial" charset="0"/>
              </a:rPr>
              <a:t>eine unbewegte Masse „widersetzt“ sich der positiven Beschleunigung</a:t>
            </a:r>
          </a:p>
          <a:p>
            <a:pPr algn="just">
              <a:buFontTx/>
              <a:buChar char="-"/>
            </a:pPr>
            <a:r>
              <a:rPr lang="de-DE" sz="1800" dirty="0">
                <a:solidFill>
                  <a:srgbClr val="000000"/>
                </a:solidFill>
                <a:latin typeface="Arial" charset="0"/>
                <a:cs typeface="Arial" charset="0"/>
              </a:rPr>
              <a:t>eine bewegte Masse „widersetzt“ sich der negativen Beschleunigung (Abbremsen / Verzögerung)</a:t>
            </a:r>
          </a:p>
          <a:p>
            <a:pPr algn="just">
              <a:buFontTx/>
              <a:buChar char="-"/>
            </a:pPr>
            <a:r>
              <a:rPr lang="de-DE" sz="1800" dirty="0">
                <a:solidFill>
                  <a:srgbClr val="000000"/>
                </a:solidFill>
                <a:latin typeface="Arial" charset="0"/>
                <a:cs typeface="Arial" charset="0"/>
              </a:rPr>
              <a:t>eine sich geradeaus bewegende Masse „widersetzt“ sich der Richtungsänderung (Lenken), hier spricht man von Fliehkräften.</a:t>
            </a:r>
          </a:p>
          <a:p>
            <a:pPr marL="0" indent="0" algn="just">
              <a:buFont typeface="Arial" charset="0"/>
              <a:buNone/>
            </a:pPr>
            <a:endParaRPr lang="de-DE" sz="18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spTree>
    <p:extLst>
      <p:ext uri="{BB962C8B-B14F-4D97-AF65-F5344CB8AC3E}">
        <p14:creationId xmlns:p14="http://schemas.microsoft.com/office/powerpoint/2010/main" val="3387664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197225"/>
          </a:xfrm>
        </p:spPr>
        <p:txBody>
          <a:bodyPr/>
          <a:lstStyle/>
          <a:p>
            <a:pPr marL="514350" indent="-514350" fontAlgn="auto">
              <a:spcAft>
                <a:spcPts val="0"/>
              </a:spcAft>
              <a:buFont typeface="+mj-lt"/>
              <a:buAutoNum type="romanUcPeriod"/>
              <a:defRPr/>
            </a:pPr>
            <a:r>
              <a:rPr lang="de-DE" sz="1800" dirty="0">
                <a:latin typeface="Arial" pitchFamily="34" charset="0"/>
                <a:cs typeface="Arial" pitchFamily="34" charset="0"/>
              </a:rPr>
              <a:t>Rechtliche Grundlagen</a:t>
            </a:r>
          </a:p>
          <a:p>
            <a:pPr marL="514350" indent="-514350" fontAlgn="auto">
              <a:spcAft>
                <a:spcPts val="0"/>
              </a:spcAft>
              <a:buFont typeface="+mj-lt"/>
              <a:buAutoNum type="romanUcPeriod"/>
              <a:defRPr/>
            </a:pPr>
            <a:r>
              <a:rPr lang="de-DE" sz="1800" dirty="0">
                <a:latin typeface="Arial" pitchFamily="34" charset="0"/>
                <a:cs typeface="Arial" pitchFamily="34" charset="0"/>
              </a:rPr>
              <a:t>Besonderheiten beim </a:t>
            </a:r>
            <a:r>
              <a:rPr lang="de-DE" sz="1800" dirty="0" smtClean="0">
                <a:latin typeface="Arial" pitchFamily="34" charset="0"/>
                <a:cs typeface="Arial" pitchFamily="34" charset="0"/>
              </a:rPr>
              <a:t>Fahren:</a:t>
            </a:r>
          </a:p>
          <a:p>
            <a:pPr marL="1314450" lvl="2" indent="-514350" fontAlgn="auto">
              <a:spcAft>
                <a:spcPts val="0"/>
              </a:spcAft>
              <a:buFont typeface="+mj-lt"/>
              <a:buAutoNum type="alphaLcPeriod"/>
              <a:defRPr/>
            </a:pPr>
            <a:r>
              <a:rPr lang="de-DE" sz="1800" dirty="0" smtClean="0">
                <a:latin typeface="Arial" pitchFamily="34" charset="0"/>
                <a:cs typeface="Arial" pitchFamily="34" charset="0"/>
              </a:rPr>
              <a:t>Allgemeines</a:t>
            </a:r>
          </a:p>
          <a:p>
            <a:pPr marL="1314450" lvl="2" indent="-514350" fontAlgn="auto">
              <a:spcAft>
                <a:spcPts val="0"/>
              </a:spcAft>
              <a:buFont typeface="+mj-lt"/>
              <a:buAutoNum type="alphaLcPeriod"/>
              <a:defRPr/>
            </a:pPr>
            <a:r>
              <a:rPr lang="de-DE" sz="1800" dirty="0" smtClean="0">
                <a:latin typeface="Arial" pitchFamily="34" charset="0"/>
                <a:cs typeface="Arial" pitchFamily="34" charset="0"/>
              </a:rPr>
              <a:t>Gefahrenbereiche der Toten Winkel</a:t>
            </a:r>
          </a:p>
          <a:p>
            <a:pPr marL="1314450" lvl="2" indent="-514350" fontAlgn="auto">
              <a:spcAft>
                <a:spcPts val="0"/>
              </a:spcAft>
              <a:buFont typeface="+mj-lt"/>
              <a:buAutoNum type="alphaLcPeriod"/>
              <a:defRPr/>
            </a:pPr>
            <a:r>
              <a:rPr lang="de-DE" sz="1800" dirty="0" smtClean="0">
                <a:latin typeface="Arial" pitchFamily="34" charset="0"/>
                <a:cs typeface="Arial" pitchFamily="34" charset="0"/>
              </a:rPr>
              <a:t>Einschätzung des besonderen Raumbedarfs</a:t>
            </a:r>
          </a:p>
          <a:p>
            <a:pPr marL="1314450" lvl="2" indent="-514350" fontAlgn="auto">
              <a:spcAft>
                <a:spcPts val="0"/>
              </a:spcAft>
              <a:buFont typeface="+mj-lt"/>
              <a:buAutoNum type="alphaLcPeriod"/>
              <a:defRPr/>
            </a:pPr>
            <a:r>
              <a:rPr lang="de-DE" sz="1800" dirty="0" smtClean="0">
                <a:latin typeface="Arial" pitchFamily="34" charset="0"/>
                <a:cs typeface="Arial" pitchFamily="34" charset="0"/>
              </a:rPr>
              <a:t>Beschleunigen, Bremsen und Kurvenverhalten</a:t>
            </a:r>
          </a:p>
          <a:p>
            <a:pPr marL="1314450" lvl="2" indent="-514350" fontAlgn="auto">
              <a:spcAft>
                <a:spcPts val="0"/>
              </a:spcAft>
              <a:buFont typeface="+mj-lt"/>
              <a:buAutoNum type="alphaLcPeriod"/>
              <a:defRPr/>
            </a:pPr>
            <a:r>
              <a:rPr lang="de-DE" sz="1800" dirty="0" smtClean="0">
                <a:latin typeface="Arial" pitchFamily="34" charset="0"/>
                <a:cs typeface="Arial" pitchFamily="34" charset="0"/>
              </a:rPr>
              <a:t>Sicherung der Ladung</a:t>
            </a:r>
            <a:endParaRPr lang="de-DE" sz="1800" dirty="0">
              <a:latin typeface="Arial" pitchFamily="34" charset="0"/>
              <a:cs typeface="Arial" pitchFamily="34" charset="0"/>
            </a:endParaRPr>
          </a:p>
          <a:p>
            <a:pPr marL="514350" indent="-514350" fontAlgn="auto">
              <a:spcAft>
                <a:spcPts val="0"/>
              </a:spcAft>
              <a:buFont typeface="+mj-lt"/>
              <a:buAutoNum type="romanUcPeriod"/>
              <a:defRPr/>
            </a:pPr>
            <a:r>
              <a:rPr lang="de-DE" sz="1800" dirty="0" smtClean="0">
                <a:latin typeface="Arial" pitchFamily="34" charset="0"/>
                <a:cs typeface="Arial" pitchFamily="34" charset="0"/>
              </a:rPr>
              <a:t>Höchstgeschwindigkeiten</a:t>
            </a:r>
            <a:endParaRPr lang="de-DE" sz="1800" dirty="0">
              <a:latin typeface="Arial" pitchFamily="34" charset="0"/>
              <a:cs typeface="Arial" pitchFamily="34" charset="0"/>
            </a:endParaRPr>
          </a:p>
          <a:p>
            <a:pPr marL="514350" indent="-514350" fontAlgn="auto">
              <a:spcAft>
                <a:spcPts val="0"/>
              </a:spcAft>
              <a:buFont typeface="+mj-lt"/>
              <a:buAutoNum type="romanUcPeriod"/>
              <a:defRPr/>
            </a:pPr>
            <a:r>
              <a:rPr lang="de-DE" sz="1800" dirty="0" smtClean="0">
                <a:latin typeface="Arial" pitchFamily="34" charset="0"/>
                <a:cs typeface="Arial" pitchFamily="34" charset="0"/>
              </a:rPr>
              <a:t>Schilderlehre</a:t>
            </a:r>
          </a:p>
          <a:p>
            <a:pPr marL="514350" indent="-514350" fontAlgn="auto">
              <a:spcAft>
                <a:spcPts val="0"/>
              </a:spcAft>
              <a:buFont typeface="+mj-lt"/>
              <a:buAutoNum type="romanUcPeriod"/>
              <a:defRPr/>
            </a:pPr>
            <a:r>
              <a:rPr lang="de-DE" sz="1800" dirty="0" smtClean="0">
                <a:latin typeface="Arial" pitchFamily="34" charset="0"/>
                <a:cs typeface="Arial" pitchFamily="34" charset="0"/>
              </a:rPr>
              <a:t>Sonderrechte</a:t>
            </a:r>
            <a:r>
              <a:rPr lang="de-DE" sz="1800" dirty="0">
                <a:latin typeface="Arial" pitchFamily="34" charset="0"/>
                <a:cs typeface="Arial" pitchFamily="34" charset="0"/>
              </a:rPr>
              <a:t>, Wegerechte, Blaues Blinklicht</a:t>
            </a:r>
          </a:p>
          <a:p>
            <a:pPr marL="0" indent="0">
              <a:lnSpc>
                <a:spcPct val="90000"/>
              </a:lnSpc>
              <a:spcBef>
                <a:spcPct val="70000"/>
              </a:spcBef>
              <a:buNone/>
            </a:pPr>
            <a:endParaRPr lang="de-DE" sz="18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dirty="0">
                <a:cs typeface="Arial" charset="0"/>
              </a:rPr>
              <a:t>Ausbildungsinhalte:</a:t>
            </a:r>
            <a:endParaRPr lang="de-DE" sz="2000" dirty="0" smtClean="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t>Für den Fahrer ergeben sich hieraus folgende Konsequenzen:</a:t>
            </a:r>
          </a:p>
          <a:p>
            <a:pPr marL="0" indent="0" algn="just">
              <a:buFont typeface="Arial" charset="0"/>
              <a:buNone/>
            </a:pPr>
            <a:endParaRPr lang="de-DE" sz="1800" dirty="0"/>
          </a:p>
          <a:p>
            <a:pPr algn="just">
              <a:buFontTx/>
              <a:buChar char="-"/>
            </a:pPr>
            <a:r>
              <a:rPr lang="de-DE" sz="1800" dirty="0"/>
              <a:t>Beim Beschleunigen ist ein hoher Kraftaufwand erforderlich, im Interesse der Sicherheit und des Fahrzeugs sollte jedoch nicht zu aggressiv beschleunigt werden.</a:t>
            </a:r>
          </a:p>
          <a:p>
            <a:pPr algn="just">
              <a:buFontTx/>
              <a:buChar char="-"/>
            </a:pPr>
            <a:r>
              <a:rPr lang="de-DE" sz="1800" dirty="0"/>
              <a:t>Beim Bremsen ist zu beachten, dass mit der Masse auch die Länge des Bremswegs zunimmt. Zwar haben schwerere Fahrzeuge auch bessere Bremsen, dennoch ist ihr Bremsweg länger als der eines Pkw. Eine angepasste Geschwindigkeit und ein angemessener Abstand zum vorausfahrenden Fahrzeug sind Pflicht!</a:t>
            </a:r>
          </a:p>
          <a:p>
            <a:pPr algn="just">
              <a:buFontTx/>
              <a:buChar char="-"/>
            </a:pPr>
            <a:r>
              <a:rPr lang="de-DE" sz="1800" dirty="0"/>
              <a:t>Spätestens beim übermäßigen Beschleunigen oder Bremsen kommt  unzureichend gesicherte Ladung in Bewegung!</a:t>
            </a:r>
          </a:p>
          <a:p>
            <a:pPr marL="0" indent="0" algn="just">
              <a:buNone/>
            </a:pPr>
            <a:endParaRPr lang="de-DE"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spTree>
    <p:extLst>
      <p:ext uri="{BB962C8B-B14F-4D97-AF65-F5344CB8AC3E}">
        <p14:creationId xmlns:p14="http://schemas.microsoft.com/office/powerpoint/2010/main" val="397081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None/>
            </a:pPr>
            <a:endParaRPr lang="de-DE"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53" y="1547243"/>
            <a:ext cx="6840760" cy="462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0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t>Kurvenfahren:</a:t>
            </a:r>
          </a:p>
          <a:p>
            <a:pPr marL="0" indent="0" algn="just">
              <a:buFont typeface="Arial" charset="0"/>
              <a:buNone/>
            </a:pPr>
            <a:endParaRPr lang="de-DE" sz="1800" dirty="0"/>
          </a:p>
          <a:p>
            <a:pPr marL="0" indent="0" algn="just">
              <a:buFont typeface="Arial" charset="0"/>
              <a:buNone/>
            </a:pPr>
            <a:r>
              <a:rPr lang="de-DE" sz="1800" dirty="0"/>
              <a:t>Die beim Kurvenfahren wirkenden Fliehkräfte hängen von drei Faktoren ab</a:t>
            </a:r>
            <a:r>
              <a:rPr lang="de-DE" sz="1800" dirty="0" smtClean="0"/>
              <a:t>:</a:t>
            </a:r>
            <a:endParaRPr lang="de-DE" sz="1800" dirty="0"/>
          </a:p>
          <a:p>
            <a:pPr algn="just">
              <a:buFontTx/>
              <a:buChar char="-"/>
            </a:pPr>
            <a:r>
              <a:rPr lang="de-DE" sz="1800" dirty="0"/>
              <a:t>Kurvenradius</a:t>
            </a:r>
          </a:p>
          <a:p>
            <a:pPr algn="just">
              <a:buFontTx/>
              <a:buChar char="-"/>
            </a:pPr>
            <a:r>
              <a:rPr lang="de-DE" sz="1800" dirty="0"/>
              <a:t>Fahrzeugmasse</a:t>
            </a:r>
          </a:p>
          <a:p>
            <a:pPr algn="just">
              <a:buFontTx/>
              <a:buChar char="-"/>
            </a:pPr>
            <a:r>
              <a:rPr lang="de-DE" sz="1800" dirty="0"/>
              <a:t>Fahrzeuggeschwindigkeit</a:t>
            </a:r>
          </a:p>
          <a:p>
            <a:pPr marL="0" indent="0" algn="just">
              <a:buNone/>
            </a:pPr>
            <a:endParaRPr lang="de-DE" sz="1800" dirty="0"/>
          </a:p>
          <a:p>
            <a:pPr marL="0" indent="0" algn="just">
              <a:buNone/>
            </a:pPr>
            <a:r>
              <a:rPr lang="de-DE" sz="1800" dirty="0"/>
              <a:t>Der Fahrer kann die Fliehkräfte lediglich über die Geschwindigkeit beeinflussen. Vor Kurven gilt also:</a:t>
            </a:r>
          </a:p>
          <a:p>
            <a:pPr marL="0" indent="0" algn="just">
              <a:buNone/>
            </a:pPr>
            <a:r>
              <a:rPr lang="de-DE" sz="1800" dirty="0"/>
              <a:t>Rechtzeitig abbremsen, mit angepasster Geschwindigkeit in die Kurve einfahren und nur behutsam wieder beschleunigen!</a:t>
            </a:r>
          </a:p>
          <a:p>
            <a:pPr marL="0" indent="0" algn="just">
              <a:buNone/>
            </a:pPr>
            <a:r>
              <a:rPr lang="de-DE" sz="1800" dirty="0"/>
              <a:t>Aggressives Bremsen in Kurven führt schnell zum Kontrollverlust.</a:t>
            </a:r>
          </a:p>
          <a:p>
            <a:pPr marL="0" indent="0" algn="just">
              <a:buFont typeface="Arial" charset="0"/>
              <a:buNone/>
            </a:pPr>
            <a:endParaRPr lang="de-DE" sz="18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spTree>
    <p:extLst>
      <p:ext uri="{BB962C8B-B14F-4D97-AF65-F5344CB8AC3E}">
        <p14:creationId xmlns:p14="http://schemas.microsoft.com/office/powerpoint/2010/main" val="932161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t>Wissenswertes zu Fliehkräften:</a:t>
            </a:r>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a:p>
          <a:p>
            <a:pPr marL="0" indent="0" algn="just">
              <a:buFont typeface="Arial" charset="0"/>
              <a:buNone/>
            </a:pPr>
            <a:endParaRPr lang="de-DE" sz="1800" dirty="0" smtClean="0"/>
          </a:p>
          <a:p>
            <a:pPr marL="0" indent="0" algn="just">
              <a:buFont typeface="Arial" charset="0"/>
              <a:buNone/>
            </a:pPr>
            <a:r>
              <a:rPr lang="de-DE" sz="1800" dirty="0" smtClean="0"/>
              <a:t>Die </a:t>
            </a:r>
            <a:r>
              <a:rPr lang="de-DE" sz="1800" dirty="0"/>
              <a:t>Fliehkraft nimmt im Quadrat zu!</a:t>
            </a:r>
          </a:p>
          <a:p>
            <a:pPr marL="0" indent="0" algn="just">
              <a:buFont typeface="Arial" charset="0"/>
              <a:buNone/>
            </a:pPr>
            <a:r>
              <a:rPr lang="de-DE" sz="1800" dirty="0"/>
              <a:t>Doppelte Geschwindigkeit = Vierfache Fliehkraft!</a:t>
            </a:r>
          </a:p>
          <a:p>
            <a:pPr marL="0" indent="0" algn="just">
              <a:buFont typeface="Arial" charset="0"/>
              <a:buNone/>
            </a:pPr>
            <a:endParaRPr lang="de-DE" sz="18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143" y="2204864"/>
            <a:ext cx="7920880" cy="310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14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de-DE" sz="1800" dirty="0"/>
              <a:t>Fahren in Steigungen und Gefälle:</a:t>
            </a:r>
          </a:p>
          <a:p>
            <a:pPr marL="0" indent="0" algn="just">
              <a:buFont typeface="Arial" charset="0"/>
              <a:buNone/>
            </a:pPr>
            <a:endParaRPr lang="de-DE" sz="1800" dirty="0"/>
          </a:p>
          <a:p>
            <a:pPr marL="0" indent="0" algn="just">
              <a:buFont typeface="Arial" charset="0"/>
              <a:buNone/>
            </a:pPr>
            <a:r>
              <a:rPr lang="de-DE" sz="1800" dirty="0"/>
              <a:t>An Hängen wirkt sich die </a:t>
            </a:r>
            <a:r>
              <a:rPr lang="de-DE" sz="1800" dirty="0" err="1"/>
              <a:t>Hangabtriebskraft</a:t>
            </a:r>
            <a:r>
              <a:rPr lang="de-DE" sz="1800" dirty="0"/>
              <a:t> als Teil der Gewichtskraft (Schwerkraft) spürbar auf das Fahrzeug aus: bei der Fahrt aufwärts muss sie überwunden werden, bei der Fahrt abwärts kommt sie beschleunigend dazu.</a:t>
            </a:r>
          </a:p>
          <a:p>
            <a:pPr algn="just">
              <a:buFontTx/>
              <a:buChar char="-"/>
            </a:pPr>
            <a:r>
              <a:rPr lang="de-DE" sz="1800" dirty="0" smtClean="0"/>
              <a:t>In </a:t>
            </a:r>
            <a:r>
              <a:rPr lang="de-DE" sz="1800" dirty="0"/>
              <a:t>beiden Situationen ist frühzeitig herunterzuschalten. Im Stand ist das Fahrzeug mit Feststellbremse und Unterlegkeilen zu </a:t>
            </a:r>
            <a:r>
              <a:rPr lang="de-DE" sz="1800" dirty="0" smtClean="0"/>
              <a:t>sichern.</a:t>
            </a:r>
          </a:p>
          <a:p>
            <a:pPr algn="just">
              <a:buFontTx/>
              <a:buChar char="-"/>
            </a:pPr>
            <a:r>
              <a:rPr lang="de-DE" sz="1800" dirty="0" smtClean="0"/>
              <a:t>Bei </a:t>
            </a:r>
            <a:r>
              <a:rPr lang="de-DE" sz="1800" dirty="0"/>
              <a:t>der Fahrt aufwärts ist insbesondere die Kühlmitteltemperatur zu </a:t>
            </a:r>
            <a:r>
              <a:rPr lang="de-DE" sz="1800" dirty="0" smtClean="0"/>
              <a:t>beobachten.</a:t>
            </a:r>
          </a:p>
          <a:p>
            <a:pPr algn="just">
              <a:buFontTx/>
              <a:buChar char="-"/>
            </a:pPr>
            <a:r>
              <a:rPr lang="de-DE" sz="1800" dirty="0" smtClean="0"/>
              <a:t>Bei </a:t>
            </a:r>
            <a:r>
              <a:rPr lang="de-DE" sz="1800" dirty="0"/>
              <a:t>der Fahrt abwärts ist die Geschwindigkeit ausreichend zu reduzieren und darauf zu achten, dass die Bremsen nicht überhitzen (Dauerbremse benutzen).</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d – </a:t>
            </a:r>
            <a:r>
              <a:rPr lang="de-DE" sz="2000" b="1" dirty="0">
                <a:cs typeface="Arial" charset="0"/>
              </a:rPr>
              <a:t>Beschleunigen, Bremsen und Kurvenverhalten:</a:t>
            </a:r>
            <a:endParaRPr lang="de-DE" sz="2000" b="1" dirty="0"/>
          </a:p>
        </p:txBody>
      </p:sp>
    </p:spTree>
    <p:extLst>
      <p:ext uri="{BB962C8B-B14F-4D97-AF65-F5344CB8AC3E}">
        <p14:creationId xmlns:p14="http://schemas.microsoft.com/office/powerpoint/2010/main" val="90705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Grundsätzliches:</a:t>
            </a:r>
          </a:p>
          <a:p>
            <a:pPr marL="0" indent="0" algn="just" fontAlgn="auto">
              <a:spcAft>
                <a:spcPts val="0"/>
              </a:spcAft>
              <a:buFont typeface="Arial" pitchFamily="34" charset="0"/>
              <a:buNone/>
              <a:defRPr/>
            </a:pPr>
            <a:r>
              <a:rPr lang="de-DE" sz="1800" dirty="0">
                <a:solidFill>
                  <a:srgbClr val="000000"/>
                </a:solidFill>
                <a:latin typeface="Arial" charset="0"/>
                <a:cs typeface="Arial" charset="0"/>
              </a:rPr>
              <a:t>Beim Beladen von Fahrzeugen ist auf eine ordnungsgemäße Platzierung und Sicherung der zu transportierenden Materialien zu achten. Dies hat folgende Gründe:</a:t>
            </a:r>
          </a:p>
          <a:p>
            <a:pPr algn="just" fontAlgn="auto">
              <a:spcAft>
                <a:spcPts val="0"/>
              </a:spcAft>
              <a:buFont typeface="Symbol" pitchFamily="18" charset="2"/>
              <a:buChar char="-"/>
              <a:defRPr/>
            </a:pPr>
            <a:r>
              <a:rPr lang="de-DE" sz="1800" dirty="0">
                <a:solidFill>
                  <a:srgbClr val="000000"/>
                </a:solidFill>
                <a:latin typeface="Arial" charset="0"/>
                <a:cs typeface="Arial" charset="0"/>
              </a:rPr>
              <a:t>Durch die Ladung verändert sich der Schwerpunkt des Fahrzeuges (nach hinten und nach oben). Dies ist von besonderem Belang, da die auf das Fahrzeug wirkenden Kräfte im Schwerpunkt ansetzen.</a:t>
            </a:r>
          </a:p>
          <a:p>
            <a:pPr algn="just" fontAlgn="auto">
              <a:spcAft>
                <a:spcPts val="0"/>
              </a:spcAft>
              <a:buFont typeface="Symbol" pitchFamily="18" charset="2"/>
              <a:buChar char="-"/>
              <a:defRPr/>
            </a:pPr>
            <a:r>
              <a:rPr lang="de-DE" sz="1800" dirty="0">
                <a:solidFill>
                  <a:srgbClr val="000000"/>
                </a:solidFill>
                <a:latin typeface="Arial" charset="0"/>
                <a:cs typeface="Arial" charset="0"/>
              </a:rPr>
              <a:t>Unzureichend gesicherte Ladung kann beim Verrutschen den Schwerpunkt verlagern und dadurch zu einem katastrophalen Kontrollverlust führen. Des weiteren können Ladung und Fahrzeug auch schon durch kleinere Rutschungen beschädigt werden.</a:t>
            </a:r>
          </a:p>
          <a:p>
            <a:pPr algn="just" fontAlgn="auto">
              <a:spcAft>
                <a:spcPts val="0"/>
              </a:spcAft>
              <a:buFont typeface="Arial" pitchFamily="34" charset="0"/>
              <a:buChar char="•"/>
              <a:defRPr/>
            </a:pPr>
            <a:endParaRPr lang="de-DE" sz="1800" dirty="0">
              <a:solidFill>
                <a:srgbClr val="000000"/>
              </a:solidFill>
              <a:latin typeface="Arial" charset="0"/>
              <a:cs typeface="Arial" charset="0"/>
            </a:endParaRPr>
          </a:p>
          <a:p>
            <a:pPr marL="0" indent="0">
              <a:buNone/>
            </a:pPr>
            <a:endParaRPr lang="de-DE" sz="1800" dirty="0">
              <a:solidFill>
                <a:schemeClr val="tx1"/>
              </a:solidFill>
              <a:latin typeface="+mn-lt"/>
              <a:ea typeface="+mn-ea"/>
              <a:cs typeface="+mn-cs"/>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II e – Sicherung der Ladung:</a:t>
            </a:r>
            <a:endParaRPr lang="de-DE" sz="2000" b="1" dirty="0"/>
          </a:p>
        </p:txBody>
      </p:sp>
    </p:spTree>
    <p:extLst>
      <p:ext uri="{BB962C8B-B14F-4D97-AF65-F5344CB8AC3E}">
        <p14:creationId xmlns:p14="http://schemas.microsoft.com/office/powerpoint/2010/main" val="1164410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Auf folgendes ist bei Auswahl und Platzierung der Ladung zu achten:</a:t>
            </a:r>
          </a:p>
          <a:p>
            <a:pPr algn="just" fontAlgn="auto">
              <a:spcAft>
                <a:spcPts val="0"/>
              </a:spcAft>
              <a:buFontTx/>
              <a:buChar char="-"/>
              <a:defRPr/>
            </a:pPr>
            <a:r>
              <a:rPr lang="de-DE" sz="1800" dirty="0">
                <a:solidFill>
                  <a:srgbClr val="000000"/>
                </a:solidFill>
                <a:latin typeface="Arial" charset="0"/>
                <a:cs typeface="Arial" charset="0"/>
              </a:rPr>
              <a:t>Das Fahrzeug darf nicht überladen werden. Das zulässige Gesamtgewicht ist zu beachten! Gewichte sind im Zweifel nachzuschlagen oder selbst zu wiegen, nicht bloß zu schätzen!</a:t>
            </a:r>
          </a:p>
          <a:p>
            <a:pPr algn="just" fontAlgn="auto">
              <a:spcAft>
                <a:spcPts val="0"/>
              </a:spcAft>
              <a:buFontTx/>
              <a:buChar char="-"/>
              <a:defRPr/>
            </a:pPr>
            <a:r>
              <a:rPr lang="de-DE" sz="1800" dirty="0">
                <a:solidFill>
                  <a:srgbClr val="000000"/>
                </a:solidFill>
                <a:latin typeface="Arial" charset="0"/>
                <a:cs typeface="Arial" charset="0"/>
              </a:rPr>
              <a:t>Die Ladung sollte gleichmäßig verteilt sein, sodass das Fahrzeug keine Schieflage bekommt und der Schwerpunkt möglichst mittig und niedrig liegt. </a:t>
            </a:r>
          </a:p>
          <a:p>
            <a:pPr algn="just" fontAlgn="auto">
              <a:spcAft>
                <a:spcPts val="0"/>
              </a:spcAft>
              <a:buFontTx/>
              <a:buChar char="-"/>
              <a:defRPr/>
            </a:pPr>
            <a:r>
              <a:rPr lang="de-DE" sz="1800" dirty="0">
                <a:solidFill>
                  <a:srgbClr val="000000"/>
                </a:solidFill>
                <a:latin typeface="Arial" charset="0"/>
                <a:cs typeface="Arial" charset="0"/>
              </a:rPr>
              <a:t>Die Ladung sollte kompakt und bündig angeordnet werden. Schon das trägt zur Sicherung bei (siehe Formschluss).</a:t>
            </a:r>
          </a:p>
          <a:p>
            <a:pPr algn="just" fontAlgn="auto">
              <a:spcAft>
                <a:spcPts val="0"/>
              </a:spcAft>
              <a:buFontTx/>
              <a:buChar char="-"/>
              <a:defRPr/>
            </a:pPr>
            <a:r>
              <a:rPr lang="de-DE" sz="1800" dirty="0">
                <a:solidFill>
                  <a:srgbClr val="000000"/>
                </a:solidFill>
                <a:latin typeface="Arial" charset="0"/>
                <a:cs typeface="Arial" charset="0"/>
              </a:rPr>
              <a:t>Die Ladung darf punktuell nicht zu schwer für die Ladefläche sein.</a:t>
            </a:r>
          </a:p>
          <a:p>
            <a:pPr marL="0" indent="0" algn="just" fontAlgn="auto">
              <a:spcAft>
                <a:spcPts val="0"/>
              </a:spcAft>
              <a:buNone/>
              <a:defRPr/>
            </a:pPr>
            <a:endParaRPr lang="en-US"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spTree>
    <p:extLst>
      <p:ext uri="{BB962C8B-B14F-4D97-AF65-F5344CB8AC3E}">
        <p14:creationId xmlns:p14="http://schemas.microsoft.com/office/powerpoint/2010/main" val="3399069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smtClean="0">
                <a:solidFill>
                  <a:srgbClr val="000000"/>
                </a:solidFill>
                <a:latin typeface="Arial" charset="0"/>
                <a:cs typeface="Arial" charset="0"/>
              </a:rPr>
              <a:t>Bewegungsmöglichkeiten unzureichend gesicherter Ladung:</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77033"/>
            <a:ext cx="4099460" cy="39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221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Formschluss:</a:t>
            </a:r>
          </a:p>
          <a:p>
            <a:pPr marL="0" indent="0" algn="just" fontAlgn="auto">
              <a:spcAft>
                <a:spcPts val="0"/>
              </a:spcAft>
              <a:buFont typeface="Arial" pitchFamily="34" charset="0"/>
              <a:buNone/>
              <a:defRPr/>
            </a:pPr>
            <a:endParaRPr lang="de-DE" sz="1800" dirty="0">
              <a:solidFill>
                <a:srgbClr val="000000"/>
              </a:solidFill>
              <a:latin typeface="Arial" charset="0"/>
              <a:cs typeface="Arial" charset="0"/>
            </a:endParaRPr>
          </a:p>
          <a:p>
            <a:pPr marL="0" indent="0" algn="just" fontAlgn="auto">
              <a:spcAft>
                <a:spcPts val="0"/>
              </a:spcAft>
              <a:buFont typeface="Arial" pitchFamily="34" charset="0"/>
              <a:buNone/>
              <a:defRPr/>
            </a:pPr>
            <a:r>
              <a:rPr lang="de-DE" sz="1800" dirty="0">
                <a:solidFill>
                  <a:srgbClr val="000000"/>
                </a:solidFill>
                <a:latin typeface="Arial" charset="0"/>
                <a:cs typeface="Arial" charset="0"/>
              </a:rPr>
              <a:t>Werden die Ladegüter so zwischen die Laderaumbegrenzungen (z.B. Trennwände, Rungen, Regalaufbauten) gestaut, dass die Ladefläche möglichst lückenlos ausgefüllt ist und bereits allein die Laderaumbegrenzungen die Ladegüter in Position halten, spricht man von Formschluss. Dies setzt voraus, dass die Laderaumbegrenzungen ausreichend robust sind. Formschlüssige Lagerung kann auch durch Fixierung durch Keile oder Kanthölzer etc. erfolgen.</a:t>
            </a:r>
          </a:p>
          <a:p>
            <a:pPr marL="0" indent="0" algn="just" fontAlgn="auto">
              <a:spcAft>
                <a:spcPts val="0"/>
              </a:spcAft>
              <a:buNone/>
              <a:defRPr/>
            </a:pPr>
            <a:endParaRPr lang="en-US"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spTree>
    <p:extLst>
      <p:ext uri="{BB962C8B-B14F-4D97-AF65-F5344CB8AC3E}">
        <p14:creationId xmlns:p14="http://schemas.microsoft.com/office/powerpoint/2010/main" val="1590886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a:buFont typeface="Arial" charset="0"/>
              <a:buNone/>
            </a:pPr>
            <a:r>
              <a:rPr lang="en-US" sz="1800" dirty="0" err="1">
                <a:solidFill>
                  <a:srgbClr val="000000"/>
                </a:solidFill>
                <a:latin typeface="Arial" charset="0"/>
                <a:cs typeface="Arial" charset="0"/>
              </a:rPr>
              <a:t>Beispiel</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für</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kompakt</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gestaute</a:t>
            </a:r>
            <a:r>
              <a:rPr lang="en-US" sz="1800" dirty="0">
                <a:solidFill>
                  <a:srgbClr val="000000"/>
                </a:solidFill>
                <a:latin typeface="Arial" charset="0"/>
                <a:cs typeface="Arial" charset="0"/>
              </a:rPr>
              <a:t> und </a:t>
            </a:r>
            <a:r>
              <a:rPr lang="en-US" sz="1800" dirty="0" err="1">
                <a:solidFill>
                  <a:srgbClr val="000000"/>
                </a:solidFill>
                <a:latin typeface="Arial" charset="0"/>
                <a:cs typeface="Arial" charset="0"/>
              </a:rPr>
              <a:t>durch</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Laderaumbegrenzung</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gehaltene</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Ladung</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Formschluss</a:t>
            </a:r>
            <a:r>
              <a:rPr lang="en-US" sz="1800" dirty="0">
                <a:solidFill>
                  <a:srgbClr val="000000"/>
                </a:solidFill>
                <a:latin typeface="Arial" charset="0"/>
                <a:cs typeface="Arial" charset="0"/>
              </a:rPr>
              <a: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descr="C:\Users\praktikant 2b\Dropbox\Vortrag Terror\Simon\Führerscheinerweiterung\gw san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7363853" cy="33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4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spcBef>
                <a:spcPct val="50000"/>
              </a:spcBef>
            </a:pPr>
            <a:r>
              <a:rPr lang="de-DE" sz="2400" b="1" dirty="0">
                <a:cs typeface="Arial" charset="0"/>
              </a:rPr>
              <a:t>Fahrerlaubnis-Ergänzungsschulung</a:t>
            </a:r>
            <a:endParaRPr lang="de-DE" sz="2400" dirty="0"/>
          </a:p>
        </p:txBody>
      </p:sp>
      <p:sp>
        <p:nvSpPr>
          <p:cNvPr id="3075" name="Rectangle 3"/>
          <p:cNvSpPr>
            <a:spLocks noGrp="1" noChangeArrowheads="1"/>
          </p:cNvSpPr>
          <p:nvPr>
            <p:ph type="body" idx="1"/>
          </p:nvPr>
        </p:nvSpPr>
        <p:spPr>
          <a:xfrm>
            <a:off x="1042988" y="1844824"/>
            <a:ext cx="7772400" cy="3197225"/>
          </a:xfrm>
        </p:spPr>
        <p:txBody>
          <a:bodyPr/>
          <a:lstStyle/>
          <a:p>
            <a:pPr marL="0" indent="0" algn="just">
              <a:lnSpc>
                <a:spcPct val="90000"/>
              </a:lnSpc>
              <a:spcBef>
                <a:spcPct val="70000"/>
              </a:spcBef>
              <a:buNone/>
            </a:pPr>
            <a:r>
              <a:rPr lang="de-DE" sz="1800" dirty="0">
                <a:latin typeface="Arial" pitchFamily="34" charset="0"/>
                <a:cs typeface="Arial" pitchFamily="34" charset="0"/>
              </a:rPr>
              <a:t>Landesverordnung über die Erteilung von Fahrberechtigungen zum Führen von Einsatzfahrzeugen der Freiwilligen Feuerwehren, der nach Landesrecht anerkannten Rettungsdienste und der technischen Hilfsdienste (Fahrberechtigungsverordnung Rheinland-Pfalz - </a:t>
            </a:r>
            <a:r>
              <a:rPr lang="de-DE" sz="1800" dirty="0" err="1">
                <a:latin typeface="Arial" pitchFamily="34" charset="0"/>
                <a:cs typeface="Arial" pitchFamily="34" charset="0"/>
              </a:rPr>
              <a:t>FbLVO</a:t>
            </a:r>
            <a:r>
              <a:rPr lang="de-DE" sz="1800" dirty="0">
                <a:latin typeface="Arial" pitchFamily="34" charset="0"/>
                <a:cs typeface="Arial" pitchFamily="34" charset="0"/>
              </a:rPr>
              <a:t> -) vom  9. April 2011</a:t>
            </a:r>
          </a:p>
          <a:p>
            <a:pPr marL="0" indent="0" algn="just">
              <a:lnSpc>
                <a:spcPct val="90000"/>
              </a:lnSpc>
              <a:spcBef>
                <a:spcPct val="70000"/>
              </a:spcBef>
              <a:buNone/>
            </a:pPr>
            <a:endParaRPr lang="de-DE" sz="18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dirty="0">
                <a:cs typeface="Arial" charset="0"/>
              </a:rPr>
              <a:t>I – Rechtliche Grundlagen:</a:t>
            </a:r>
            <a:endParaRPr lang="de-DE" sz="2000" dirty="0" smtClean="0">
              <a:effectLst/>
            </a:endParaRPr>
          </a:p>
        </p:txBody>
      </p:sp>
    </p:spTree>
    <p:extLst>
      <p:ext uri="{BB962C8B-B14F-4D97-AF65-F5344CB8AC3E}">
        <p14:creationId xmlns:p14="http://schemas.microsoft.com/office/powerpoint/2010/main" val="1938753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a:buFont typeface="Arial" charset="0"/>
              <a:buNone/>
            </a:pPr>
            <a:r>
              <a:rPr lang="en-US" sz="1800" dirty="0" err="1">
                <a:solidFill>
                  <a:srgbClr val="000000"/>
                </a:solidFill>
                <a:latin typeface="Arial" charset="0"/>
                <a:cs typeface="Arial" charset="0"/>
              </a:rPr>
              <a:t>Beispiele</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für</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Formschluss</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durch</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Keile</a:t>
            </a:r>
            <a:r>
              <a:rPr lang="en-US" sz="1800" dirty="0">
                <a:solidFill>
                  <a:srgbClr val="000000"/>
                </a:solidFill>
                <a:latin typeface="Arial" charset="0"/>
                <a:cs typeface="Arial" charset="0"/>
              </a:rPr>
              <a:t> und </a:t>
            </a:r>
            <a:r>
              <a:rPr lang="en-US" sz="1800" dirty="0" err="1">
                <a:solidFill>
                  <a:srgbClr val="000000"/>
                </a:solidFill>
                <a:latin typeface="Arial" charset="0"/>
                <a:cs typeface="Arial" charset="0"/>
              </a:rPr>
              <a:t>Kanthölzer</a:t>
            </a:r>
            <a:r>
              <a:rPr lang="en-US" sz="1800" dirty="0">
                <a:solidFill>
                  <a:srgbClr val="000000"/>
                </a:solidFill>
                <a:latin typeface="Arial" charset="0"/>
                <a:cs typeface="Arial" charset="0"/>
              </a:rPr>
              <a:t>: </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000" y="3451843"/>
            <a:ext cx="8408713" cy="148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9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Kraftschluss:</a:t>
            </a:r>
          </a:p>
          <a:p>
            <a:pPr marL="0" indent="0" algn="just" fontAlgn="auto">
              <a:spcAft>
                <a:spcPts val="0"/>
              </a:spcAft>
              <a:buFont typeface="Arial" pitchFamily="34" charset="0"/>
              <a:buNone/>
              <a:defRPr/>
            </a:pPr>
            <a:endParaRPr lang="de-DE" sz="1800" dirty="0">
              <a:solidFill>
                <a:srgbClr val="000000"/>
              </a:solidFill>
              <a:latin typeface="Arial" charset="0"/>
              <a:cs typeface="Arial" charset="0"/>
            </a:endParaRPr>
          </a:p>
          <a:p>
            <a:pPr marL="0" indent="0" algn="just" fontAlgn="auto">
              <a:spcAft>
                <a:spcPts val="0"/>
              </a:spcAft>
              <a:buFont typeface="Arial" pitchFamily="34" charset="0"/>
              <a:buNone/>
              <a:defRPr/>
            </a:pPr>
            <a:r>
              <a:rPr lang="de-DE" sz="1800" dirty="0">
                <a:solidFill>
                  <a:srgbClr val="000000"/>
                </a:solidFill>
                <a:latin typeface="Arial" charset="0"/>
                <a:cs typeface="Arial" charset="0"/>
              </a:rPr>
              <a:t>Ist kein Formschluss herzustellen, ist die Ladung durch Niederzurren zu sichern. Gleichzeitig sind rutschhemmende Materialien einzusetzen. Dies erhöht die Reibkraft, daher spricht man hier von Kraftschluss. Hier ist auf eine ausreichende Anzahl von Zurrmitteln und deren korrekte und sichere Anwendung zu achten.</a:t>
            </a:r>
          </a:p>
          <a:p>
            <a:pPr marL="0" indent="0" algn="just" fontAlgn="auto">
              <a:spcAft>
                <a:spcPts val="0"/>
              </a:spcAft>
              <a:buFont typeface="Arial" pitchFamily="34" charset="0"/>
              <a:buNone/>
              <a:defRPr/>
            </a:pPr>
            <a:endParaRPr lang="de-DE" sz="1800" dirty="0">
              <a:solidFill>
                <a:srgbClr val="000000"/>
              </a:solidFill>
              <a:latin typeface="Arial" charset="0"/>
              <a:cs typeface="Arial" charset="0"/>
            </a:endParaRPr>
          </a:p>
          <a:p>
            <a:pPr marL="0" indent="0" algn="just" fontAlgn="auto">
              <a:spcAft>
                <a:spcPts val="0"/>
              </a:spcAft>
              <a:buFont typeface="Arial" pitchFamily="34" charset="0"/>
              <a:buNone/>
              <a:defRPr/>
            </a:pPr>
            <a:r>
              <a:rPr lang="de-DE" sz="1800" dirty="0">
                <a:solidFill>
                  <a:srgbClr val="000000"/>
                </a:solidFill>
                <a:latin typeface="Arial" charset="0"/>
                <a:cs typeface="Arial" charset="0"/>
              </a:rPr>
              <a:t>Auch eine Kombination von Form- und Kraftschluss ist möglich.</a:t>
            </a:r>
          </a:p>
          <a:p>
            <a:pPr marL="0" indent="0" algn="just" fontAlgn="auto">
              <a:spcAft>
                <a:spcPts val="0"/>
              </a:spcAft>
              <a:buFont typeface="Arial" pitchFamily="34" charset="0"/>
              <a:buNone/>
              <a:defRPr/>
            </a:pPr>
            <a:endParaRPr lang="de-DE" sz="1800" dirty="0">
              <a:solidFill>
                <a:srgbClr val="000000"/>
              </a:solidFill>
              <a:latin typeface="Arial" charset="0"/>
              <a:cs typeface="Arial" charset="0"/>
            </a:endParaRPr>
          </a:p>
          <a:p>
            <a:pPr marL="0" indent="0" algn="just" fontAlgn="auto">
              <a:spcAft>
                <a:spcPts val="0"/>
              </a:spcAft>
              <a:buNone/>
              <a:defRPr/>
            </a:pPr>
            <a:endParaRPr lang="en-US"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spTree>
    <p:extLst>
      <p:ext uri="{BB962C8B-B14F-4D97-AF65-F5344CB8AC3E}">
        <p14:creationId xmlns:p14="http://schemas.microsoft.com/office/powerpoint/2010/main" val="3718610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Kraftschluss: Verzurrung und rutschhemmendes Material</a:t>
            </a:r>
          </a:p>
          <a:p>
            <a:pPr marL="0" indent="0" algn="just" fontAlgn="auto">
              <a:spcAft>
                <a:spcPts val="0"/>
              </a:spcAft>
              <a:buNone/>
              <a:defRPr/>
            </a:pPr>
            <a:endParaRPr lang="en-US"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6912768" cy="385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66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Geeignete Zurrwinkel</a:t>
            </a:r>
            <a:r>
              <a:rPr lang="de-DE" sz="1800" dirty="0" smtClean="0">
                <a:solidFill>
                  <a:srgbClr val="000000"/>
                </a:solidFill>
                <a:latin typeface="Arial" charset="0"/>
                <a:cs typeface="Arial" charset="0"/>
              </a:rPr>
              <a:t>:</a:t>
            </a:r>
            <a:endParaRPr lang="de-DE"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69" y="2348880"/>
            <a:ext cx="8031646" cy="318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762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smtClean="0">
                <a:solidFill>
                  <a:srgbClr val="000000"/>
                </a:solidFill>
                <a:latin typeface="Arial" charset="0"/>
                <a:cs typeface="Arial" charset="0"/>
              </a:rPr>
              <a:t>Ungeeignete </a:t>
            </a:r>
            <a:r>
              <a:rPr lang="de-DE" sz="1800" dirty="0">
                <a:solidFill>
                  <a:srgbClr val="000000"/>
                </a:solidFill>
                <a:latin typeface="Arial" charset="0"/>
                <a:cs typeface="Arial" charset="0"/>
              </a:rPr>
              <a:t>Zurrwinkel</a:t>
            </a:r>
            <a:r>
              <a:rPr lang="de-DE" sz="1800" dirty="0" smtClean="0">
                <a:solidFill>
                  <a:srgbClr val="000000"/>
                </a:solidFill>
                <a:latin typeface="Arial" charset="0"/>
                <a:cs typeface="Arial" charset="0"/>
              </a:rPr>
              <a:t>:</a:t>
            </a:r>
            <a:endParaRPr lang="de-DE"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286" y="2692424"/>
            <a:ext cx="7848872" cy="279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599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Aft>
                <a:spcPts val="0"/>
              </a:spcAft>
              <a:buFont typeface="Arial" pitchFamily="34" charset="0"/>
              <a:buNone/>
              <a:defRPr/>
            </a:pPr>
            <a:r>
              <a:rPr lang="de-DE" sz="1800" dirty="0">
                <a:solidFill>
                  <a:srgbClr val="000000"/>
                </a:solidFill>
                <a:latin typeface="Arial" charset="0"/>
                <a:cs typeface="Arial" charset="0"/>
              </a:rPr>
              <a:t>Beispiel für eine Kombination aus Formschluss (nach vorne) und Kraftschluss (Verzurrungen und rutschhemmende Materialien):</a:t>
            </a:r>
          </a:p>
          <a:p>
            <a:pPr marL="0" indent="0" algn="just" fontAlgn="auto">
              <a:spcAft>
                <a:spcPts val="0"/>
              </a:spcAft>
              <a:buNone/>
              <a:defRPr/>
            </a:pPr>
            <a:endParaRPr lang="en-US" sz="18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t>II e – Sicherung der Ladung: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08920"/>
            <a:ext cx="7164387"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698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3744416"/>
          </a:xfrm>
        </p:spPr>
        <p:txBody>
          <a:bodyPr/>
          <a:lstStyle/>
          <a:p>
            <a:pPr marL="0" indent="0" algn="just">
              <a:buFont typeface="Arial" charset="0"/>
              <a:buNone/>
            </a:pPr>
            <a:r>
              <a:rPr lang="en-US" sz="1700" dirty="0" err="1"/>
              <a:t>Innerhalb</a:t>
            </a:r>
            <a:r>
              <a:rPr lang="en-US" sz="1700" dirty="0"/>
              <a:t> </a:t>
            </a:r>
            <a:r>
              <a:rPr lang="en-US" sz="1700" dirty="0" err="1"/>
              <a:t>geschlossener</a:t>
            </a:r>
            <a:r>
              <a:rPr lang="en-US" sz="1700" dirty="0"/>
              <a:t> </a:t>
            </a:r>
            <a:r>
              <a:rPr lang="en-US" sz="1700" dirty="0" err="1"/>
              <a:t>Ortschaften</a:t>
            </a:r>
            <a:r>
              <a:rPr lang="en-US" sz="1700" dirty="0"/>
              <a:t>:</a:t>
            </a:r>
          </a:p>
          <a:p>
            <a:pPr marL="0" indent="0" algn="just">
              <a:buFont typeface="Arial" charset="0"/>
              <a:buNone/>
            </a:pPr>
            <a:r>
              <a:rPr lang="en-US" sz="1700" dirty="0" err="1"/>
              <a:t>grundsätzlich</a:t>
            </a:r>
            <a:r>
              <a:rPr lang="en-US" sz="1700" dirty="0"/>
              <a:t>:		50 km/h (</a:t>
            </a:r>
            <a:r>
              <a:rPr lang="en-US" sz="1700" dirty="0" err="1"/>
              <a:t>für</a:t>
            </a:r>
            <a:r>
              <a:rPr lang="en-US" sz="1700" dirty="0"/>
              <a:t> </a:t>
            </a:r>
            <a:r>
              <a:rPr lang="en-US" sz="1700" dirty="0" err="1"/>
              <a:t>alle</a:t>
            </a:r>
            <a:r>
              <a:rPr lang="en-US" sz="1700" dirty="0"/>
              <a:t> </a:t>
            </a:r>
            <a:r>
              <a:rPr lang="en-US" sz="1700" dirty="0" err="1"/>
              <a:t>Fahrzeuge</a:t>
            </a:r>
            <a:r>
              <a:rPr lang="en-US" sz="1700" dirty="0"/>
              <a:t>)</a:t>
            </a:r>
          </a:p>
          <a:p>
            <a:pPr marL="0" indent="0" algn="just">
              <a:buFont typeface="Arial" charset="0"/>
              <a:buNone/>
            </a:pPr>
            <a:r>
              <a:rPr lang="en-US" sz="1700" dirty="0" err="1"/>
              <a:t>wenn</a:t>
            </a:r>
            <a:r>
              <a:rPr lang="en-US" sz="1700" dirty="0"/>
              <a:t> </a:t>
            </a:r>
            <a:r>
              <a:rPr lang="en-US" sz="1700" dirty="0" err="1"/>
              <a:t>erlaubt</a:t>
            </a:r>
            <a:r>
              <a:rPr lang="en-US" sz="1700" dirty="0"/>
              <a:t> (</a:t>
            </a:r>
            <a:r>
              <a:rPr lang="en-US" sz="1700" dirty="0" err="1"/>
              <a:t>Schild</a:t>
            </a:r>
            <a:r>
              <a:rPr lang="en-US" sz="1700" dirty="0"/>
              <a:t>):	70 km/h (</a:t>
            </a:r>
            <a:r>
              <a:rPr lang="en-US" sz="1700" dirty="0" err="1"/>
              <a:t>für</a:t>
            </a:r>
            <a:r>
              <a:rPr lang="en-US" sz="1700" dirty="0"/>
              <a:t> </a:t>
            </a:r>
            <a:r>
              <a:rPr lang="en-US" sz="1700" dirty="0" err="1"/>
              <a:t>alle</a:t>
            </a:r>
            <a:r>
              <a:rPr lang="en-US" sz="1700" dirty="0"/>
              <a:t> </a:t>
            </a:r>
            <a:r>
              <a:rPr lang="en-US" sz="1700" dirty="0" err="1"/>
              <a:t>Fahrzeuge</a:t>
            </a:r>
            <a:r>
              <a:rPr lang="en-US" sz="1700" dirty="0"/>
              <a:t>)</a:t>
            </a:r>
          </a:p>
          <a:p>
            <a:pPr marL="0" indent="0" algn="just">
              <a:buFont typeface="Arial" charset="0"/>
              <a:buNone/>
            </a:pPr>
            <a:endParaRPr lang="en-US" sz="1700" dirty="0"/>
          </a:p>
          <a:p>
            <a:pPr marL="0" indent="0" algn="just">
              <a:buFont typeface="Arial" charset="0"/>
              <a:buNone/>
            </a:pPr>
            <a:r>
              <a:rPr lang="en-US" sz="1700" dirty="0" err="1"/>
              <a:t>Außerhalb</a:t>
            </a:r>
            <a:r>
              <a:rPr lang="en-US" sz="1700" dirty="0"/>
              <a:t> </a:t>
            </a:r>
            <a:r>
              <a:rPr lang="en-US" sz="1700" dirty="0" err="1"/>
              <a:t>geschlossener</a:t>
            </a:r>
            <a:r>
              <a:rPr lang="en-US" sz="1700" dirty="0"/>
              <a:t> </a:t>
            </a:r>
            <a:r>
              <a:rPr lang="en-US" sz="1700" dirty="0" err="1"/>
              <a:t>Ortschaften</a:t>
            </a:r>
            <a:r>
              <a:rPr lang="en-US" sz="1700" dirty="0"/>
              <a:t>, </a:t>
            </a:r>
            <a:r>
              <a:rPr lang="en-US" sz="1700" dirty="0" err="1"/>
              <a:t>ohne</a:t>
            </a:r>
            <a:r>
              <a:rPr lang="en-US" sz="1700" dirty="0"/>
              <a:t> </a:t>
            </a:r>
            <a:r>
              <a:rPr lang="en-US" sz="1700" dirty="0" err="1"/>
              <a:t>baulich</a:t>
            </a:r>
            <a:r>
              <a:rPr lang="en-US" sz="1700" dirty="0"/>
              <a:t> </a:t>
            </a:r>
            <a:r>
              <a:rPr lang="en-US" sz="1700" dirty="0" err="1"/>
              <a:t>getrennte</a:t>
            </a:r>
            <a:r>
              <a:rPr lang="en-US" sz="1700" dirty="0"/>
              <a:t> </a:t>
            </a:r>
            <a:r>
              <a:rPr lang="en-US" sz="1700" dirty="0" err="1"/>
              <a:t>Fahrbahnen</a:t>
            </a:r>
            <a:r>
              <a:rPr lang="en-US" sz="1700" dirty="0"/>
              <a:t>:</a:t>
            </a:r>
          </a:p>
          <a:p>
            <a:pPr marL="0" indent="0" algn="just">
              <a:buFont typeface="Arial" charset="0"/>
              <a:buNone/>
            </a:pPr>
            <a:r>
              <a:rPr lang="en-US" sz="1700" dirty="0" err="1"/>
              <a:t>Kfz</a:t>
            </a:r>
            <a:r>
              <a:rPr lang="en-US" sz="1700" dirty="0"/>
              <a:t> </a:t>
            </a:r>
            <a:r>
              <a:rPr lang="en-US" sz="1700" dirty="0" err="1"/>
              <a:t>über</a:t>
            </a:r>
            <a:r>
              <a:rPr lang="en-US" sz="1700" dirty="0"/>
              <a:t> 3,5 </a:t>
            </a:r>
            <a:r>
              <a:rPr lang="en-US" sz="1700" dirty="0" err="1"/>
              <a:t>bis</a:t>
            </a:r>
            <a:r>
              <a:rPr lang="en-US" sz="1700" dirty="0"/>
              <a:t> 7,5 t </a:t>
            </a:r>
            <a:r>
              <a:rPr lang="en-US" sz="1700" dirty="0" err="1"/>
              <a:t>zG</a:t>
            </a:r>
            <a:r>
              <a:rPr lang="en-US" sz="1700" dirty="0"/>
              <a:t>:	80 km/h</a:t>
            </a:r>
          </a:p>
          <a:p>
            <a:pPr marL="0" indent="0" algn="just">
              <a:buFont typeface="Arial" charset="0"/>
              <a:buNone/>
            </a:pPr>
            <a:endParaRPr lang="en-US" sz="1700" dirty="0"/>
          </a:p>
          <a:p>
            <a:pPr marL="0" indent="0" algn="just">
              <a:buFont typeface="Arial" charset="0"/>
              <a:buNone/>
            </a:pPr>
            <a:r>
              <a:rPr lang="en-US" sz="1700" dirty="0" err="1"/>
              <a:t>Außerhalb</a:t>
            </a:r>
            <a:r>
              <a:rPr lang="en-US" sz="1700" dirty="0"/>
              <a:t> </a:t>
            </a:r>
            <a:r>
              <a:rPr lang="en-US" sz="1700" dirty="0" err="1"/>
              <a:t>geschlossener</a:t>
            </a:r>
            <a:r>
              <a:rPr lang="en-US" sz="1700" dirty="0"/>
              <a:t> </a:t>
            </a:r>
            <a:r>
              <a:rPr lang="en-US" sz="1700" dirty="0" err="1"/>
              <a:t>Ortschaften</a:t>
            </a:r>
            <a:r>
              <a:rPr lang="en-US" sz="1700" dirty="0"/>
              <a:t>, </a:t>
            </a:r>
            <a:r>
              <a:rPr lang="en-US" sz="1700" dirty="0" err="1"/>
              <a:t>mit</a:t>
            </a:r>
            <a:r>
              <a:rPr lang="en-US" sz="1700" dirty="0"/>
              <a:t> </a:t>
            </a:r>
            <a:r>
              <a:rPr lang="en-US" sz="1700" dirty="0" err="1"/>
              <a:t>baulich</a:t>
            </a:r>
            <a:r>
              <a:rPr lang="en-US" sz="1700" dirty="0"/>
              <a:t> </a:t>
            </a:r>
            <a:r>
              <a:rPr lang="en-US" sz="1700" dirty="0" err="1"/>
              <a:t>getrennten</a:t>
            </a:r>
            <a:r>
              <a:rPr lang="en-US" sz="1700" dirty="0"/>
              <a:t> </a:t>
            </a:r>
            <a:r>
              <a:rPr lang="en-US" sz="1700" dirty="0" err="1"/>
              <a:t>Fahrbahnen</a:t>
            </a:r>
            <a:r>
              <a:rPr lang="en-US" sz="1700" dirty="0"/>
              <a:t>:</a:t>
            </a:r>
          </a:p>
          <a:p>
            <a:pPr marL="0" indent="0" algn="just">
              <a:buFont typeface="Arial" charset="0"/>
              <a:buNone/>
            </a:pPr>
            <a:r>
              <a:rPr lang="en-US" sz="1700" dirty="0" err="1"/>
              <a:t>Kfz</a:t>
            </a:r>
            <a:r>
              <a:rPr lang="en-US" sz="1700" dirty="0"/>
              <a:t> </a:t>
            </a:r>
            <a:r>
              <a:rPr lang="en-US" sz="1700" dirty="0" err="1"/>
              <a:t>über</a:t>
            </a:r>
            <a:r>
              <a:rPr lang="en-US" sz="1700" dirty="0"/>
              <a:t> 3,5 t </a:t>
            </a:r>
            <a:r>
              <a:rPr lang="en-US" sz="1700" dirty="0" err="1"/>
              <a:t>zG</a:t>
            </a:r>
            <a:r>
              <a:rPr lang="en-US" sz="1700" dirty="0"/>
              <a:t>:		80 km/h</a:t>
            </a:r>
          </a:p>
          <a:p>
            <a:pPr marL="0" indent="0" algn="just">
              <a:buFont typeface="Arial" charset="0"/>
              <a:buNone/>
            </a:pPr>
            <a:endParaRPr lang="en-US" sz="1700" dirty="0"/>
          </a:p>
          <a:p>
            <a:pPr marL="0" indent="0" algn="just">
              <a:buFont typeface="Arial" charset="0"/>
              <a:buNone/>
            </a:pPr>
            <a:r>
              <a:rPr lang="en-US" sz="1700" dirty="0" err="1"/>
              <a:t>Im</a:t>
            </a:r>
            <a:r>
              <a:rPr lang="en-US" sz="1700" dirty="0"/>
              <a:t> </a:t>
            </a:r>
            <a:r>
              <a:rPr lang="en-US" sz="1700" dirty="0" err="1"/>
              <a:t>Einzelfall</a:t>
            </a:r>
            <a:r>
              <a:rPr lang="en-US" sz="1700" dirty="0"/>
              <a:t> </a:t>
            </a:r>
            <a:r>
              <a:rPr lang="en-US" sz="1700" dirty="0" err="1"/>
              <a:t>regeln</a:t>
            </a:r>
            <a:r>
              <a:rPr lang="en-US" sz="1700" dirty="0"/>
              <a:t> </a:t>
            </a:r>
            <a:r>
              <a:rPr lang="en-US" sz="1700" dirty="0" err="1"/>
              <a:t>Verkehrsschilder</a:t>
            </a:r>
            <a:r>
              <a:rPr lang="en-US" sz="1700" dirty="0"/>
              <a:t> </a:t>
            </a:r>
            <a:r>
              <a:rPr lang="en-US" sz="1700" dirty="0" err="1"/>
              <a:t>abweichende</a:t>
            </a:r>
            <a:r>
              <a:rPr lang="en-US" sz="1700" dirty="0"/>
              <a:t> </a:t>
            </a:r>
            <a:r>
              <a:rPr lang="en-US" sz="1700" dirty="0" err="1"/>
              <a:t>Höchstgeschwindigkeiten</a:t>
            </a:r>
            <a:r>
              <a:rPr lang="en-US" sz="1700" dirty="0"/>
              <a:t>.</a:t>
            </a:r>
          </a:p>
          <a:p>
            <a:pPr marL="0" indent="0" algn="just">
              <a:buFont typeface="Arial" charset="0"/>
              <a:buNone/>
            </a:pPr>
            <a:endParaRPr lang="en-US" sz="1700" dirty="0"/>
          </a:p>
          <a:p>
            <a:pPr marL="0" indent="0" algn="just">
              <a:buFont typeface="Arial" charset="0"/>
              <a:buNone/>
            </a:pPr>
            <a:r>
              <a:rPr lang="en-US" sz="1700" dirty="0" err="1"/>
              <a:t>Höchstgeschwindigkeiten</a:t>
            </a:r>
            <a:r>
              <a:rPr lang="en-US" sz="1700" dirty="0"/>
              <a:t> </a:t>
            </a:r>
            <a:r>
              <a:rPr lang="en-US" sz="1700" dirty="0" err="1"/>
              <a:t>müssen</a:t>
            </a:r>
            <a:r>
              <a:rPr lang="en-US" sz="1700" dirty="0"/>
              <a:t> </a:t>
            </a:r>
            <a:r>
              <a:rPr lang="en-US" sz="1700" dirty="0" err="1"/>
              <a:t>nicht</a:t>
            </a:r>
            <a:r>
              <a:rPr lang="en-US" sz="1700" dirty="0"/>
              <a:t> </a:t>
            </a:r>
            <a:r>
              <a:rPr lang="en-US" sz="1700" dirty="0" err="1"/>
              <a:t>ausgenutzt</a:t>
            </a:r>
            <a:r>
              <a:rPr lang="en-US" sz="1700" dirty="0"/>
              <a:t> </a:t>
            </a:r>
            <a:r>
              <a:rPr lang="en-US" sz="1700" dirty="0" err="1"/>
              <a:t>werden</a:t>
            </a:r>
            <a:r>
              <a:rPr lang="en-US" sz="1700" dirty="0"/>
              <a:t>!</a:t>
            </a:r>
          </a:p>
          <a:p>
            <a:pPr marL="0" indent="0" algn="just">
              <a:buFont typeface="Arial" charset="0"/>
              <a:buNone/>
            </a:pPr>
            <a:endParaRPr lang="en-US" sz="1700" dirty="0"/>
          </a:p>
          <a:p>
            <a:pPr marL="0" indent="0" algn="just">
              <a:buFont typeface="Arial" charset="0"/>
              <a:buNone/>
            </a:pPr>
            <a:endParaRPr lang="en-US" sz="1700" dirty="0"/>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III – Höchstgeschwindigkeiten:</a:t>
            </a:r>
            <a:endParaRPr lang="de-DE" sz="2000" b="1" dirty="0"/>
          </a:p>
        </p:txBody>
      </p:sp>
    </p:spTree>
    <p:extLst>
      <p:ext uri="{BB962C8B-B14F-4D97-AF65-F5344CB8AC3E}">
        <p14:creationId xmlns:p14="http://schemas.microsoft.com/office/powerpoint/2010/main" val="3241422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50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pic>
        <p:nvPicPr>
          <p:cNvPr id="6" name="Picture 2" descr="C:\Users\praktikant 2b\Dropbox\Vortrag Terror\Simon\Führerscheinerweiterung\Verkehrszeichen LKW\600px-Zeichen_277_svg.png"/>
          <p:cNvPicPr>
            <a:picLocks noChangeAspect="1" noChangeArrowheads="1"/>
          </p:cNvPicPr>
          <p:nvPr/>
        </p:nvPicPr>
        <p:blipFill>
          <a:blip r:embed="rId2"/>
          <a:srcRect/>
          <a:stretch>
            <a:fillRect/>
          </a:stretch>
        </p:blipFill>
        <p:spPr bwMode="auto">
          <a:xfrm>
            <a:off x="899592" y="1557336"/>
            <a:ext cx="3743325" cy="3743325"/>
          </a:xfrm>
          <a:prstGeom prst="rect">
            <a:avLst/>
          </a:prstGeom>
          <a:noFill/>
          <a:ln w="9525">
            <a:noFill/>
            <a:miter lim="800000"/>
            <a:headEnd/>
            <a:tailEnd/>
          </a:ln>
        </p:spPr>
      </p:pic>
      <p:sp>
        <p:nvSpPr>
          <p:cNvPr id="7" name="Textfeld 6"/>
          <p:cNvSpPr txBox="1"/>
          <p:nvPr/>
        </p:nvSpPr>
        <p:spPr>
          <a:xfrm>
            <a:off x="4715942" y="1628773"/>
            <a:ext cx="4608513" cy="4400550"/>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Überholverbot für </a:t>
            </a:r>
          </a:p>
          <a:p>
            <a:pPr marL="342900" indent="-342900" fontAlgn="auto">
              <a:spcBef>
                <a:spcPts val="0"/>
              </a:spcBef>
              <a:spcAft>
                <a:spcPts val="0"/>
              </a:spcAft>
              <a:buFontTx/>
              <a:buChar char="-"/>
              <a:defRPr/>
            </a:pPr>
            <a:r>
              <a:rPr lang="de-DE" sz="2000" dirty="0">
                <a:latin typeface="+mj-lt"/>
              </a:rPr>
              <a:t>Kraftfahrzeuge über 3,5 t zulässige Gesamtmasse</a:t>
            </a:r>
          </a:p>
          <a:p>
            <a:pPr marL="342900" indent="-342900" fontAlgn="auto">
              <a:spcBef>
                <a:spcPts val="0"/>
              </a:spcBef>
              <a:spcAft>
                <a:spcPts val="0"/>
              </a:spcAft>
              <a:buFontTx/>
              <a:buChar char="-"/>
              <a:defRPr/>
            </a:pPr>
            <a:r>
              <a:rPr lang="de-DE" sz="2000" dirty="0">
                <a:latin typeface="+mj-lt"/>
              </a:rPr>
              <a:t>einschließlich Anhänger</a:t>
            </a:r>
          </a:p>
          <a:p>
            <a:pPr marL="342900" indent="-342900" fontAlgn="auto">
              <a:spcBef>
                <a:spcPts val="0"/>
              </a:spcBef>
              <a:spcAft>
                <a:spcPts val="0"/>
              </a:spcAft>
              <a:buFontTx/>
              <a:buChar char="-"/>
              <a:defRPr/>
            </a:pPr>
            <a:r>
              <a:rPr lang="de-DE" sz="2000" dirty="0">
                <a:latin typeface="+mj-lt"/>
              </a:rPr>
              <a:t>und Zugmaschinen</a:t>
            </a:r>
          </a:p>
          <a:p>
            <a:pPr marL="342900" indent="-342900" fontAlgn="auto">
              <a:spcBef>
                <a:spcPts val="0"/>
              </a:spcBef>
              <a:spcAft>
                <a:spcPts val="0"/>
              </a:spcAft>
              <a:buFontTx/>
              <a:buChar char="-"/>
              <a:defRPr/>
            </a:pPr>
            <a:r>
              <a:rPr lang="de-DE" sz="2000" dirty="0">
                <a:latin typeface="+mj-lt"/>
              </a:rPr>
              <a:t>ausgenommen Pkw und Kraftomnibusse (auch mit Anhänger).</a:t>
            </a:r>
          </a:p>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Nicht überholt werden dürfen mehrspurige Kfz und Motorräder mit Beiwagen.</a:t>
            </a:r>
          </a:p>
          <a:p>
            <a:pPr fontAlgn="auto">
              <a:spcBef>
                <a:spcPts val="0"/>
              </a:spcBef>
              <a:spcAft>
                <a:spcPts val="0"/>
              </a:spcAft>
              <a:defRPr/>
            </a:pPr>
            <a:endParaRPr lang="de-DE" sz="2000" dirty="0">
              <a:latin typeface="+mj-lt"/>
            </a:endParaRPr>
          </a:p>
        </p:txBody>
      </p:sp>
    </p:spTree>
    <p:extLst>
      <p:ext uri="{BB962C8B-B14F-4D97-AF65-F5344CB8AC3E}">
        <p14:creationId xmlns:p14="http://schemas.microsoft.com/office/powerpoint/2010/main" val="408546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0237" y="1628772"/>
            <a:ext cx="4608513" cy="286226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Kraftfahrzeuge über 3,5 t zulässige Gesamtmasse</a:t>
            </a:r>
          </a:p>
          <a:p>
            <a:pPr marL="342900" indent="-342900" fontAlgn="auto">
              <a:spcBef>
                <a:spcPts val="0"/>
              </a:spcBef>
              <a:spcAft>
                <a:spcPts val="0"/>
              </a:spcAft>
              <a:buFontTx/>
              <a:buChar char="-"/>
              <a:defRPr/>
            </a:pPr>
            <a:r>
              <a:rPr lang="de-DE" sz="2000" dirty="0">
                <a:latin typeface="+mj-lt"/>
              </a:rPr>
              <a:t>einschließlich Anhänger</a:t>
            </a:r>
          </a:p>
          <a:p>
            <a:pPr marL="342900" indent="-342900" fontAlgn="auto">
              <a:spcBef>
                <a:spcPts val="0"/>
              </a:spcBef>
              <a:spcAft>
                <a:spcPts val="0"/>
              </a:spcAft>
              <a:buFontTx/>
              <a:buChar char="-"/>
              <a:defRPr/>
            </a:pPr>
            <a:r>
              <a:rPr lang="de-DE" sz="2000" dirty="0">
                <a:latin typeface="+mj-lt"/>
              </a:rPr>
              <a:t>und alle Zugmaschinen</a:t>
            </a:r>
          </a:p>
          <a:p>
            <a:pPr marL="342900" indent="-342900" fontAlgn="auto">
              <a:spcBef>
                <a:spcPts val="0"/>
              </a:spcBef>
              <a:spcAft>
                <a:spcPts val="0"/>
              </a:spcAft>
              <a:buFontTx/>
              <a:buChar char="-"/>
              <a:defRPr/>
            </a:pPr>
            <a:r>
              <a:rPr lang="de-DE" sz="2000" dirty="0">
                <a:latin typeface="+mj-lt"/>
              </a:rPr>
              <a:t>ausgenommen Pkw und Kraftomnibusse.</a:t>
            </a:r>
          </a:p>
          <a:p>
            <a:pPr fontAlgn="auto">
              <a:spcBef>
                <a:spcPts val="0"/>
              </a:spcBef>
              <a:spcAft>
                <a:spcPts val="0"/>
              </a:spcAft>
              <a:defRPr/>
            </a:pPr>
            <a:endParaRPr lang="de-DE" sz="2000" dirty="0">
              <a:latin typeface="+mj-lt"/>
            </a:endParaRPr>
          </a:p>
        </p:txBody>
      </p:sp>
      <p:pic>
        <p:nvPicPr>
          <p:cNvPr id="9" name="Picture 2" descr="C:\Users\praktikant 2b\Dropbox\Vortrag Terror\Simon\Führerscheinerweiterung\Verkehrszeichen LKW\600px-Zeichen_253_svg.png"/>
          <p:cNvPicPr>
            <a:picLocks noChangeAspect="1" noChangeArrowheads="1"/>
          </p:cNvPicPr>
          <p:nvPr/>
        </p:nvPicPr>
        <p:blipFill>
          <a:blip r:embed="rId2"/>
          <a:srcRect/>
          <a:stretch>
            <a:fillRect/>
          </a:stretch>
        </p:blipFill>
        <p:spPr bwMode="auto">
          <a:xfrm>
            <a:off x="893887" y="1557335"/>
            <a:ext cx="3743325" cy="3743325"/>
          </a:xfrm>
          <a:prstGeom prst="rect">
            <a:avLst/>
          </a:prstGeom>
          <a:noFill/>
          <a:ln w="9525">
            <a:noFill/>
            <a:miter lim="800000"/>
            <a:headEnd/>
            <a:tailEnd/>
          </a:ln>
        </p:spPr>
      </p:pic>
    </p:spTree>
    <p:extLst>
      <p:ext uri="{BB962C8B-B14F-4D97-AF65-F5344CB8AC3E}">
        <p14:creationId xmlns:p14="http://schemas.microsoft.com/office/powerpoint/2010/main" val="1007278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lgn="just" fontAlgn="auto">
              <a:spcAft>
                <a:spcPts val="0"/>
              </a:spcAft>
              <a:buFont typeface="Arial" pitchFamily="34" charset="0"/>
              <a:buNone/>
              <a:defRPr/>
            </a:pPr>
            <a:r>
              <a:rPr lang="de-DE" sz="1800" dirty="0">
                <a:latin typeface="Arial" pitchFamily="34" charset="0"/>
                <a:cs typeface="Arial" pitchFamily="34" charset="0"/>
              </a:rPr>
              <a:t>Auf Antrag kann eine Fahrberechtigung erteilt werden, die zum Führen von Einsatzfahrzeugen mit einer zulässigen Gesamtmasse von mehr als 3,5 t </a:t>
            </a:r>
            <a:r>
              <a:rPr lang="de-DE" sz="1800" b="1" dirty="0">
                <a:latin typeface="Arial" pitchFamily="34" charset="0"/>
                <a:cs typeface="Arial" pitchFamily="34" charset="0"/>
              </a:rPr>
              <a:t>bis 4,75 t </a:t>
            </a:r>
            <a:r>
              <a:rPr lang="de-DE" sz="1800" dirty="0">
                <a:latin typeface="Arial" pitchFamily="34" charset="0"/>
                <a:cs typeface="Arial" pitchFamily="34" charset="0"/>
              </a:rPr>
              <a:t>berechtigt. Voraussetzung hierfür ist, dass der/die Antragsteller/in:</a:t>
            </a:r>
          </a:p>
          <a:p>
            <a:pPr algn="just" fontAlgn="auto">
              <a:spcAft>
                <a:spcPts val="0"/>
              </a:spcAft>
              <a:buFontTx/>
              <a:buChar char="-"/>
              <a:defRPr/>
            </a:pPr>
            <a:r>
              <a:rPr lang="de-DE" sz="1800" dirty="0">
                <a:latin typeface="Arial" pitchFamily="34" charset="0"/>
                <a:cs typeface="Arial" pitchFamily="34" charset="0"/>
              </a:rPr>
              <a:t>ehrenamtliche/r Angehörige/r der freiwilligen Feuerwehr, eines anerkannten Rettungsdienstes oder technischen Hilfsdienstes ist,</a:t>
            </a:r>
          </a:p>
          <a:p>
            <a:pPr algn="just" fontAlgn="auto">
              <a:spcAft>
                <a:spcPts val="0"/>
              </a:spcAft>
              <a:buFontTx/>
              <a:buChar char="-"/>
              <a:defRPr/>
            </a:pPr>
            <a:r>
              <a:rPr lang="de-DE" sz="1800" dirty="0">
                <a:latin typeface="Arial" pitchFamily="34" charset="0"/>
                <a:cs typeface="Arial" pitchFamily="34" charset="0"/>
              </a:rPr>
              <a:t>seit mindestens zwei Jahren im Besitz einer gültigen Fahrerlaubnis der Klasse B ist</a:t>
            </a:r>
          </a:p>
          <a:p>
            <a:pPr algn="just" fontAlgn="auto">
              <a:spcAft>
                <a:spcPts val="0"/>
              </a:spcAft>
              <a:buFontTx/>
              <a:buChar char="-"/>
              <a:defRPr/>
            </a:pPr>
            <a:r>
              <a:rPr lang="de-DE" sz="1800" dirty="0">
                <a:latin typeface="Arial" pitchFamily="34" charset="0"/>
                <a:cs typeface="Arial" pitchFamily="34" charset="0"/>
              </a:rPr>
              <a:t>die vorgeschriebene Ausbildung und die praktische Prüfung bestanden hat.</a:t>
            </a:r>
          </a:p>
          <a:p>
            <a:pPr marL="0" indent="0" algn="just" fontAlgn="auto">
              <a:spcAft>
                <a:spcPts val="0"/>
              </a:spcAft>
              <a:buFont typeface="Arial" pitchFamily="34" charset="0"/>
              <a:buNone/>
              <a:defRPr/>
            </a:pPr>
            <a:r>
              <a:rPr lang="de-DE" sz="1800" dirty="0">
                <a:latin typeface="Arial" pitchFamily="34" charset="0"/>
                <a:cs typeface="Arial" pitchFamily="34" charset="0"/>
              </a:rPr>
              <a:t>Die Fahrberechtigung gilt nur für die Aufgabenerfüllung der o.g. Dienste und nur innerhalb Deutschlands.</a:t>
            </a:r>
          </a:p>
          <a:p>
            <a:pPr marL="0" indent="0" algn="just" fontAlgn="auto">
              <a:spcAft>
                <a:spcPts val="0"/>
              </a:spcAft>
              <a:buFont typeface="Arial" pitchFamily="34" charset="0"/>
              <a:buNone/>
              <a:defRPr/>
            </a:pPr>
            <a:r>
              <a:rPr lang="de-DE" sz="1800" dirty="0" smtClean="0">
                <a:latin typeface="Arial" pitchFamily="34" charset="0"/>
                <a:cs typeface="Arial" pitchFamily="34" charset="0"/>
              </a:rPr>
              <a:t>(§§1 und </a:t>
            </a:r>
            <a:r>
              <a:rPr lang="de-DE" sz="1800" dirty="0">
                <a:latin typeface="Arial" pitchFamily="34" charset="0"/>
                <a:cs typeface="Arial" pitchFamily="34" charset="0"/>
              </a:rPr>
              <a:t>2 </a:t>
            </a:r>
            <a:r>
              <a:rPr lang="de-DE" sz="1800" dirty="0" err="1">
                <a:latin typeface="Arial" pitchFamily="34" charset="0"/>
                <a:cs typeface="Arial" pitchFamily="34" charset="0"/>
              </a:rPr>
              <a:t>FbLVO</a:t>
            </a:r>
            <a:r>
              <a:rPr lang="de-DE" sz="1800" dirty="0">
                <a:latin typeface="Arial" pitchFamily="34" charset="0"/>
                <a:cs typeface="Arial" pitchFamily="34" charset="0"/>
              </a:rPr>
              <a: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 – Rechtliche Grundlagen:</a:t>
            </a:r>
            <a:endParaRPr lang="de-DE" sz="2000" dirty="0">
              <a:effectLst/>
            </a:endParaRPr>
          </a:p>
        </p:txBody>
      </p:sp>
    </p:spTree>
    <p:extLst>
      <p:ext uri="{BB962C8B-B14F-4D97-AF65-F5344CB8AC3E}">
        <p14:creationId xmlns:p14="http://schemas.microsoft.com/office/powerpoint/2010/main" val="497405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5941" y="1628772"/>
            <a:ext cx="4608513" cy="286226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 deren tatsächliche Gesamtmasse</a:t>
            </a:r>
          </a:p>
          <a:p>
            <a:pPr marL="342900" indent="-342900" fontAlgn="auto">
              <a:spcBef>
                <a:spcPts val="0"/>
              </a:spcBef>
              <a:spcAft>
                <a:spcPts val="0"/>
              </a:spcAft>
              <a:buFontTx/>
              <a:buChar char="-"/>
              <a:defRPr/>
            </a:pPr>
            <a:r>
              <a:rPr lang="de-DE" sz="2000" dirty="0">
                <a:latin typeface="+mj-lt"/>
              </a:rPr>
              <a:t>einschließlich Ladung</a:t>
            </a:r>
          </a:p>
          <a:p>
            <a:pPr marL="342900" indent="-342900" fontAlgn="auto">
              <a:spcBef>
                <a:spcPts val="0"/>
              </a:spcBef>
              <a:spcAft>
                <a:spcPts val="0"/>
              </a:spcAft>
              <a:buFontTx/>
              <a:buChar char="-"/>
              <a:defRPr/>
            </a:pPr>
            <a:r>
              <a:rPr lang="de-DE" sz="2000" dirty="0">
                <a:latin typeface="+mj-lt"/>
              </a:rPr>
              <a:t>den angegebenen Wert übersteigt.</a:t>
            </a:r>
          </a:p>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Zugfahrzeuge und Anhänger werden getrennt gerechnet.</a:t>
            </a:r>
          </a:p>
        </p:txBody>
      </p:sp>
      <p:pic>
        <p:nvPicPr>
          <p:cNvPr id="9" name="Picture 2" descr="C:\Users\praktikant 2b\Dropbox\Vortrag Terror\Simon\Führerscheinerweiterung\Verkehrszeichen LKW\600px-Zeichen_262_svg.png"/>
          <p:cNvPicPr>
            <a:picLocks noChangeAspect="1" noChangeArrowheads="1"/>
          </p:cNvPicPr>
          <p:nvPr/>
        </p:nvPicPr>
        <p:blipFill>
          <a:blip r:embed="rId2"/>
          <a:srcRect/>
          <a:stretch>
            <a:fillRect/>
          </a:stretch>
        </p:blipFill>
        <p:spPr bwMode="auto">
          <a:xfrm>
            <a:off x="899591" y="1557335"/>
            <a:ext cx="3743325" cy="3743325"/>
          </a:xfrm>
          <a:prstGeom prst="rect">
            <a:avLst/>
          </a:prstGeom>
          <a:noFill/>
          <a:ln w="9525">
            <a:noFill/>
            <a:miter lim="800000"/>
            <a:headEnd/>
            <a:tailEnd/>
          </a:ln>
        </p:spPr>
      </p:pic>
    </p:spTree>
    <p:extLst>
      <p:ext uri="{BB962C8B-B14F-4D97-AF65-F5344CB8AC3E}">
        <p14:creationId xmlns:p14="http://schemas.microsoft.com/office/powerpoint/2010/main" val="1907819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5942" y="1624011"/>
            <a:ext cx="4608513" cy="1938338"/>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 deren tatsächliche Länge</a:t>
            </a:r>
          </a:p>
          <a:p>
            <a:pPr marL="342900" indent="-342900" fontAlgn="auto">
              <a:spcBef>
                <a:spcPts val="0"/>
              </a:spcBef>
              <a:spcAft>
                <a:spcPts val="0"/>
              </a:spcAft>
              <a:buFontTx/>
              <a:buChar char="-"/>
              <a:defRPr/>
            </a:pPr>
            <a:r>
              <a:rPr lang="de-DE" sz="2000" dirty="0">
                <a:latin typeface="+mj-lt"/>
              </a:rPr>
              <a:t>einschließlich Ladung</a:t>
            </a:r>
          </a:p>
          <a:p>
            <a:pPr marL="342900" indent="-342900" fontAlgn="auto">
              <a:spcBef>
                <a:spcPts val="0"/>
              </a:spcBef>
              <a:spcAft>
                <a:spcPts val="0"/>
              </a:spcAft>
              <a:buFontTx/>
              <a:buChar char="-"/>
              <a:defRPr/>
            </a:pPr>
            <a:r>
              <a:rPr lang="de-DE" sz="2000" dirty="0">
                <a:latin typeface="+mj-lt"/>
              </a:rPr>
              <a:t>den angegebenen Wert übersteigt.</a:t>
            </a:r>
          </a:p>
        </p:txBody>
      </p:sp>
      <p:pic>
        <p:nvPicPr>
          <p:cNvPr id="9" name="Picture 2" descr="C:\Users\praktikant 2b\Dropbox\Vortrag Terror\Simon\Führerscheinerweiterung\Verkehrszeichen LKW\600px-Zeichen_266_svg.png"/>
          <p:cNvPicPr>
            <a:picLocks noChangeAspect="1" noChangeArrowheads="1"/>
          </p:cNvPicPr>
          <p:nvPr/>
        </p:nvPicPr>
        <p:blipFill>
          <a:blip r:embed="rId2"/>
          <a:srcRect/>
          <a:stretch>
            <a:fillRect/>
          </a:stretch>
        </p:blipFill>
        <p:spPr bwMode="auto">
          <a:xfrm>
            <a:off x="899592" y="1557336"/>
            <a:ext cx="3732213" cy="3732213"/>
          </a:xfrm>
          <a:prstGeom prst="rect">
            <a:avLst/>
          </a:prstGeom>
          <a:noFill/>
          <a:ln w="9525">
            <a:noFill/>
            <a:miter lim="800000"/>
            <a:headEnd/>
            <a:tailEnd/>
          </a:ln>
        </p:spPr>
      </p:pic>
    </p:spTree>
    <p:extLst>
      <p:ext uri="{BB962C8B-B14F-4D97-AF65-F5344CB8AC3E}">
        <p14:creationId xmlns:p14="http://schemas.microsoft.com/office/powerpoint/2010/main" val="2697039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1006" y="1633536"/>
            <a:ext cx="4608513" cy="1938338"/>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 deren tatsächliche Achslast</a:t>
            </a:r>
          </a:p>
          <a:p>
            <a:pPr marL="342900" indent="-342900" fontAlgn="auto">
              <a:spcBef>
                <a:spcPts val="0"/>
              </a:spcBef>
              <a:spcAft>
                <a:spcPts val="0"/>
              </a:spcAft>
              <a:buFontTx/>
              <a:buChar char="-"/>
              <a:defRPr/>
            </a:pPr>
            <a:r>
              <a:rPr lang="de-DE" sz="2000" dirty="0">
                <a:latin typeface="+mj-lt"/>
              </a:rPr>
              <a:t>einschließlich Ladung</a:t>
            </a:r>
          </a:p>
          <a:p>
            <a:pPr marL="342900" indent="-342900" fontAlgn="auto">
              <a:spcBef>
                <a:spcPts val="0"/>
              </a:spcBef>
              <a:spcAft>
                <a:spcPts val="0"/>
              </a:spcAft>
              <a:buFontTx/>
              <a:buChar char="-"/>
              <a:defRPr/>
            </a:pPr>
            <a:r>
              <a:rPr lang="de-DE" sz="2000" dirty="0">
                <a:latin typeface="+mj-lt"/>
              </a:rPr>
              <a:t>den angegebenen Wert übersteigt.</a:t>
            </a:r>
          </a:p>
        </p:txBody>
      </p:sp>
      <p:pic>
        <p:nvPicPr>
          <p:cNvPr id="9" name="Picture 2" descr="C:\Users\praktikant 2b\Dropbox\Vortrag Terror\Simon\Führerscheinerweiterung\Verkehrszeichen LKW\600px-Zeichen_263_svg.png"/>
          <p:cNvPicPr>
            <a:picLocks noChangeAspect="1" noChangeArrowheads="1"/>
          </p:cNvPicPr>
          <p:nvPr/>
        </p:nvPicPr>
        <p:blipFill>
          <a:blip r:embed="rId2"/>
          <a:srcRect/>
          <a:stretch>
            <a:fillRect/>
          </a:stretch>
        </p:blipFill>
        <p:spPr bwMode="auto">
          <a:xfrm>
            <a:off x="894656" y="1566861"/>
            <a:ext cx="3733800" cy="3733800"/>
          </a:xfrm>
          <a:prstGeom prst="rect">
            <a:avLst/>
          </a:prstGeom>
          <a:noFill/>
          <a:ln w="9525">
            <a:noFill/>
            <a:miter lim="800000"/>
            <a:headEnd/>
            <a:tailEnd/>
          </a:ln>
        </p:spPr>
      </p:pic>
    </p:spTree>
    <p:extLst>
      <p:ext uri="{BB962C8B-B14F-4D97-AF65-F5344CB8AC3E}">
        <p14:creationId xmlns:p14="http://schemas.microsoft.com/office/powerpoint/2010/main" val="1282447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5942" y="1628775"/>
            <a:ext cx="4608513" cy="286226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 deren tatsächliche Breite</a:t>
            </a:r>
          </a:p>
          <a:p>
            <a:pPr marL="342900" indent="-342900" fontAlgn="auto">
              <a:spcBef>
                <a:spcPts val="0"/>
              </a:spcBef>
              <a:spcAft>
                <a:spcPts val="0"/>
              </a:spcAft>
              <a:buFontTx/>
              <a:buChar char="-"/>
              <a:defRPr/>
            </a:pPr>
            <a:r>
              <a:rPr lang="de-DE" sz="2000" dirty="0">
                <a:latin typeface="+mj-lt"/>
              </a:rPr>
              <a:t>einschließlich Ladung</a:t>
            </a:r>
          </a:p>
          <a:p>
            <a:pPr marL="342900" indent="-342900" fontAlgn="auto">
              <a:spcBef>
                <a:spcPts val="0"/>
              </a:spcBef>
              <a:spcAft>
                <a:spcPts val="0"/>
              </a:spcAft>
              <a:buFontTx/>
              <a:buChar char="-"/>
              <a:defRPr/>
            </a:pPr>
            <a:r>
              <a:rPr lang="de-DE" sz="2000" dirty="0">
                <a:latin typeface="+mj-lt"/>
              </a:rPr>
              <a:t>den angegebenen Wert übersteigt.</a:t>
            </a:r>
          </a:p>
          <a:p>
            <a:pPr marL="342900" indent="-342900" fontAlgn="auto">
              <a:spcBef>
                <a:spcPts val="0"/>
              </a:spcBef>
              <a:spcAft>
                <a:spcPts val="0"/>
              </a:spcAft>
              <a:buFontTx/>
              <a:buChar char="-"/>
              <a:defRPr/>
            </a:pPr>
            <a:endParaRPr lang="de-DE" sz="2000" dirty="0">
              <a:latin typeface="+mj-lt"/>
            </a:endParaRPr>
          </a:p>
          <a:p>
            <a:pPr fontAlgn="auto">
              <a:spcBef>
                <a:spcPts val="0"/>
              </a:spcBef>
              <a:spcAft>
                <a:spcPts val="0"/>
              </a:spcAft>
              <a:defRPr/>
            </a:pPr>
            <a:r>
              <a:rPr lang="de-DE" sz="2000" dirty="0">
                <a:latin typeface="+mj-lt"/>
              </a:rPr>
              <a:t>Die Fahrzeugspiegel zählen nicht zur Breite.</a:t>
            </a:r>
          </a:p>
        </p:txBody>
      </p:sp>
      <p:pic>
        <p:nvPicPr>
          <p:cNvPr id="9" name="Picture 2" descr="C:\Users\praktikant 2b\Dropbox\Vortrag Terror\Simon\Führerscheinerweiterung\Verkehrszeichen LKW\600px-Zeichen_264_svg.png"/>
          <p:cNvPicPr>
            <a:picLocks noChangeAspect="1" noChangeArrowheads="1"/>
          </p:cNvPicPr>
          <p:nvPr/>
        </p:nvPicPr>
        <p:blipFill>
          <a:blip r:embed="rId2"/>
          <a:srcRect/>
          <a:stretch>
            <a:fillRect/>
          </a:stretch>
        </p:blipFill>
        <p:spPr bwMode="auto">
          <a:xfrm>
            <a:off x="899592" y="1555750"/>
            <a:ext cx="3740150" cy="3740150"/>
          </a:xfrm>
          <a:prstGeom prst="rect">
            <a:avLst/>
          </a:prstGeom>
          <a:noFill/>
          <a:ln w="9525">
            <a:noFill/>
            <a:miter lim="800000"/>
            <a:headEnd/>
            <a:tailEnd/>
          </a:ln>
        </p:spPr>
      </p:pic>
    </p:spTree>
    <p:extLst>
      <p:ext uri="{BB962C8B-B14F-4D97-AF65-F5344CB8AC3E}">
        <p14:creationId xmlns:p14="http://schemas.microsoft.com/office/powerpoint/2010/main" val="3208937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5942" y="1630361"/>
            <a:ext cx="4608513" cy="3170238"/>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 deren tatsächliche Höhe</a:t>
            </a:r>
          </a:p>
          <a:p>
            <a:pPr marL="342900" indent="-342900" fontAlgn="auto">
              <a:spcBef>
                <a:spcPts val="0"/>
              </a:spcBef>
              <a:spcAft>
                <a:spcPts val="0"/>
              </a:spcAft>
              <a:buFontTx/>
              <a:buChar char="-"/>
              <a:defRPr/>
            </a:pPr>
            <a:r>
              <a:rPr lang="de-DE" sz="2000" dirty="0">
                <a:latin typeface="+mj-lt"/>
              </a:rPr>
              <a:t>einschließlich Ladung</a:t>
            </a:r>
          </a:p>
          <a:p>
            <a:pPr marL="342900" indent="-342900" fontAlgn="auto">
              <a:spcBef>
                <a:spcPts val="0"/>
              </a:spcBef>
              <a:spcAft>
                <a:spcPts val="0"/>
              </a:spcAft>
              <a:buFontTx/>
              <a:buChar char="-"/>
              <a:defRPr/>
            </a:pPr>
            <a:r>
              <a:rPr lang="de-DE" sz="2000" dirty="0">
                <a:latin typeface="+mj-lt"/>
              </a:rPr>
              <a:t>den angegebenen Wert übersteigt.</a:t>
            </a:r>
          </a:p>
          <a:p>
            <a:pPr marL="342900" indent="-342900" fontAlgn="auto">
              <a:spcBef>
                <a:spcPts val="0"/>
              </a:spcBef>
              <a:spcAft>
                <a:spcPts val="0"/>
              </a:spcAft>
              <a:buFontTx/>
              <a:buChar char="-"/>
              <a:defRPr/>
            </a:pPr>
            <a:endParaRPr lang="de-DE" sz="2000" dirty="0">
              <a:latin typeface="+mj-lt"/>
            </a:endParaRPr>
          </a:p>
          <a:p>
            <a:pPr fontAlgn="auto">
              <a:spcBef>
                <a:spcPts val="0"/>
              </a:spcBef>
              <a:spcAft>
                <a:spcPts val="0"/>
              </a:spcAft>
              <a:defRPr/>
            </a:pPr>
            <a:r>
              <a:rPr lang="de-DE" sz="2000" dirty="0">
                <a:latin typeface="+mj-lt"/>
              </a:rPr>
              <a:t>Das Absenken des Aufbaus durch Luftfederung verringert die tatsächliche Höhe.</a:t>
            </a:r>
          </a:p>
        </p:txBody>
      </p:sp>
      <p:pic>
        <p:nvPicPr>
          <p:cNvPr id="9" name="Picture 2" descr="C:\Users\praktikant 2b\Dropbox\Vortrag Terror\Simon\Führerscheinerweiterung\Verkehrszeichen LKW\600px-Zeichen_265_svg.png"/>
          <p:cNvPicPr>
            <a:picLocks noChangeAspect="1" noChangeArrowheads="1"/>
          </p:cNvPicPr>
          <p:nvPr/>
        </p:nvPicPr>
        <p:blipFill>
          <a:blip r:embed="rId2"/>
          <a:srcRect/>
          <a:stretch>
            <a:fillRect/>
          </a:stretch>
        </p:blipFill>
        <p:spPr bwMode="auto">
          <a:xfrm>
            <a:off x="899592" y="1557336"/>
            <a:ext cx="3740150" cy="3740150"/>
          </a:xfrm>
          <a:prstGeom prst="rect">
            <a:avLst/>
          </a:prstGeom>
          <a:noFill/>
          <a:ln w="9525">
            <a:noFill/>
            <a:miter lim="800000"/>
            <a:headEnd/>
            <a:tailEnd/>
          </a:ln>
        </p:spPr>
      </p:pic>
    </p:spTree>
    <p:extLst>
      <p:ext uri="{BB962C8B-B14F-4D97-AF65-F5344CB8AC3E}">
        <p14:creationId xmlns:p14="http://schemas.microsoft.com/office/powerpoint/2010/main" val="1803944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07484" y="1628775"/>
            <a:ext cx="4608513" cy="224631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kennzeichnungspflichtige Kraftfahrzeuge</a:t>
            </a:r>
          </a:p>
          <a:p>
            <a:pPr marL="342900" indent="-342900" fontAlgn="auto">
              <a:spcBef>
                <a:spcPts val="0"/>
              </a:spcBef>
              <a:spcAft>
                <a:spcPts val="0"/>
              </a:spcAft>
              <a:buFontTx/>
              <a:buChar char="-"/>
              <a:defRPr/>
            </a:pPr>
            <a:r>
              <a:rPr lang="de-DE" sz="2000" dirty="0">
                <a:latin typeface="+mj-lt"/>
              </a:rPr>
              <a:t>mit gefährlichen Gütern.</a:t>
            </a:r>
          </a:p>
          <a:p>
            <a:pPr marL="342900" indent="-342900" fontAlgn="auto">
              <a:spcBef>
                <a:spcPts val="0"/>
              </a:spcBef>
              <a:spcAft>
                <a:spcPts val="0"/>
              </a:spcAft>
              <a:buFontTx/>
              <a:buChar char="-"/>
              <a:defRPr/>
            </a:pPr>
            <a:endParaRPr lang="de-DE" sz="2000" dirty="0">
              <a:latin typeface="+mj-lt"/>
            </a:endParaRPr>
          </a:p>
          <a:p>
            <a:pPr fontAlgn="auto">
              <a:spcBef>
                <a:spcPts val="0"/>
              </a:spcBef>
              <a:spcAft>
                <a:spcPts val="0"/>
              </a:spcAft>
              <a:defRPr/>
            </a:pPr>
            <a:endParaRPr lang="de-DE" sz="2000" dirty="0">
              <a:latin typeface="+mj-lt"/>
            </a:endParaRPr>
          </a:p>
        </p:txBody>
      </p:sp>
      <p:pic>
        <p:nvPicPr>
          <p:cNvPr id="9" name="Picture 2" descr="C:\Users\praktikant 2b\Dropbox\Vortrag Terror\Simon\Führerscheinerweiterung\Verkehrszeichen LKW\600px-Zeichen_261_svg.png"/>
          <p:cNvPicPr>
            <a:picLocks noChangeAspect="1" noChangeArrowheads="1"/>
          </p:cNvPicPr>
          <p:nvPr/>
        </p:nvPicPr>
        <p:blipFill>
          <a:blip r:embed="rId2"/>
          <a:srcRect/>
          <a:stretch>
            <a:fillRect/>
          </a:stretch>
        </p:blipFill>
        <p:spPr bwMode="auto">
          <a:xfrm>
            <a:off x="891134" y="1555750"/>
            <a:ext cx="3740150" cy="3740150"/>
          </a:xfrm>
          <a:prstGeom prst="rect">
            <a:avLst/>
          </a:prstGeom>
          <a:noFill/>
          <a:ln w="9525">
            <a:noFill/>
            <a:miter lim="800000"/>
            <a:headEnd/>
            <a:tailEnd/>
          </a:ln>
        </p:spPr>
      </p:pic>
    </p:spTree>
    <p:extLst>
      <p:ext uri="{BB962C8B-B14F-4D97-AF65-F5344CB8AC3E}">
        <p14:creationId xmlns:p14="http://schemas.microsoft.com/office/powerpoint/2010/main" val="3766597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715942" y="1624011"/>
            <a:ext cx="4608513" cy="1323975"/>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Verkehrsverbot für</a:t>
            </a:r>
          </a:p>
          <a:p>
            <a:pPr marL="342900" indent="-342900" fontAlgn="auto">
              <a:spcBef>
                <a:spcPts val="0"/>
              </a:spcBef>
              <a:spcAft>
                <a:spcPts val="0"/>
              </a:spcAft>
              <a:buFontTx/>
              <a:buChar char="-"/>
              <a:defRPr/>
            </a:pPr>
            <a:r>
              <a:rPr lang="de-DE" sz="2000" dirty="0">
                <a:latin typeface="+mj-lt"/>
              </a:rPr>
              <a:t>Fahrzeuge</a:t>
            </a:r>
          </a:p>
          <a:p>
            <a:pPr marL="342900" indent="-342900" fontAlgn="auto">
              <a:spcBef>
                <a:spcPts val="0"/>
              </a:spcBef>
              <a:spcAft>
                <a:spcPts val="0"/>
              </a:spcAft>
              <a:buFontTx/>
              <a:buChar char="-"/>
              <a:defRPr/>
            </a:pPr>
            <a:r>
              <a:rPr lang="de-DE" sz="2000" dirty="0">
                <a:latin typeface="+mj-lt"/>
              </a:rPr>
              <a:t>mit wassergefährdender Ladung.</a:t>
            </a:r>
          </a:p>
        </p:txBody>
      </p:sp>
      <p:pic>
        <p:nvPicPr>
          <p:cNvPr id="9" name="Picture 2" descr="C:\Users\praktikant 2b\Dropbox\Vortrag Terror\Simon\Führerscheinerweiterung\Verkehrszeichen LKW\600px-Zeichen_269_svg.png"/>
          <p:cNvPicPr>
            <a:picLocks noChangeAspect="1" noChangeArrowheads="1"/>
          </p:cNvPicPr>
          <p:nvPr/>
        </p:nvPicPr>
        <p:blipFill>
          <a:blip r:embed="rId2"/>
          <a:srcRect/>
          <a:stretch>
            <a:fillRect/>
          </a:stretch>
        </p:blipFill>
        <p:spPr bwMode="auto">
          <a:xfrm>
            <a:off x="899592" y="1550986"/>
            <a:ext cx="3740150" cy="3740150"/>
          </a:xfrm>
          <a:prstGeom prst="rect">
            <a:avLst/>
          </a:prstGeom>
          <a:noFill/>
          <a:ln w="9525">
            <a:noFill/>
            <a:miter lim="800000"/>
            <a:headEnd/>
            <a:tailEnd/>
          </a:ln>
        </p:spPr>
      </p:pic>
    </p:spTree>
    <p:extLst>
      <p:ext uri="{BB962C8B-B14F-4D97-AF65-F5344CB8AC3E}">
        <p14:creationId xmlns:p14="http://schemas.microsoft.com/office/powerpoint/2010/main" val="822069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427984" y="1606649"/>
            <a:ext cx="4608513" cy="1323975"/>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Mahnung zu besonderer Vorsicht beim Fahren mit wassergefährdender Ladung.</a:t>
            </a:r>
          </a:p>
        </p:txBody>
      </p:sp>
      <p:pic>
        <p:nvPicPr>
          <p:cNvPr id="9" name="Picture 2" descr="C:\Users\praktikant 2b\Dropbox\Vortrag Terror\Simon\Führerscheinerweiterung\Verkehrszeichen LKW\400px-Zeichen_354_svg.png"/>
          <p:cNvPicPr>
            <a:picLocks noChangeAspect="1" noChangeArrowheads="1"/>
          </p:cNvPicPr>
          <p:nvPr/>
        </p:nvPicPr>
        <p:blipFill>
          <a:blip r:embed="rId2"/>
          <a:srcRect/>
          <a:stretch>
            <a:fillRect/>
          </a:stretch>
        </p:blipFill>
        <p:spPr bwMode="auto">
          <a:xfrm>
            <a:off x="1403648" y="1751111"/>
            <a:ext cx="2592388" cy="3887787"/>
          </a:xfrm>
          <a:prstGeom prst="rect">
            <a:avLst/>
          </a:prstGeom>
          <a:noFill/>
          <a:ln w="9525">
            <a:noFill/>
            <a:miter lim="800000"/>
            <a:headEnd/>
            <a:tailEnd/>
          </a:ln>
        </p:spPr>
      </p:pic>
    </p:spTree>
    <p:extLst>
      <p:ext uri="{BB962C8B-B14F-4D97-AF65-F5344CB8AC3E}">
        <p14:creationId xmlns:p14="http://schemas.microsoft.com/office/powerpoint/2010/main" val="1123232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8" name="Textfeld 7"/>
          <p:cNvSpPr txBox="1"/>
          <p:nvPr/>
        </p:nvSpPr>
        <p:spPr>
          <a:xfrm>
            <a:off x="4571479" y="1628775"/>
            <a:ext cx="4608513" cy="286226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Aussage des oberhalb stehenden Verkehrsschildes gilt nur für</a:t>
            </a:r>
          </a:p>
          <a:p>
            <a:pPr marL="342900" indent="-342900" fontAlgn="auto">
              <a:spcBef>
                <a:spcPts val="0"/>
              </a:spcBef>
              <a:spcAft>
                <a:spcPts val="0"/>
              </a:spcAft>
              <a:buFontTx/>
              <a:buChar char="-"/>
              <a:defRPr/>
            </a:pPr>
            <a:r>
              <a:rPr lang="de-DE" sz="2000" dirty="0">
                <a:latin typeface="+mj-lt"/>
              </a:rPr>
              <a:t>Kraftfahrzeuge über 3,5 t zulässiger Gesamtmasse</a:t>
            </a:r>
          </a:p>
          <a:p>
            <a:pPr marL="342900" indent="-342900" fontAlgn="auto">
              <a:spcBef>
                <a:spcPts val="0"/>
              </a:spcBef>
              <a:spcAft>
                <a:spcPts val="0"/>
              </a:spcAft>
              <a:buFontTx/>
              <a:buChar char="-"/>
              <a:defRPr/>
            </a:pPr>
            <a:r>
              <a:rPr lang="de-DE" sz="2000" dirty="0">
                <a:latin typeface="+mj-lt"/>
              </a:rPr>
              <a:t>einschließlich Anhänger</a:t>
            </a:r>
          </a:p>
          <a:p>
            <a:pPr marL="342900" indent="-342900" fontAlgn="auto">
              <a:spcBef>
                <a:spcPts val="0"/>
              </a:spcBef>
              <a:spcAft>
                <a:spcPts val="0"/>
              </a:spcAft>
              <a:buFontTx/>
              <a:buChar char="-"/>
              <a:defRPr/>
            </a:pPr>
            <a:r>
              <a:rPr lang="de-DE" sz="2000" dirty="0">
                <a:latin typeface="+mj-lt"/>
              </a:rPr>
              <a:t>und Zugmaschinen</a:t>
            </a:r>
          </a:p>
          <a:p>
            <a:pPr marL="342900" indent="-342900" fontAlgn="auto">
              <a:spcBef>
                <a:spcPts val="0"/>
              </a:spcBef>
              <a:spcAft>
                <a:spcPts val="0"/>
              </a:spcAft>
              <a:buFontTx/>
              <a:buChar char="-"/>
              <a:defRPr/>
            </a:pPr>
            <a:r>
              <a:rPr lang="de-DE" sz="2000" dirty="0">
                <a:latin typeface="+mj-lt"/>
              </a:rPr>
              <a:t>ausgenommen Pkw und Kraftomnibusse.</a:t>
            </a:r>
          </a:p>
        </p:txBody>
      </p:sp>
      <p:pic>
        <p:nvPicPr>
          <p:cNvPr id="9" name="Picture 2" descr="C:\Users\praktikant 2b\Dropbox\Vortrag Terror\Simon\Führerscheinerweiterung\Verkehrszeichen LKW\490px-Zusatzzeichen_1048-12_svg.png"/>
          <p:cNvPicPr>
            <a:picLocks noChangeAspect="1" noChangeArrowheads="1"/>
          </p:cNvPicPr>
          <p:nvPr/>
        </p:nvPicPr>
        <p:blipFill>
          <a:blip r:embed="rId2"/>
          <a:srcRect/>
          <a:stretch>
            <a:fillRect/>
          </a:stretch>
        </p:blipFill>
        <p:spPr bwMode="auto">
          <a:xfrm>
            <a:off x="899592" y="1773238"/>
            <a:ext cx="3598862" cy="1982787"/>
          </a:xfrm>
          <a:prstGeom prst="rect">
            <a:avLst/>
          </a:prstGeom>
          <a:noFill/>
          <a:ln w="9525">
            <a:noFill/>
            <a:miter lim="800000"/>
            <a:headEnd/>
            <a:tailEnd/>
          </a:ln>
        </p:spPr>
      </p:pic>
    </p:spTree>
    <p:extLst>
      <p:ext uri="{BB962C8B-B14F-4D97-AF65-F5344CB8AC3E}">
        <p14:creationId xmlns:p14="http://schemas.microsoft.com/office/powerpoint/2010/main" val="522907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6" name="Textfeld 5"/>
          <p:cNvSpPr txBox="1"/>
          <p:nvPr/>
        </p:nvSpPr>
        <p:spPr>
          <a:xfrm>
            <a:off x="4578747" y="1628775"/>
            <a:ext cx="4608513" cy="1323975"/>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Aussage des oberhalb stehenden Verkehrsschildes gilt nur für</a:t>
            </a:r>
          </a:p>
          <a:p>
            <a:pPr marL="342900" indent="-342900" fontAlgn="auto">
              <a:spcBef>
                <a:spcPts val="0"/>
              </a:spcBef>
              <a:spcAft>
                <a:spcPts val="0"/>
              </a:spcAft>
              <a:buFontTx/>
              <a:buChar char="-"/>
              <a:defRPr/>
            </a:pPr>
            <a:r>
              <a:rPr lang="de-DE" sz="2000" dirty="0">
                <a:latin typeface="+mj-lt"/>
              </a:rPr>
              <a:t>Lkw mit Anhänger.</a:t>
            </a:r>
          </a:p>
        </p:txBody>
      </p:sp>
      <p:pic>
        <p:nvPicPr>
          <p:cNvPr id="7" name="Picture 3" descr="C:\Users\praktikant 2b\Dropbox\Vortrag Terror\Simon\Führerscheinerweiterung\Verkehrszeichen LKW\490px-Zusatzzeichen_1048-13_svg.png"/>
          <p:cNvPicPr>
            <a:picLocks noChangeAspect="1" noChangeArrowheads="1"/>
          </p:cNvPicPr>
          <p:nvPr/>
        </p:nvPicPr>
        <p:blipFill>
          <a:blip r:embed="rId2"/>
          <a:srcRect/>
          <a:stretch>
            <a:fillRect/>
          </a:stretch>
        </p:blipFill>
        <p:spPr bwMode="auto">
          <a:xfrm>
            <a:off x="906860" y="1774825"/>
            <a:ext cx="3597275" cy="1981200"/>
          </a:xfrm>
          <a:prstGeom prst="rect">
            <a:avLst/>
          </a:prstGeom>
          <a:noFill/>
          <a:ln w="9525">
            <a:noFill/>
            <a:miter lim="800000"/>
            <a:headEnd/>
            <a:tailEnd/>
          </a:ln>
        </p:spPr>
      </p:pic>
    </p:spTree>
    <p:extLst>
      <p:ext uri="{BB962C8B-B14F-4D97-AF65-F5344CB8AC3E}">
        <p14:creationId xmlns:p14="http://schemas.microsoft.com/office/powerpoint/2010/main" val="306558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fontAlgn="auto">
              <a:spcAft>
                <a:spcPts val="0"/>
              </a:spcAft>
              <a:buFont typeface="Arial" pitchFamily="34" charset="0"/>
              <a:buNone/>
              <a:defRPr/>
            </a:pPr>
            <a:r>
              <a:rPr lang="de-DE" sz="1800" dirty="0">
                <a:latin typeface="Arial" pitchFamily="34" charset="0"/>
                <a:cs typeface="Arial" pitchFamily="34" charset="0"/>
              </a:rPr>
              <a:t>Ausbildungs- und Prüfungsstruktur in Rheinland-Pfalz:</a:t>
            </a:r>
          </a:p>
          <a:p>
            <a:pPr marL="0" indent="0" fontAlgn="auto">
              <a:spcAft>
                <a:spcPts val="0"/>
              </a:spcAft>
              <a:buFont typeface="Arial" pitchFamily="34" charset="0"/>
              <a:buNone/>
              <a:defRPr/>
            </a:pPr>
            <a:endParaRPr lang="de-DE" sz="1800" dirty="0">
              <a:latin typeface="Arial" pitchFamily="34" charset="0"/>
              <a:cs typeface="Arial" pitchFamily="34" charset="0"/>
            </a:endParaRPr>
          </a:p>
          <a:p>
            <a:pPr fontAlgn="auto">
              <a:spcAft>
                <a:spcPts val="0"/>
              </a:spcAft>
              <a:buFontTx/>
              <a:buChar char="-"/>
              <a:defRPr/>
            </a:pPr>
            <a:r>
              <a:rPr lang="de-DE" sz="1800" dirty="0">
                <a:latin typeface="Arial" pitchFamily="34" charset="0"/>
                <a:cs typeface="Arial" pitchFamily="34" charset="0"/>
              </a:rPr>
              <a:t>Theoretische Ausbildung: 3 Unterrichtseinheiten von je 45 Minuten</a:t>
            </a:r>
          </a:p>
          <a:p>
            <a:pPr fontAlgn="auto">
              <a:spcAft>
                <a:spcPts val="0"/>
              </a:spcAft>
              <a:buFontTx/>
              <a:buChar char="-"/>
              <a:defRPr/>
            </a:pPr>
            <a:r>
              <a:rPr lang="de-DE" sz="1800" dirty="0">
                <a:latin typeface="Arial" pitchFamily="34" charset="0"/>
                <a:cs typeface="Arial" pitchFamily="34" charset="0"/>
              </a:rPr>
              <a:t>Praktische Ausbildung: 1 Unterrichtseinheit von 60 Minuten</a:t>
            </a:r>
          </a:p>
          <a:p>
            <a:pPr marL="0" indent="0" fontAlgn="auto">
              <a:spcAft>
                <a:spcPts val="0"/>
              </a:spcAft>
              <a:buFont typeface="Arial" pitchFamily="34" charset="0"/>
              <a:buNone/>
              <a:defRPr/>
            </a:pPr>
            <a:endParaRPr lang="de-DE" sz="1800" dirty="0">
              <a:latin typeface="Arial" pitchFamily="34" charset="0"/>
              <a:cs typeface="Arial" pitchFamily="34" charset="0"/>
            </a:endParaRPr>
          </a:p>
          <a:p>
            <a:pPr fontAlgn="auto">
              <a:spcAft>
                <a:spcPts val="0"/>
              </a:spcAft>
              <a:buFontTx/>
              <a:buChar char="-"/>
              <a:defRPr/>
            </a:pPr>
            <a:r>
              <a:rPr lang="de-DE" sz="1800" dirty="0">
                <a:latin typeface="Arial" pitchFamily="34" charset="0"/>
                <a:cs typeface="Arial" pitchFamily="34" charset="0"/>
              </a:rPr>
              <a:t>Praktische Prüfung: 60 Minuten, Inhalt:</a:t>
            </a:r>
          </a:p>
          <a:p>
            <a:pPr lvl="1" fontAlgn="auto">
              <a:spcAft>
                <a:spcPts val="0"/>
              </a:spcAft>
              <a:buFontTx/>
              <a:buChar char="-"/>
              <a:defRPr/>
            </a:pPr>
            <a:r>
              <a:rPr lang="de-DE" sz="1800" dirty="0">
                <a:latin typeface="Arial" pitchFamily="34" charset="0"/>
                <a:cs typeface="Arial" pitchFamily="34" charset="0"/>
              </a:rPr>
              <a:t>Grundfahraufgaben:</a:t>
            </a:r>
          </a:p>
          <a:p>
            <a:pPr lvl="2" fontAlgn="auto">
              <a:spcAft>
                <a:spcPts val="0"/>
              </a:spcAft>
              <a:buFontTx/>
              <a:buChar char="-"/>
              <a:defRPr/>
            </a:pPr>
            <a:r>
              <a:rPr lang="de-DE" sz="1800" dirty="0">
                <a:latin typeface="Arial" pitchFamily="34" charset="0"/>
                <a:cs typeface="Arial" pitchFamily="34" charset="0"/>
              </a:rPr>
              <a:t>Fahren nach rechts rückwärts unter Ausnutzung einer Einmündung o.ä. ODER</a:t>
            </a:r>
          </a:p>
          <a:p>
            <a:pPr lvl="2" fontAlgn="auto">
              <a:spcAft>
                <a:spcPts val="0"/>
              </a:spcAft>
              <a:buFontTx/>
              <a:buChar char="-"/>
              <a:defRPr/>
            </a:pPr>
            <a:r>
              <a:rPr lang="de-DE" sz="1800" dirty="0">
                <a:latin typeface="Arial" pitchFamily="34" charset="0"/>
                <a:cs typeface="Arial" pitchFamily="34" charset="0"/>
              </a:rPr>
              <a:t>Rückwärtsfahren und Rangieren ODER</a:t>
            </a:r>
          </a:p>
          <a:p>
            <a:pPr lvl="2" fontAlgn="auto">
              <a:spcAft>
                <a:spcPts val="0"/>
              </a:spcAft>
              <a:buFontTx/>
              <a:buChar char="-"/>
              <a:defRPr/>
            </a:pPr>
            <a:r>
              <a:rPr lang="de-DE" sz="1800" dirty="0">
                <a:latin typeface="Arial" pitchFamily="34" charset="0"/>
                <a:cs typeface="Arial" pitchFamily="34" charset="0"/>
              </a:rPr>
              <a:t>Rückwärts Einparken</a:t>
            </a:r>
          </a:p>
          <a:p>
            <a:pPr lvl="1" fontAlgn="auto">
              <a:spcAft>
                <a:spcPts val="0"/>
              </a:spcAft>
              <a:buFontTx/>
              <a:buChar char="-"/>
              <a:defRPr/>
            </a:pPr>
            <a:r>
              <a:rPr lang="de-DE" sz="1800" dirty="0">
                <a:latin typeface="Arial" pitchFamily="34" charset="0"/>
                <a:cs typeface="Arial" pitchFamily="34" charset="0"/>
              </a:rPr>
              <a:t>Prüfungsfahrt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 – Rechtliche Grundlagen:</a:t>
            </a:r>
            <a:endParaRPr lang="de-DE" sz="2000" dirty="0"/>
          </a:p>
        </p:txBody>
      </p:sp>
    </p:spTree>
    <p:extLst>
      <p:ext uri="{BB962C8B-B14F-4D97-AF65-F5344CB8AC3E}">
        <p14:creationId xmlns:p14="http://schemas.microsoft.com/office/powerpoint/2010/main" val="26762773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IV – Schilderlehre:</a:t>
            </a:r>
            <a:endParaRPr lang="de-DE" sz="2000" b="1" dirty="0"/>
          </a:p>
        </p:txBody>
      </p:sp>
      <p:sp>
        <p:nvSpPr>
          <p:cNvPr id="6" name="Textfeld 5"/>
          <p:cNvSpPr txBox="1"/>
          <p:nvPr/>
        </p:nvSpPr>
        <p:spPr>
          <a:xfrm>
            <a:off x="4571479" y="1628775"/>
            <a:ext cx="4608513" cy="2246313"/>
          </a:xfrm>
          <a:prstGeom prst="rect">
            <a:avLst/>
          </a:prstGeom>
          <a:noFill/>
        </p:spPr>
        <p:txBody>
          <a:bodyPr>
            <a:spAutoFit/>
          </a:bodyPr>
          <a:lstStyle/>
          <a:p>
            <a:pPr fontAlgn="auto">
              <a:spcBef>
                <a:spcPts val="0"/>
              </a:spcBef>
              <a:spcAft>
                <a:spcPts val="0"/>
              </a:spcAft>
              <a:defRPr/>
            </a:pPr>
            <a:endParaRPr lang="de-DE" sz="2000" dirty="0">
              <a:latin typeface="+mj-lt"/>
            </a:endParaRPr>
          </a:p>
          <a:p>
            <a:pPr fontAlgn="auto">
              <a:spcBef>
                <a:spcPts val="0"/>
              </a:spcBef>
              <a:spcAft>
                <a:spcPts val="0"/>
              </a:spcAft>
              <a:defRPr/>
            </a:pPr>
            <a:r>
              <a:rPr lang="de-DE" sz="2000" dirty="0">
                <a:latin typeface="+mj-lt"/>
              </a:rPr>
              <a:t>Aussage des oberhalb stehenden Verkehrsschildes gilt nur für</a:t>
            </a:r>
          </a:p>
          <a:p>
            <a:pPr marL="342900" indent="-342900" fontAlgn="auto">
              <a:spcBef>
                <a:spcPts val="0"/>
              </a:spcBef>
              <a:spcAft>
                <a:spcPts val="0"/>
              </a:spcAft>
              <a:buFontTx/>
              <a:buChar char="-"/>
              <a:defRPr/>
            </a:pPr>
            <a:r>
              <a:rPr lang="de-DE" sz="2000" dirty="0">
                <a:latin typeface="+mj-lt"/>
              </a:rPr>
              <a:t>Kraftfahrzeuge</a:t>
            </a:r>
          </a:p>
          <a:p>
            <a:pPr marL="342900" indent="-342900" fontAlgn="auto">
              <a:spcBef>
                <a:spcPts val="0"/>
              </a:spcBef>
              <a:spcAft>
                <a:spcPts val="0"/>
              </a:spcAft>
              <a:buFontTx/>
              <a:buChar char="-"/>
              <a:defRPr/>
            </a:pPr>
            <a:r>
              <a:rPr lang="de-DE" sz="2000" dirty="0">
                <a:latin typeface="+mj-lt"/>
              </a:rPr>
              <a:t>und Züge</a:t>
            </a:r>
          </a:p>
          <a:p>
            <a:pPr marL="342900" indent="-342900" fontAlgn="auto">
              <a:spcBef>
                <a:spcPts val="0"/>
              </a:spcBef>
              <a:spcAft>
                <a:spcPts val="0"/>
              </a:spcAft>
              <a:buFontTx/>
              <a:buChar char="-"/>
              <a:defRPr/>
            </a:pPr>
            <a:r>
              <a:rPr lang="de-DE" sz="2000" dirty="0">
                <a:latin typeface="+mj-lt"/>
              </a:rPr>
              <a:t>die nicht schneller als 25 km/h fahren dürfen oder können.</a:t>
            </a:r>
          </a:p>
        </p:txBody>
      </p:sp>
      <p:pic>
        <p:nvPicPr>
          <p:cNvPr id="7" name="Picture 2" descr="C:\Users\praktikant 2b\Dropbox\Vortrag Terror\Simon\Führerscheinerweiterung\Verkehrszeichen LKW\490px-Zusatzzeichen_1049-10_svg.png"/>
          <p:cNvPicPr>
            <a:picLocks noChangeAspect="1" noChangeArrowheads="1"/>
          </p:cNvPicPr>
          <p:nvPr/>
        </p:nvPicPr>
        <p:blipFill>
          <a:blip r:embed="rId2"/>
          <a:srcRect/>
          <a:stretch>
            <a:fillRect/>
          </a:stretch>
        </p:blipFill>
        <p:spPr bwMode="auto">
          <a:xfrm>
            <a:off x="899592" y="1773238"/>
            <a:ext cx="3597275" cy="1982787"/>
          </a:xfrm>
          <a:prstGeom prst="rect">
            <a:avLst/>
          </a:prstGeom>
          <a:noFill/>
          <a:ln w="9525">
            <a:noFill/>
            <a:miter lim="800000"/>
            <a:headEnd/>
            <a:tailEnd/>
          </a:ln>
        </p:spPr>
      </p:pic>
    </p:spTree>
    <p:extLst>
      <p:ext uri="{BB962C8B-B14F-4D97-AF65-F5344CB8AC3E}">
        <p14:creationId xmlns:p14="http://schemas.microsoft.com/office/powerpoint/2010/main" val="742437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fontAlgn="auto">
              <a:spcBef>
                <a:spcPts val="0"/>
              </a:spcBef>
              <a:spcAft>
                <a:spcPts val="0"/>
              </a:spcAft>
              <a:buFont typeface="Arial" pitchFamily="34" charset="0"/>
              <a:buNone/>
              <a:defRPr/>
            </a:pPr>
            <a:r>
              <a:rPr lang="de-DE" sz="1800" dirty="0">
                <a:solidFill>
                  <a:srgbClr val="000000"/>
                </a:solidFill>
                <a:latin typeface="Arial" pitchFamily="34" charset="0"/>
                <a:cs typeface="Arial" pitchFamily="34" charset="0"/>
              </a:rPr>
              <a:t>Sonderrechte befreien von der Einhaltung der Vorschriften der StVO, mit folgenden Maßgaben:</a:t>
            </a:r>
          </a:p>
          <a:p>
            <a:pPr algn="just" fontAlgn="auto">
              <a:spcBef>
                <a:spcPts val="0"/>
              </a:spcBef>
              <a:spcAft>
                <a:spcPts val="0"/>
              </a:spcAft>
              <a:buFontTx/>
              <a:buChar char="-"/>
              <a:defRPr/>
            </a:pPr>
            <a:r>
              <a:rPr lang="de-DE" sz="1800" dirty="0">
                <a:latin typeface="Arial" pitchFamily="34" charset="0"/>
                <a:cs typeface="Arial" pitchFamily="34" charset="0"/>
              </a:rPr>
              <a:t>Sonderrechte dürfen nur unter gebührender Berücksichtigung der öffentlichen Sicherheit und Ordnung ausgeübt werden!</a:t>
            </a:r>
          </a:p>
          <a:p>
            <a:pPr algn="just" fontAlgn="auto">
              <a:spcBef>
                <a:spcPts val="0"/>
              </a:spcBef>
              <a:spcAft>
                <a:spcPts val="0"/>
              </a:spcAft>
              <a:buFontTx/>
              <a:buChar char="-"/>
              <a:defRPr/>
            </a:pPr>
            <a:r>
              <a:rPr lang="de-DE" sz="1800" dirty="0">
                <a:latin typeface="Arial" pitchFamily="34" charset="0"/>
                <a:cs typeface="Arial" pitchFamily="34" charset="0"/>
              </a:rPr>
              <a:t>Anweisungen der Polizei ist nach wie vor Folge zu leisten!</a:t>
            </a:r>
          </a:p>
          <a:p>
            <a:pPr algn="just" fontAlgn="auto">
              <a:spcBef>
                <a:spcPts val="0"/>
              </a:spcBef>
              <a:spcAft>
                <a:spcPts val="0"/>
              </a:spcAft>
              <a:buFont typeface="Arial" pitchFamily="34" charset="0"/>
              <a:buChar char="•"/>
              <a:defRPr/>
            </a:pPr>
            <a:endParaRPr lang="de-DE" sz="1800" dirty="0">
              <a:solidFill>
                <a:srgbClr val="000000"/>
              </a:solidFill>
              <a:latin typeface="Arial" pitchFamily="34" charset="0"/>
              <a:cs typeface="Arial" pitchFamily="34" charset="0"/>
            </a:endParaRPr>
          </a:p>
          <a:p>
            <a:pPr marL="0" indent="0" algn="just" fontAlgn="auto">
              <a:spcBef>
                <a:spcPts val="0"/>
              </a:spcBef>
              <a:spcAft>
                <a:spcPts val="0"/>
              </a:spcAft>
              <a:buFont typeface="Arial" pitchFamily="34" charset="0"/>
              <a:buNone/>
              <a:defRPr/>
            </a:pPr>
            <a:r>
              <a:rPr lang="de-DE" sz="1800" dirty="0">
                <a:solidFill>
                  <a:srgbClr val="000000"/>
                </a:solidFill>
                <a:latin typeface="Arial" pitchFamily="34" charset="0"/>
                <a:cs typeface="Arial" pitchFamily="34" charset="0"/>
              </a:rPr>
              <a:t>Berechtigung für den Katastrophenschutz: wenn die Nutzung der Sonderrechte </a:t>
            </a:r>
            <a:r>
              <a:rPr lang="de-DE" sz="1800" dirty="0">
                <a:latin typeface="Arial" pitchFamily="34" charset="0"/>
                <a:cs typeface="Arial" pitchFamily="34" charset="0"/>
              </a:rPr>
              <a:t>zur Erfüllung hoheitlicher Aufgaben dringend geboten ist.</a:t>
            </a:r>
          </a:p>
          <a:p>
            <a:pPr algn="just" fontAlgn="auto">
              <a:spcBef>
                <a:spcPts val="0"/>
              </a:spcBef>
              <a:spcAft>
                <a:spcPts val="0"/>
              </a:spcAft>
              <a:buFont typeface="Arial" pitchFamily="34" charset="0"/>
              <a:buChar char="•"/>
              <a:defRPr/>
            </a:pPr>
            <a:endParaRPr lang="de-DE" sz="1800" dirty="0">
              <a:solidFill>
                <a:srgbClr val="000000"/>
              </a:solidFill>
              <a:latin typeface="Arial" pitchFamily="34" charset="0"/>
              <a:cs typeface="Arial" pitchFamily="34" charset="0"/>
            </a:endParaRPr>
          </a:p>
          <a:p>
            <a:pPr marL="0" indent="0" algn="just" fontAlgn="auto">
              <a:spcBef>
                <a:spcPts val="0"/>
              </a:spcBef>
              <a:spcAft>
                <a:spcPts val="0"/>
              </a:spcAft>
              <a:buFont typeface="Arial" pitchFamily="34" charset="0"/>
              <a:buNone/>
              <a:defRPr/>
            </a:pPr>
            <a:r>
              <a:rPr lang="de-DE" sz="1800" dirty="0">
                <a:solidFill>
                  <a:srgbClr val="000000"/>
                </a:solidFill>
                <a:latin typeface="Arial" pitchFamily="34" charset="0"/>
                <a:cs typeface="Arial" pitchFamily="34" charset="0"/>
              </a:rPr>
              <a:t>Berechtigung für den Rettungsdienst: wenn </a:t>
            </a:r>
            <a:r>
              <a:rPr lang="de-DE" sz="1800" dirty="0">
                <a:latin typeface="Arial" pitchFamily="34" charset="0"/>
                <a:cs typeface="Arial" pitchFamily="34" charset="0"/>
              </a:rPr>
              <a:t>höchste Eile geboten ist, um Menschenleben zu retten oder schwere gesundheitliche Schäden abzuwenden.</a:t>
            </a:r>
          </a:p>
          <a:p>
            <a:pPr algn="just" fontAlgn="auto">
              <a:spcBef>
                <a:spcPts val="0"/>
              </a:spcBef>
              <a:spcAft>
                <a:spcPts val="0"/>
              </a:spcAft>
              <a:buFont typeface="Arial" pitchFamily="34" charset="0"/>
              <a:buChar char="•"/>
              <a:defRPr/>
            </a:pPr>
            <a:endParaRPr lang="en-US" sz="1800" dirty="0">
              <a:solidFill>
                <a:srgbClr val="000000"/>
              </a:solidFill>
              <a:latin typeface="Arial" pitchFamily="34" charset="0"/>
              <a:cs typeface="Arial" pitchFamily="34" charset="0"/>
            </a:endParaRPr>
          </a:p>
          <a:p>
            <a:pPr marL="0" indent="0" algn="just" fontAlgn="auto">
              <a:spcBef>
                <a:spcPts val="0"/>
              </a:spcBef>
              <a:spcAft>
                <a:spcPts val="0"/>
              </a:spcAft>
              <a:buFont typeface="Arial" pitchFamily="34" charset="0"/>
              <a:buNone/>
              <a:defRPr/>
            </a:pPr>
            <a:r>
              <a:rPr lang="de-DE" sz="1800" dirty="0">
                <a:solidFill>
                  <a:srgbClr val="000000"/>
                </a:solidFill>
                <a:latin typeface="Arial" pitchFamily="34" charset="0"/>
                <a:cs typeface="Arial" pitchFamily="34" charset="0"/>
              </a:rPr>
              <a:t>Sonderrechte sind im </a:t>
            </a:r>
            <a:r>
              <a:rPr lang="de-DE" sz="1800" dirty="0" err="1">
                <a:solidFill>
                  <a:srgbClr val="000000"/>
                </a:solidFill>
                <a:latin typeface="Arial" pitchFamily="34" charset="0"/>
                <a:cs typeface="Arial" pitchFamily="34" charset="0"/>
              </a:rPr>
              <a:t>KatS</a:t>
            </a:r>
            <a:r>
              <a:rPr lang="de-DE" sz="1800" dirty="0">
                <a:solidFill>
                  <a:srgbClr val="000000"/>
                </a:solidFill>
                <a:latin typeface="Arial" pitchFamily="34" charset="0"/>
                <a:cs typeface="Arial" pitchFamily="34" charset="0"/>
              </a:rPr>
              <a:t> fahrergebunden, im RD fahrzeuggebunden.</a:t>
            </a:r>
          </a:p>
          <a:p>
            <a:pPr marL="0" indent="0" algn="just" fontAlgn="auto">
              <a:spcAft>
                <a:spcPts val="0"/>
              </a:spcAft>
              <a:buFont typeface="Arial" pitchFamily="34" charset="0"/>
              <a:buNone/>
              <a:defRPr/>
            </a:pPr>
            <a:endParaRPr lang="en-US" sz="1800" dirty="0">
              <a:latin typeface="Arial" pitchFamily="34" charset="0"/>
              <a:cs typeface="Arial" pitchFamily="34"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V </a:t>
            </a:r>
            <a:r>
              <a:rPr lang="de-DE" sz="2000" b="1" dirty="0"/>
              <a:t>– </a:t>
            </a:r>
            <a:r>
              <a:rPr lang="de-DE" sz="2000" b="1" dirty="0">
                <a:solidFill>
                  <a:srgbClr val="000000"/>
                </a:solidFill>
                <a:latin typeface="Arial" pitchFamily="34" charset="0"/>
                <a:cs typeface="Arial" pitchFamily="34" charset="0"/>
              </a:rPr>
              <a:t>Sonderrechte (§ 35 StVO</a:t>
            </a:r>
            <a:r>
              <a:rPr lang="de-DE" sz="2000" b="1" dirty="0" smtClean="0">
                <a:solidFill>
                  <a:srgbClr val="000000"/>
                </a:solidFill>
                <a:latin typeface="Arial" pitchFamily="34" charset="0"/>
                <a:cs typeface="Arial" pitchFamily="34" charset="0"/>
              </a:rPr>
              <a:t>):</a:t>
            </a:r>
            <a:endParaRPr lang="de-DE" sz="2000" b="1" dirty="0"/>
          </a:p>
        </p:txBody>
      </p:sp>
    </p:spTree>
    <p:extLst>
      <p:ext uri="{BB962C8B-B14F-4D97-AF65-F5344CB8AC3E}">
        <p14:creationId xmlns:p14="http://schemas.microsoft.com/office/powerpoint/2010/main" val="25714606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a:spcBef>
                <a:spcPts val="0"/>
              </a:spcBef>
              <a:buFont typeface="Arial" charset="0"/>
              <a:buNone/>
            </a:pPr>
            <a:r>
              <a:rPr lang="de-DE" sz="1800" dirty="0">
                <a:solidFill>
                  <a:srgbClr val="000000"/>
                </a:solidFill>
                <a:latin typeface="Arial" charset="0"/>
                <a:cs typeface="Arial" charset="0"/>
              </a:rPr>
              <a:t>Wegerechte weisen die übrigen Verkehrsteilnehmer an, sofort freie Bahn für Einsatzfahrzeuge zu schaffen</a:t>
            </a:r>
            <a:r>
              <a:rPr lang="de-DE" sz="1800" dirty="0" smtClean="0">
                <a:solidFill>
                  <a:srgbClr val="000000"/>
                </a:solidFill>
                <a:latin typeface="Arial" charset="0"/>
                <a:cs typeface="Arial" charset="0"/>
              </a:rPr>
              <a:t>.</a:t>
            </a:r>
          </a:p>
          <a:p>
            <a:pPr marL="0" indent="0" algn="just">
              <a:spcBef>
                <a:spcPts val="0"/>
              </a:spcBef>
              <a:buFont typeface="Arial" charset="0"/>
              <a:buNone/>
            </a:pPr>
            <a:endParaRPr lang="de-DE" sz="1800" dirty="0">
              <a:solidFill>
                <a:srgbClr val="000000"/>
              </a:solidFill>
              <a:latin typeface="Arial" charset="0"/>
              <a:cs typeface="Arial" charset="0"/>
            </a:endParaRPr>
          </a:p>
          <a:p>
            <a:pPr marL="0" indent="0" algn="just">
              <a:spcBef>
                <a:spcPts val="0"/>
              </a:spcBef>
              <a:buFont typeface="Arial" charset="0"/>
              <a:buNone/>
            </a:pPr>
            <a:r>
              <a:rPr lang="de-DE" sz="1800" dirty="0">
                <a:solidFill>
                  <a:srgbClr val="000000"/>
                </a:solidFill>
                <a:latin typeface="Arial" charset="0"/>
                <a:cs typeface="Arial" charset="0"/>
              </a:rPr>
              <a:t>Für Rettungsdienst und Katastrophenschutz relevante Voraussetzungen: wenn höchste Eile geboten ist, um Menschenleben zu retten oder schwere gesundheitliche Schäden abzuwenden oder um eine Gefahr für die öffentliche Sicherheit und Ordnung abzuwenden</a:t>
            </a:r>
            <a:r>
              <a:rPr lang="de-DE" sz="1800" dirty="0" smtClean="0">
                <a:solidFill>
                  <a:srgbClr val="000000"/>
                </a:solidFill>
                <a:latin typeface="Arial" charset="0"/>
                <a:cs typeface="Arial" charset="0"/>
              </a:rPr>
              <a:t>.</a:t>
            </a:r>
          </a:p>
          <a:p>
            <a:pPr marL="0" indent="0" algn="just">
              <a:spcBef>
                <a:spcPts val="0"/>
              </a:spcBef>
              <a:buFont typeface="Arial" charset="0"/>
              <a:buNone/>
            </a:pPr>
            <a:endParaRPr lang="de-DE" sz="1800" dirty="0">
              <a:solidFill>
                <a:srgbClr val="000000"/>
              </a:solidFill>
              <a:latin typeface="Arial" charset="0"/>
              <a:cs typeface="Arial" charset="0"/>
            </a:endParaRPr>
          </a:p>
          <a:p>
            <a:pPr marL="0" indent="0" algn="just">
              <a:spcBef>
                <a:spcPts val="0"/>
              </a:spcBef>
              <a:buFont typeface="Arial" charset="0"/>
              <a:buNone/>
            </a:pPr>
            <a:r>
              <a:rPr lang="de-DE" sz="1800" dirty="0">
                <a:solidFill>
                  <a:srgbClr val="000000"/>
                </a:solidFill>
                <a:latin typeface="Arial" charset="0"/>
                <a:cs typeface="Arial" charset="0"/>
              </a:rPr>
              <a:t>Wegerechte hat nur, wer sowohl blaues Blinklicht, als auch Martinshorn eingeschaltet hat</a:t>
            </a:r>
            <a:r>
              <a:rPr lang="de-DE" sz="1800" dirty="0" smtClean="0">
                <a:solidFill>
                  <a:srgbClr val="000000"/>
                </a:solidFill>
                <a:latin typeface="Arial" charset="0"/>
                <a:cs typeface="Arial" charset="0"/>
              </a:rPr>
              <a:t>.</a:t>
            </a:r>
          </a:p>
          <a:p>
            <a:pPr marL="0" indent="0" algn="just">
              <a:spcBef>
                <a:spcPts val="0"/>
              </a:spcBef>
              <a:buFont typeface="Arial" charset="0"/>
              <a:buNone/>
            </a:pPr>
            <a:endParaRPr lang="de-DE" sz="1800" dirty="0">
              <a:solidFill>
                <a:srgbClr val="000000"/>
              </a:solidFill>
              <a:latin typeface="Arial" charset="0"/>
              <a:cs typeface="Arial" charset="0"/>
            </a:endParaRPr>
          </a:p>
          <a:p>
            <a:pPr marL="0" indent="0" algn="just">
              <a:spcBef>
                <a:spcPts val="0"/>
              </a:spcBef>
              <a:buFont typeface="Arial" charset="0"/>
              <a:buNone/>
            </a:pPr>
            <a:r>
              <a:rPr lang="de-DE" sz="1800" dirty="0">
                <a:solidFill>
                  <a:srgbClr val="000000"/>
                </a:solidFill>
                <a:latin typeface="Arial" charset="0"/>
                <a:cs typeface="Arial" charset="0"/>
              </a:rPr>
              <a:t>Grob vereinfacht: „Wegerechte stellen für den Berechtigten das erste Mittel zum Anzeigen und zur Durchsetzung eines Teils der Sonderrechte dar</a:t>
            </a:r>
            <a:r>
              <a:rPr lang="de-DE" sz="1800" dirty="0" smtClean="0">
                <a:solidFill>
                  <a:srgbClr val="000000"/>
                </a:solidFill>
                <a:latin typeface="Arial" charset="0"/>
                <a:cs typeface="Arial" charset="0"/>
              </a:rPr>
              <a:t>“.</a:t>
            </a:r>
          </a:p>
          <a:p>
            <a:pPr marL="0" indent="0" algn="just">
              <a:spcBef>
                <a:spcPts val="0"/>
              </a:spcBef>
              <a:buFont typeface="Arial" charset="0"/>
              <a:buNone/>
            </a:pPr>
            <a:endParaRPr lang="de-DE" sz="1800" dirty="0">
              <a:solidFill>
                <a:srgbClr val="000000"/>
              </a:solidFill>
              <a:latin typeface="Arial" charset="0"/>
              <a:cs typeface="Arial" charset="0"/>
            </a:endParaRPr>
          </a:p>
          <a:p>
            <a:pPr marL="0" indent="0" algn="just">
              <a:spcBef>
                <a:spcPts val="0"/>
              </a:spcBef>
              <a:buFont typeface="Arial" charset="0"/>
              <a:buNone/>
            </a:pPr>
            <a:r>
              <a:rPr lang="de-DE" sz="1800" dirty="0">
                <a:solidFill>
                  <a:srgbClr val="000000"/>
                </a:solidFill>
                <a:latin typeface="Arial" charset="0"/>
                <a:cs typeface="Arial" charset="0"/>
              </a:rPr>
              <a:t>Wegerechte sind fahrzeuggebunden.</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V </a:t>
            </a:r>
            <a:r>
              <a:rPr lang="de-DE" sz="2000" b="1" dirty="0"/>
              <a:t>– </a:t>
            </a:r>
            <a:r>
              <a:rPr lang="de-DE" sz="2000" b="1" dirty="0">
                <a:solidFill>
                  <a:srgbClr val="000000"/>
                </a:solidFill>
                <a:cs typeface="Arial" charset="0"/>
              </a:rPr>
              <a:t>Wegerechte (§ 38 Abs. 1 StVO):</a:t>
            </a:r>
            <a:endParaRPr lang="de-DE" sz="2000" b="1" dirty="0"/>
          </a:p>
        </p:txBody>
      </p:sp>
    </p:spTree>
    <p:extLst>
      <p:ext uri="{BB962C8B-B14F-4D97-AF65-F5344CB8AC3E}">
        <p14:creationId xmlns:p14="http://schemas.microsoft.com/office/powerpoint/2010/main" val="459545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57127" y="1772816"/>
            <a:ext cx="7772400" cy="3744416"/>
          </a:xfrm>
        </p:spPr>
        <p:txBody>
          <a:bodyPr/>
          <a:lstStyle/>
          <a:p>
            <a:pPr marL="0" indent="0" algn="just">
              <a:spcBef>
                <a:spcPct val="50000"/>
              </a:spcBef>
              <a:buNone/>
            </a:pPr>
            <a:r>
              <a:rPr lang="de-DE" sz="1800" dirty="0">
                <a:solidFill>
                  <a:srgbClr val="000000"/>
                </a:solidFill>
                <a:latin typeface="Arial" charset="0"/>
                <a:cs typeface="Arial" charset="0"/>
              </a:rPr>
              <a:t>Blaues Blinklicht darf nur benutzt werden</a:t>
            </a:r>
          </a:p>
          <a:p>
            <a:pPr algn="just">
              <a:spcBef>
                <a:spcPct val="50000"/>
              </a:spcBef>
              <a:buFontTx/>
              <a:buChar char="-"/>
            </a:pPr>
            <a:r>
              <a:rPr lang="de-DE" sz="1800" dirty="0">
                <a:solidFill>
                  <a:srgbClr val="000000"/>
                </a:solidFill>
                <a:latin typeface="Arial" charset="0"/>
                <a:cs typeface="Arial" charset="0"/>
              </a:rPr>
              <a:t>bei Einsatzfahrten. Aber: ohne Martinshorn keine Wegerechte!</a:t>
            </a:r>
          </a:p>
          <a:p>
            <a:pPr algn="just">
              <a:spcBef>
                <a:spcPct val="50000"/>
              </a:spcBef>
              <a:buFontTx/>
              <a:buChar char="-"/>
            </a:pPr>
            <a:r>
              <a:rPr lang="de-DE" sz="1800" dirty="0">
                <a:solidFill>
                  <a:srgbClr val="000000"/>
                </a:solidFill>
                <a:latin typeface="Arial" charset="0"/>
                <a:cs typeface="Arial" charset="0"/>
              </a:rPr>
              <a:t>bei der Begleitung von Fahrzeugen</a:t>
            </a:r>
          </a:p>
          <a:p>
            <a:pPr algn="just">
              <a:spcBef>
                <a:spcPct val="50000"/>
              </a:spcBef>
              <a:buFontTx/>
              <a:buChar char="-"/>
            </a:pPr>
            <a:r>
              <a:rPr lang="de-DE" sz="1800" dirty="0">
                <a:solidFill>
                  <a:srgbClr val="000000"/>
                </a:solidFill>
                <a:latin typeface="Arial" charset="0"/>
                <a:cs typeface="Arial" charset="0"/>
              </a:rPr>
              <a:t>bei der Begleitung von geschlossenen Verbänden</a:t>
            </a:r>
          </a:p>
          <a:p>
            <a:pPr algn="just">
              <a:spcBef>
                <a:spcPct val="50000"/>
              </a:spcBef>
              <a:buFontTx/>
              <a:buChar char="-"/>
            </a:pPr>
            <a:r>
              <a:rPr lang="de-DE" sz="1800" dirty="0"/>
              <a:t>zur Warnung an Unfall- oder sonstigen Einsatzstellen</a:t>
            </a:r>
          </a:p>
          <a:p>
            <a:pPr algn="just">
              <a:spcBef>
                <a:spcPct val="50000"/>
              </a:spcBef>
            </a:pPr>
            <a:endParaRPr lang="de-DE" sz="1800" dirty="0">
              <a:solidFill>
                <a:srgbClr val="000000"/>
              </a:solidFill>
              <a:cs typeface="Arial" charset="0"/>
            </a:endParaRPr>
          </a:p>
          <a:p>
            <a:pPr marL="0" indent="0" algn="just">
              <a:spcBef>
                <a:spcPct val="50000"/>
              </a:spcBef>
              <a:buNone/>
            </a:pPr>
            <a:r>
              <a:rPr lang="de-DE" sz="1800" dirty="0">
                <a:solidFill>
                  <a:srgbClr val="000000"/>
                </a:solidFill>
                <a:cs typeface="Arial" charset="0"/>
              </a:rPr>
              <a:t>Blaulicht darf nur von den damit ordnungsgemäß ausgerüsteten Fahrzeugen verwendet werden!</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smtClean="0"/>
              <a:t>V </a:t>
            </a:r>
            <a:r>
              <a:rPr lang="de-DE" sz="2000" b="1" dirty="0"/>
              <a:t>– </a:t>
            </a:r>
            <a:r>
              <a:rPr lang="de-DE" sz="2000" b="1" dirty="0">
                <a:solidFill>
                  <a:srgbClr val="000000"/>
                </a:solidFill>
                <a:latin typeface="Arial" pitchFamily="34" charset="0"/>
                <a:cs typeface="Arial" pitchFamily="34" charset="0"/>
              </a:rPr>
              <a:t>Blaues Blinklicht (§ 38 Abs. 2 StVO):</a:t>
            </a:r>
            <a:endParaRPr lang="de-DE" sz="2000" b="1" dirty="0"/>
          </a:p>
        </p:txBody>
      </p:sp>
    </p:spTree>
    <p:extLst>
      <p:ext uri="{BB962C8B-B14F-4D97-AF65-F5344CB8AC3E}">
        <p14:creationId xmlns:p14="http://schemas.microsoft.com/office/powerpoint/2010/main" val="4033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772816"/>
            <a:ext cx="7772400" cy="4176464"/>
          </a:xfrm>
        </p:spPr>
        <p:txBody>
          <a:bodyPr/>
          <a:lstStyle/>
          <a:p>
            <a:pPr marL="0" indent="0" algn="ctr">
              <a:buNone/>
            </a:pPr>
            <a:r>
              <a:rPr lang="de-DE" sz="5000" b="1" dirty="0" smtClean="0">
                <a:solidFill>
                  <a:schemeClr val="tx1"/>
                </a:solidFill>
                <a:latin typeface="+mn-lt"/>
                <a:ea typeface="+mn-ea"/>
                <a:cs typeface="+mn-cs"/>
              </a:rPr>
              <a:t>Herzlichen </a:t>
            </a:r>
            <a:r>
              <a:rPr lang="de-DE" sz="5000" b="1" dirty="0">
                <a:solidFill>
                  <a:schemeClr val="tx1"/>
                </a:solidFill>
                <a:latin typeface="+mn-lt"/>
                <a:ea typeface="+mn-ea"/>
                <a:cs typeface="+mn-cs"/>
              </a:rPr>
              <a:t>Dank</a:t>
            </a:r>
          </a:p>
          <a:p>
            <a:pPr marL="0" indent="0" algn="ctr">
              <a:buNone/>
            </a:pPr>
            <a:r>
              <a:rPr lang="de-DE" sz="5000" b="1" dirty="0">
                <a:solidFill>
                  <a:schemeClr val="tx1"/>
                </a:solidFill>
                <a:latin typeface="+mn-lt"/>
                <a:ea typeface="+mn-ea"/>
                <a:cs typeface="+mn-cs"/>
              </a:rPr>
              <a:t>für Ihre Aufmerksamkeit</a:t>
            </a:r>
            <a:r>
              <a:rPr lang="de-DE" sz="5000" b="1" dirty="0" smtClean="0">
                <a:solidFill>
                  <a:schemeClr val="tx1"/>
                </a:solidFill>
                <a:latin typeface="+mn-lt"/>
                <a:ea typeface="+mn-ea"/>
                <a:cs typeface="+mn-cs"/>
              </a:rPr>
              <a:t>.</a:t>
            </a:r>
          </a:p>
          <a:p>
            <a:pPr marL="0" indent="0">
              <a:buNone/>
            </a:pPr>
            <a:endParaRPr lang="de-DE" sz="5000" b="1" dirty="0"/>
          </a:p>
          <a:p>
            <a:pPr marL="0" indent="0">
              <a:spcBef>
                <a:spcPts val="0"/>
              </a:spcBef>
              <a:buFont typeface="Arial" charset="0"/>
              <a:buNone/>
            </a:pPr>
            <a:endParaRPr lang="de-DE" sz="1400" dirty="0" smtClean="0">
              <a:solidFill>
                <a:srgbClr val="000000"/>
              </a:solidFill>
              <a:latin typeface="Arial" charset="0"/>
              <a:cs typeface="Arial" charset="0"/>
            </a:endParaRPr>
          </a:p>
          <a:p>
            <a:pPr marL="0" indent="0">
              <a:spcBef>
                <a:spcPts val="0"/>
              </a:spcBef>
              <a:buFont typeface="Arial" charset="0"/>
              <a:buNone/>
            </a:pPr>
            <a:endParaRPr lang="de-DE" sz="1400" dirty="0">
              <a:solidFill>
                <a:srgbClr val="000000"/>
              </a:solidFill>
              <a:latin typeface="Arial" charset="0"/>
              <a:cs typeface="Arial" charset="0"/>
            </a:endParaRPr>
          </a:p>
          <a:p>
            <a:pPr marL="0" indent="0">
              <a:spcBef>
                <a:spcPts val="0"/>
              </a:spcBef>
              <a:buFont typeface="Arial" charset="0"/>
              <a:buNone/>
            </a:pPr>
            <a:endParaRPr lang="de-DE" sz="1400" dirty="0" smtClean="0">
              <a:solidFill>
                <a:srgbClr val="000000"/>
              </a:solidFill>
              <a:latin typeface="Arial" charset="0"/>
              <a:cs typeface="Arial" charset="0"/>
            </a:endParaRPr>
          </a:p>
          <a:p>
            <a:pPr marL="0" indent="0">
              <a:spcBef>
                <a:spcPts val="0"/>
              </a:spcBef>
              <a:buFont typeface="Arial" charset="0"/>
              <a:buNone/>
            </a:pPr>
            <a:endParaRPr lang="de-DE" sz="1400" dirty="0">
              <a:solidFill>
                <a:srgbClr val="000000"/>
              </a:solidFill>
              <a:latin typeface="Arial" charset="0"/>
              <a:cs typeface="Arial" charset="0"/>
            </a:endParaRPr>
          </a:p>
          <a:p>
            <a:pPr marL="0" indent="0">
              <a:spcBef>
                <a:spcPts val="0"/>
              </a:spcBef>
              <a:buFont typeface="Arial" charset="0"/>
              <a:buNone/>
            </a:pPr>
            <a:r>
              <a:rPr lang="de-DE" sz="1400" dirty="0" smtClean="0">
                <a:solidFill>
                  <a:srgbClr val="000000"/>
                </a:solidFill>
                <a:latin typeface="Arial" charset="0"/>
                <a:cs typeface="Arial" charset="0"/>
              </a:rPr>
              <a:t>DRK </a:t>
            </a:r>
            <a:r>
              <a:rPr lang="de-DE" sz="1400" dirty="0">
                <a:solidFill>
                  <a:srgbClr val="000000"/>
                </a:solidFill>
                <a:latin typeface="Arial" charset="0"/>
                <a:cs typeface="Arial" charset="0"/>
              </a:rPr>
              <a:t>Landesverband Rheinland-Pfalz</a:t>
            </a:r>
          </a:p>
          <a:p>
            <a:pPr marL="0" indent="0">
              <a:spcBef>
                <a:spcPts val="0"/>
              </a:spcBef>
              <a:buFont typeface="Arial" charset="0"/>
              <a:buNone/>
            </a:pPr>
            <a:r>
              <a:rPr lang="de-DE" sz="1400" dirty="0">
                <a:solidFill>
                  <a:srgbClr val="000000"/>
                </a:solidFill>
                <a:latin typeface="Arial" charset="0"/>
                <a:cs typeface="Arial" charset="0"/>
              </a:rPr>
              <a:t>Simon Reif</a:t>
            </a:r>
          </a:p>
          <a:p>
            <a:pPr marL="0" indent="0">
              <a:spcBef>
                <a:spcPts val="0"/>
              </a:spcBef>
              <a:buFont typeface="Arial" charset="0"/>
              <a:buNone/>
            </a:pPr>
            <a:r>
              <a:rPr lang="de-DE" sz="1400" dirty="0">
                <a:solidFill>
                  <a:srgbClr val="000000"/>
                </a:solidFill>
                <a:latin typeface="Arial" charset="0"/>
                <a:cs typeface="Arial" charset="0"/>
              </a:rPr>
              <a:t>Stand: 08/2011</a:t>
            </a:r>
          </a:p>
          <a:p>
            <a:pPr marL="0" indent="0">
              <a:buNone/>
            </a:pPr>
            <a:endParaRPr lang="de-DE" sz="5000" b="1" dirty="0">
              <a:solidFill>
                <a:schemeClr val="tx1"/>
              </a:solidFill>
              <a:latin typeface="+mn-lt"/>
              <a:ea typeface="+mn-ea"/>
              <a:cs typeface="+mn-cs"/>
            </a:endParaRPr>
          </a:p>
          <a:p>
            <a:endParaRPr lang="de-DE" sz="5000" dirty="0">
              <a:solidFill>
                <a:schemeClr val="tx1"/>
              </a:solidFill>
              <a:latin typeface="+mn-lt"/>
              <a:ea typeface="+mn-ea"/>
              <a:cs typeface="+mn-cs"/>
            </a:endParaRPr>
          </a:p>
        </p:txBody>
      </p:sp>
    </p:spTree>
    <p:extLst>
      <p:ext uri="{BB962C8B-B14F-4D97-AF65-F5344CB8AC3E}">
        <p14:creationId xmlns:p14="http://schemas.microsoft.com/office/powerpoint/2010/main" val="4375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lgn="just">
              <a:buFont typeface="Arial" charset="0"/>
              <a:buNone/>
            </a:pPr>
            <a:r>
              <a:rPr lang="de-DE" sz="1800" dirty="0">
                <a:latin typeface="Arial" charset="0"/>
                <a:cs typeface="Arial" charset="0"/>
              </a:rPr>
              <a:t>Die Fahrberechtigung gilt nur in Verbindung mit einem gültigen Führerschein der Klasse B. Der Nachweis über die Fahrberechtigung ist vom Berechtigten während der Fahrt mitzuführen und zur Überwachung des Straßenverkehrs zuständigen Personen auf Aufforderung auszuhändigen.</a:t>
            </a:r>
          </a:p>
          <a:p>
            <a:pPr marL="0" indent="0" algn="just">
              <a:buFont typeface="Arial" charset="0"/>
              <a:buNone/>
            </a:pPr>
            <a:endParaRPr lang="de-DE" sz="1800" dirty="0">
              <a:latin typeface="Arial" charset="0"/>
              <a:cs typeface="Arial" charset="0"/>
            </a:endParaRPr>
          </a:p>
          <a:p>
            <a:pPr marL="0" indent="0" algn="just">
              <a:buFont typeface="Arial" charset="0"/>
              <a:buNone/>
            </a:pPr>
            <a:r>
              <a:rPr lang="de-DE" sz="1800" dirty="0">
                <a:latin typeface="Arial" charset="0"/>
                <a:cs typeface="Arial" charset="0"/>
              </a:rPr>
              <a:t>Die Fahrberechtigung dient ausschließlich der ehrenamtlichen Aufgabenerfüllung in Feuerwehr, anerkanntem Rettungsdienst oder technischem Hilfsdienst. Im privaten, beruflichen oder gewerblichen Bereich besitzt sie keine Gültigkeit!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 – Rechtliche Grundlagen:</a:t>
            </a:r>
            <a:endParaRPr lang="de-DE" sz="2000" dirty="0"/>
          </a:p>
        </p:txBody>
      </p:sp>
    </p:spTree>
    <p:extLst>
      <p:ext uri="{BB962C8B-B14F-4D97-AF65-F5344CB8AC3E}">
        <p14:creationId xmlns:p14="http://schemas.microsoft.com/office/powerpoint/2010/main" val="338799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lvl="1" indent="0" fontAlgn="auto">
              <a:spcAft>
                <a:spcPts val="0"/>
              </a:spcAft>
              <a:buFont typeface="Arial" pitchFamily="34" charset="0"/>
              <a:buNone/>
              <a:defRPr/>
            </a:pPr>
            <a:r>
              <a:rPr lang="de-DE" sz="1800" dirty="0">
                <a:latin typeface="Arial" pitchFamily="34" charset="0"/>
                <a:cs typeface="Arial" pitchFamily="34" charset="0"/>
              </a:rPr>
              <a:t>Grundsätze sicheren Fahrens:</a:t>
            </a:r>
          </a:p>
          <a:p>
            <a:pPr marL="0" lvl="1" indent="0" fontAlgn="auto">
              <a:spcAft>
                <a:spcPts val="0"/>
              </a:spcAft>
              <a:buFont typeface="Arial" pitchFamily="34" charset="0"/>
              <a:buNone/>
              <a:defRPr/>
            </a:pPr>
            <a:endParaRPr lang="de-DE" sz="1800" dirty="0">
              <a:latin typeface="Arial" pitchFamily="34" charset="0"/>
              <a:cs typeface="Arial" pitchFamily="34" charset="0"/>
            </a:endParaRPr>
          </a:p>
          <a:p>
            <a:pPr marL="342900" lvl="1" indent="-342900" fontAlgn="auto">
              <a:spcAft>
                <a:spcPts val="0"/>
              </a:spcAft>
              <a:buFont typeface="Symbol" pitchFamily="18" charset="2"/>
              <a:buChar char="-"/>
              <a:defRPr/>
            </a:pPr>
            <a:r>
              <a:rPr lang="de-DE" sz="1800" dirty="0">
                <a:latin typeface="Arial" pitchFamily="34" charset="0"/>
                <a:cs typeface="Arial" pitchFamily="34" charset="0"/>
              </a:rPr>
              <a:t>Rücksichtsvoll fahren.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Mit Überraschungen rechnen.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Fehlverhalten anderer tolerieren.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Klar erkennbar sein.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Deutlich fahren.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Grenzen erkennen.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Überlegt manövrieren.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Abstand schaffen.</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Zum Fahren fit sein. </a:t>
            </a:r>
          </a:p>
          <a:p>
            <a:pPr marL="342900" lvl="1" indent="-342900" fontAlgn="auto">
              <a:spcAft>
                <a:spcPts val="0"/>
              </a:spcAft>
              <a:buFont typeface="Symbol" pitchFamily="18" charset="2"/>
              <a:buChar char="-"/>
              <a:defRPr/>
            </a:pPr>
            <a:r>
              <a:rPr lang="de-DE" sz="1800" dirty="0">
                <a:latin typeface="Arial" pitchFamily="34" charset="0"/>
                <a:cs typeface="Arial" pitchFamily="34" charset="0"/>
              </a:rPr>
              <a:t>Reserven schaffen.</a:t>
            </a:r>
          </a:p>
          <a:p>
            <a:pPr marL="0" indent="0">
              <a:buNone/>
            </a:pPr>
            <a:endParaRPr lang="de-DE" sz="1800" dirty="0">
              <a:solidFill>
                <a:schemeClr val="tx1"/>
              </a:solidFill>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II </a:t>
            </a:r>
            <a:r>
              <a:rPr lang="de-DE" sz="2000" b="1" dirty="0" smtClean="0">
                <a:cs typeface="Arial" charset="0"/>
              </a:rPr>
              <a:t>a – Allgemeines:</a:t>
            </a:r>
            <a:endParaRPr lang="de-DE" sz="2000" dirty="0">
              <a:effectLst/>
            </a:endParaRPr>
          </a:p>
        </p:txBody>
      </p:sp>
    </p:spTree>
    <p:extLst>
      <p:ext uri="{BB962C8B-B14F-4D97-AF65-F5344CB8AC3E}">
        <p14:creationId xmlns:p14="http://schemas.microsoft.com/office/powerpoint/2010/main" val="362675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lvl="1" indent="0" algn="just" fontAlgn="auto">
              <a:spcAft>
                <a:spcPts val="0"/>
              </a:spcAft>
              <a:buFont typeface="Arial" pitchFamily="34" charset="0"/>
              <a:buNone/>
              <a:defRPr/>
            </a:pPr>
            <a:r>
              <a:rPr lang="de-DE" sz="1600" dirty="0">
                <a:latin typeface="Arial" pitchFamily="34" charset="0"/>
                <a:cs typeface="Arial" pitchFamily="34" charset="0"/>
              </a:rPr>
              <a:t>„WOLKE“ - Was der Fahrer zu prüfen hat:</a:t>
            </a:r>
          </a:p>
          <a:p>
            <a:pPr algn="just" fontAlgn="auto">
              <a:spcAft>
                <a:spcPts val="0"/>
              </a:spcAft>
              <a:buFont typeface="Symbol" pitchFamily="18" charset="2"/>
              <a:buChar char="-"/>
              <a:defRPr/>
            </a:pPr>
            <a:r>
              <a:rPr lang="de-DE" sz="1600" b="1" dirty="0" smtClean="0">
                <a:latin typeface="Arial" pitchFamily="34" charset="0"/>
                <a:cs typeface="Arial" pitchFamily="34" charset="0"/>
              </a:rPr>
              <a:t>Wasser</a:t>
            </a:r>
            <a:r>
              <a:rPr lang="de-DE" sz="1600" b="1" dirty="0">
                <a:latin typeface="Arial" pitchFamily="34" charset="0"/>
                <a:cs typeface="Arial" pitchFamily="34" charset="0"/>
              </a:rPr>
              <a:t>: </a:t>
            </a:r>
            <a:r>
              <a:rPr lang="de-DE" sz="1600" dirty="0">
                <a:latin typeface="Arial" pitchFamily="34" charset="0"/>
                <a:cs typeface="Arial" pitchFamily="34" charset="0"/>
              </a:rPr>
              <a:t>Kühlaggregate / - </a:t>
            </a:r>
            <a:r>
              <a:rPr lang="de-DE" sz="1600" dirty="0" err="1">
                <a:latin typeface="Arial" pitchFamily="34" charset="0"/>
                <a:cs typeface="Arial" pitchFamily="34" charset="0"/>
              </a:rPr>
              <a:t>flüssigkeiten</a:t>
            </a:r>
            <a:r>
              <a:rPr lang="de-DE" sz="1600" dirty="0">
                <a:latin typeface="Arial" pitchFamily="34" charset="0"/>
                <a:cs typeface="Arial" pitchFamily="34" charset="0"/>
              </a:rPr>
              <a:t>, insbesondere Motorkühlung, und Frischwasser / Trinkwasser</a:t>
            </a:r>
          </a:p>
          <a:p>
            <a:pPr algn="just" fontAlgn="auto">
              <a:spcAft>
                <a:spcPts val="0"/>
              </a:spcAft>
              <a:buFont typeface="Symbol" pitchFamily="18" charset="2"/>
              <a:buChar char="-"/>
              <a:defRPr/>
            </a:pPr>
            <a:r>
              <a:rPr lang="de-DE" sz="1600" b="1" dirty="0" err="1">
                <a:latin typeface="Arial" pitchFamily="34" charset="0"/>
                <a:cs typeface="Arial" pitchFamily="34" charset="0"/>
              </a:rPr>
              <a:t>Oel</a:t>
            </a:r>
            <a:r>
              <a:rPr lang="de-DE" sz="1600" b="1" dirty="0">
                <a:latin typeface="Arial" pitchFamily="34" charset="0"/>
                <a:cs typeface="Arial" pitchFamily="34" charset="0"/>
              </a:rPr>
              <a:t>: </a:t>
            </a:r>
            <a:r>
              <a:rPr lang="de-DE" sz="1600" dirty="0">
                <a:latin typeface="Arial" pitchFamily="34" charset="0"/>
                <a:cs typeface="Arial" pitchFamily="34" charset="0"/>
              </a:rPr>
              <a:t>Ölstände, insbesondere Motorölstand. Turnusmäßig: Differenzial-Ölstände; Schmierstoffe (z.B. Abschmierfett / </a:t>
            </a:r>
            <a:r>
              <a:rPr lang="de-DE" sz="1600" dirty="0" err="1">
                <a:latin typeface="Arial" pitchFamily="34" charset="0"/>
                <a:cs typeface="Arial" pitchFamily="34" charset="0"/>
              </a:rPr>
              <a:t>Mischöle</a:t>
            </a:r>
            <a:r>
              <a:rPr lang="de-DE" sz="1600" dirty="0">
                <a:latin typeface="Arial" pitchFamily="34" charset="0"/>
                <a:cs typeface="Arial" pitchFamily="34" charset="0"/>
              </a:rPr>
              <a:t> (z.B. 2-Taktöle) auch der </a:t>
            </a:r>
            <a:r>
              <a:rPr lang="de-DE" sz="1600" dirty="0" smtClean="0">
                <a:latin typeface="Arial" pitchFamily="34" charset="0"/>
                <a:cs typeface="Arial" pitchFamily="34" charset="0"/>
              </a:rPr>
              <a:t>verlas-teten </a:t>
            </a:r>
            <a:r>
              <a:rPr lang="de-DE" sz="1600" dirty="0">
                <a:latin typeface="Arial" pitchFamily="34" charset="0"/>
                <a:cs typeface="Arial" pitchFamily="34" charset="0"/>
              </a:rPr>
              <a:t>Geräte</a:t>
            </a:r>
          </a:p>
          <a:p>
            <a:pPr algn="just" fontAlgn="auto">
              <a:spcAft>
                <a:spcPts val="0"/>
              </a:spcAft>
              <a:buFont typeface="Symbol" pitchFamily="18" charset="2"/>
              <a:buChar char="-"/>
              <a:defRPr/>
            </a:pPr>
            <a:r>
              <a:rPr lang="de-DE" sz="1600" b="1" dirty="0">
                <a:latin typeface="Arial" pitchFamily="34" charset="0"/>
                <a:cs typeface="Arial" pitchFamily="34" charset="0"/>
              </a:rPr>
              <a:t>Luft </a:t>
            </a:r>
            <a:r>
              <a:rPr lang="de-DE" sz="1600" dirty="0">
                <a:latin typeface="Arial" pitchFamily="34" charset="0"/>
                <a:cs typeface="Arial" pitchFamily="34" charset="0"/>
              </a:rPr>
              <a:t>Reifendruck, Atemluftflaschen, Hebekissen / -säcke, Sauerstoffanlagen</a:t>
            </a:r>
          </a:p>
          <a:p>
            <a:pPr algn="just" fontAlgn="auto">
              <a:spcAft>
                <a:spcPts val="0"/>
              </a:spcAft>
              <a:buFont typeface="Symbol" pitchFamily="18" charset="2"/>
              <a:buChar char="-"/>
              <a:defRPr/>
            </a:pPr>
            <a:r>
              <a:rPr lang="de-DE" sz="1600" b="1" dirty="0">
                <a:latin typeface="Arial" pitchFamily="34" charset="0"/>
                <a:cs typeface="Arial" pitchFamily="34" charset="0"/>
              </a:rPr>
              <a:t>Kraftstoff </a:t>
            </a:r>
            <a:r>
              <a:rPr lang="de-DE" sz="1600" dirty="0">
                <a:latin typeface="Arial" pitchFamily="34" charset="0"/>
                <a:cs typeface="Arial" pitchFamily="34" charset="0"/>
              </a:rPr>
              <a:t>Benzin / Diesel, einschließlich der Reservekanister, Betriebsstoffe für die Motor-Aggregate (Motorsäge / Stromerzeuger), einschließlich </a:t>
            </a:r>
            <a:r>
              <a:rPr lang="de-DE" sz="1600" dirty="0" smtClean="0">
                <a:latin typeface="Arial" pitchFamily="34" charset="0"/>
                <a:cs typeface="Arial" pitchFamily="34" charset="0"/>
              </a:rPr>
              <a:t>Reserve-kanister</a:t>
            </a:r>
            <a:endParaRPr lang="de-DE" sz="1600" dirty="0">
              <a:latin typeface="Arial" pitchFamily="34" charset="0"/>
              <a:cs typeface="Arial" pitchFamily="34" charset="0"/>
            </a:endParaRPr>
          </a:p>
          <a:p>
            <a:pPr algn="just" fontAlgn="auto">
              <a:spcAft>
                <a:spcPts val="0"/>
              </a:spcAft>
              <a:buFont typeface="Symbol" pitchFamily="18" charset="2"/>
              <a:buChar char="-"/>
              <a:defRPr/>
            </a:pPr>
            <a:r>
              <a:rPr lang="de-DE" sz="1600" b="1" dirty="0">
                <a:latin typeface="Arial" pitchFamily="34" charset="0"/>
                <a:cs typeface="Arial" pitchFamily="34" charset="0"/>
              </a:rPr>
              <a:t>Elektrik </a:t>
            </a:r>
            <a:r>
              <a:rPr lang="de-DE" sz="1600" dirty="0">
                <a:latin typeface="Arial" pitchFamily="34" charset="0"/>
                <a:cs typeface="Arial" pitchFamily="34" charset="0"/>
              </a:rPr>
              <a:t>Beleuchtung (Kfz-Scheinwerfer / Rücklichter / Sondersignalanlage / Warneinrichtungen), Handleuchten</a:t>
            </a:r>
          </a:p>
          <a:p>
            <a:pPr marL="0" indent="0" algn="just" fontAlgn="auto">
              <a:spcAft>
                <a:spcPts val="0"/>
              </a:spcAft>
              <a:buFont typeface="Arial" pitchFamily="34" charset="0"/>
              <a:buNone/>
              <a:defRPr/>
            </a:pPr>
            <a:endParaRPr lang="de-DE" sz="1600" dirty="0" smtClean="0">
              <a:latin typeface="Arial" pitchFamily="34" charset="0"/>
              <a:cs typeface="Arial" pitchFamily="34" charset="0"/>
            </a:endParaRPr>
          </a:p>
          <a:p>
            <a:pPr marL="0" indent="0" algn="just" fontAlgn="auto">
              <a:spcAft>
                <a:spcPts val="0"/>
              </a:spcAft>
              <a:buFont typeface="Arial" pitchFamily="34" charset="0"/>
              <a:buNone/>
              <a:defRPr/>
            </a:pPr>
            <a:r>
              <a:rPr lang="de-DE" sz="1600" dirty="0" smtClean="0">
                <a:latin typeface="Arial" pitchFamily="34" charset="0"/>
                <a:cs typeface="Arial" pitchFamily="34" charset="0"/>
              </a:rPr>
              <a:t>Diese </a:t>
            </a:r>
            <a:r>
              <a:rPr lang="de-DE" sz="1600" dirty="0">
                <a:latin typeface="Arial" pitchFamily="34" charset="0"/>
                <a:cs typeface="Arial" pitchFamily="34" charset="0"/>
              </a:rPr>
              <a:t>fünf Punkte sind regelmäßig, spätestens bei Dienstantritt bzw. vor Beginn der Fahrt zu prüfen, Ausnahme: Alarmfahrt!</a:t>
            </a: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II a – Allgemeines:</a:t>
            </a:r>
            <a:endParaRPr lang="de-DE" sz="2000" dirty="0"/>
          </a:p>
        </p:txBody>
      </p:sp>
    </p:spTree>
    <p:extLst>
      <p:ext uri="{BB962C8B-B14F-4D97-AF65-F5344CB8AC3E}">
        <p14:creationId xmlns:p14="http://schemas.microsoft.com/office/powerpoint/2010/main" val="268775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8575"/>
            <a:ext cx="7772400" cy="914400"/>
          </a:xfrm>
        </p:spPr>
        <p:txBody>
          <a:bodyPr/>
          <a:lstStyle/>
          <a:p>
            <a:pPr algn="l"/>
            <a:r>
              <a:rPr lang="de-DE" sz="2400" b="1" dirty="0">
                <a:cs typeface="Arial" charset="0"/>
              </a:rPr>
              <a:t>Fahrerlaubnis-Ergänzungsschulung</a:t>
            </a:r>
            <a:endParaRPr lang="de-DE" sz="2400" dirty="0">
              <a:effectLst/>
            </a:endParaRPr>
          </a:p>
        </p:txBody>
      </p:sp>
      <p:sp>
        <p:nvSpPr>
          <p:cNvPr id="3075" name="Rectangle 3"/>
          <p:cNvSpPr>
            <a:spLocks noGrp="1" noChangeArrowheads="1"/>
          </p:cNvSpPr>
          <p:nvPr>
            <p:ph type="body" idx="1"/>
          </p:nvPr>
        </p:nvSpPr>
        <p:spPr>
          <a:xfrm>
            <a:off x="1042988" y="1844824"/>
            <a:ext cx="7772400" cy="3744416"/>
          </a:xfrm>
        </p:spPr>
        <p:txBody>
          <a:bodyPr/>
          <a:lstStyle/>
          <a:p>
            <a:pPr marL="0" indent="0" algn="just" fontAlgn="auto">
              <a:spcAft>
                <a:spcPts val="0"/>
              </a:spcAft>
              <a:buFont typeface="Arial" pitchFamily="34" charset="0"/>
              <a:buNone/>
              <a:defRPr/>
            </a:pPr>
            <a:r>
              <a:rPr lang="de-DE" sz="1700" dirty="0">
                <a:solidFill>
                  <a:srgbClr val="000000"/>
                </a:solidFill>
                <a:latin typeface="Arial" charset="0"/>
                <a:cs typeface="Arial" charset="0"/>
              </a:rPr>
              <a:t>Beim Abbiegen, Lenken und Rangieren, aber auch bei der gewöhnlichen Geradeaus-Fahrt ist stets zu berücksichtigen, dass ein Fahrzeug mit zulässigem Gesamtgewicht von bis zu 4,75 Tonnen andere Ausmaße (Länge, Breite, Höhe, Radstand, ggf. Kofferaufbau, Ladefläche, weitere Aufbauten), eine andere Masse, eine andere Fahrphysik und andere Sichtbedingungen aufweist als der gewohnte Privat-Pkw oder sonstige bereits gefahrene Einsatzfahrzeuge.</a:t>
            </a:r>
          </a:p>
          <a:p>
            <a:pPr marL="0" indent="0" algn="just" fontAlgn="auto">
              <a:spcAft>
                <a:spcPts val="0"/>
              </a:spcAft>
              <a:buFont typeface="Arial" pitchFamily="34" charset="0"/>
              <a:buNone/>
              <a:defRPr/>
            </a:pPr>
            <a:endParaRPr lang="de-DE" sz="1700" dirty="0">
              <a:solidFill>
                <a:srgbClr val="000000"/>
              </a:solidFill>
              <a:latin typeface="Arial" charset="0"/>
              <a:cs typeface="Arial" charset="0"/>
            </a:endParaRPr>
          </a:p>
          <a:p>
            <a:pPr marL="0" indent="0" algn="just" fontAlgn="auto">
              <a:spcAft>
                <a:spcPts val="0"/>
              </a:spcAft>
              <a:buFont typeface="Arial" pitchFamily="34" charset="0"/>
              <a:buNone/>
              <a:defRPr/>
            </a:pPr>
            <a:r>
              <a:rPr lang="de-DE" sz="1700" dirty="0">
                <a:solidFill>
                  <a:srgbClr val="000000"/>
                </a:solidFill>
                <a:latin typeface="Arial" charset="0"/>
                <a:cs typeface="Arial" charset="0"/>
              </a:rPr>
              <a:t>Beispiele:</a:t>
            </a:r>
          </a:p>
          <a:p>
            <a:pPr algn="just" fontAlgn="auto">
              <a:spcAft>
                <a:spcPts val="0"/>
              </a:spcAft>
              <a:buFontTx/>
              <a:buChar char="-"/>
              <a:defRPr/>
            </a:pPr>
            <a:r>
              <a:rPr lang="de-DE" sz="1700" dirty="0">
                <a:solidFill>
                  <a:srgbClr val="000000"/>
                </a:solidFill>
                <a:latin typeface="Arial" charset="0"/>
                <a:cs typeface="Arial" charset="0"/>
              </a:rPr>
              <a:t>größerer Wendekreis macht sich bei allen Lenk- und Rangiermanövern bemerkbar</a:t>
            </a:r>
          </a:p>
          <a:p>
            <a:pPr algn="just" fontAlgn="auto">
              <a:spcAft>
                <a:spcPts val="0"/>
              </a:spcAft>
              <a:buFontTx/>
              <a:buChar char="-"/>
              <a:defRPr/>
            </a:pPr>
            <a:r>
              <a:rPr lang="de-DE" sz="1700" dirty="0">
                <a:solidFill>
                  <a:srgbClr val="000000"/>
                </a:solidFill>
                <a:latin typeface="Arial" charset="0"/>
                <a:cs typeface="Arial" charset="0"/>
              </a:rPr>
              <a:t>Engstellen treten auf z.B. in Gassen oder bei niedrigen Unterführungen, Torbögen etc.</a:t>
            </a:r>
          </a:p>
          <a:p>
            <a:pPr algn="just" fontAlgn="auto">
              <a:spcAft>
                <a:spcPts val="0"/>
              </a:spcAft>
              <a:buFontTx/>
              <a:buChar char="-"/>
              <a:defRPr/>
            </a:pPr>
            <a:r>
              <a:rPr lang="de-DE" sz="1700" dirty="0">
                <a:solidFill>
                  <a:srgbClr val="000000"/>
                </a:solidFill>
                <a:latin typeface="Arial" charset="0"/>
                <a:cs typeface="Arial" charset="0"/>
              </a:rPr>
              <a:t>längerer Bremsweg durch höhere Masse</a:t>
            </a:r>
          </a:p>
          <a:p>
            <a:pPr algn="just" fontAlgn="auto">
              <a:spcAft>
                <a:spcPts val="0"/>
              </a:spcAft>
              <a:buFontTx/>
              <a:buChar char="-"/>
              <a:defRPr/>
            </a:pPr>
            <a:r>
              <a:rPr lang="de-DE" sz="1700" dirty="0">
                <a:solidFill>
                  <a:srgbClr val="000000"/>
                </a:solidFill>
                <a:latin typeface="Arial" charset="0"/>
                <a:cs typeface="Arial" charset="0"/>
              </a:rPr>
              <a:t>schlecht einsehbare Bereiche (Tote Winkel</a:t>
            </a:r>
            <a:r>
              <a:rPr lang="de-DE" sz="1700" dirty="0" smtClean="0">
                <a:solidFill>
                  <a:srgbClr val="000000"/>
                </a:solidFill>
                <a:latin typeface="Arial" charset="0"/>
                <a:cs typeface="Arial" charset="0"/>
              </a:rPr>
              <a:t>)</a:t>
            </a:r>
            <a:endParaRPr lang="de-DE" sz="1700" dirty="0">
              <a:solidFill>
                <a:srgbClr val="000000"/>
              </a:solidFill>
              <a:latin typeface="Arial" charset="0"/>
              <a:cs typeface="Arial" charset="0"/>
            </a:endParaRPr>
          </a:p>
        </p:txBody>
      </p:sp>
      <p:sp>
        <p:nvSpPr>
          <p:cNvPr id="3076" name="Text Box 4"/>
          <p:cNvSpPr txBox="1">
            <a:spLocks noChangeArrowheads="1"/>
          </p:cNvSpPr>
          <p:nvPr/>
        </p:nvSpPr>
        <p:spPr bwMode="auto">
          <a:xfrm>
            <a:off x="1042988" y="1052513"/>
            <a:ext cx="8101012"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b="1" dirty="0">
                <a:cs typeface="Arial" charset="0"/>
              </a:rPr>
              <a:t>II a – Allgemeines:</a:t>
            </a:r>
            <a:endParaRPr lang="de-DE" sz="2000" dirty="0"/>
          </a:p>
        </p:txBody>
      </p:sp>
    </p:spTree>
    <p:extLst>
      <p:ext uri="{BB962C8B-B14F-4D97-AF65-F5344CB8AC3E}">
        <p14:creationId xmlns:p14="http://schemas.microsoft.com/office/powerpoint/2010/main" val="4278213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2446</Words>
  <Application>Microsoft Office PowerPoint</Application>
  <PresentationFormat>Bildschirmpräsentation (4:3)</PresentationFormat>
  <Paragraphs>387</Paragraphs>
  <Slides>54</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54</vt:i4>
      </vt:variant>
    </vt:vector>
  </HeadingPairs>
  <TitlesOfParts>
    <vt:vector size="56" baseType="lpstr">
      <vt:lpstr>Leere Präsentation</vt:lpstr>
      <vt:lpstr>Dokument</vt:lpstr>
      <vt:lpstr>Rahmenempfehlung: Führerscheinerweiterung </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vector>
  </TitlesOfParts>
  <Company>Bildungsinstitut des DRK-LV Rheinland-Pfalz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 Reif</dc:creator>
  <cp:lastModifiedBy>LV-Praktikant2b</cp:lastModifiedBy>
  <cp:revision>37</cp:revision>
  <dcterms:created xsi:type="dcterms:W3CDTF">2007-08-28T06:15:26Z</dcterms:created>
  <dcterms:modified xsi:type="dcterms:W3CDTF">2011-08-17T14:28:53Z</dcterms:modified>
</cp:coreProperties>
</file>