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322" r:id="rId2"/>
    <p:sldId id="323" r:id="rId3"/>
    <p:sldId id="258" r:id="rId4"/>
    <p:sldId id="324" r:id="rId5"/>
    <p:sldId id="346" r:id="rId6"/>
    <p:sldId id="327" r:id="rId7"/>
    <p:sldId id="334" r:id="rId8"/>
    <p:sldId id="335" r:id="rId9"/>
    <p:sldId id="325" r:id="rId10"/>
    <p:sldId id="326" r:id="rId11"/>
    <p:sldId id="261" r:id="rId12"/>
    <p:sldId id="331" r:id="rId13"/>
    <p:sldId id="262" r:id="rId14"/>
    <p:sldId id="284" r:id="rId15"/>
    <p:sldId id="263" r:id="rId16"/>
    <p:sldId id="264" r:id="rId17"/>
    <p:sldId id="265" r:id="rId18"/>
    <p:sldId id="266" r:id="rId19"/>
    <p:sldId id="267" r:id="rId20"/>
    <p:sldId id="268" r:id="rId21"/>
    <p:sldId id="269" r:id="rId22"/>
    <p:sldId id="270" r:id="rId23"/>
    <p:sldId id="271" r:id="rId24"/>
    <p:sldId id="272" r:id="rId25"/>
    <p:sldId id="288" r:id="rId26"/>
    <p:sldId id="287" r:id="rId27"/>
    <p:sldId id="321" r:id="rId28"/>
    <p:sldId id="286" r:id="rId29"/>
    <p:sldId id="285" r:id="rId30"/>
    <p:sldId id="289" r:id="rId31"/>
    <p:sldId id="273" r:id="rId32"/>
    <p:sldId id="290" r:id="rId33"/>
    <p:sldId id="291" r:id="rId34"/>
    <p:sldId id="292" r:id="rId35"/>
    <p:sldId id="295" r:id="rId36"/>
    <p:sldId id="294" r:id="rId37"/>
    <p:sldId id="293" r:id="rId38"/>
    <p:sldId id="296" r:id="rId39"/>
    <p:sldId id="298" r:id="rId40"/>
    <p:sldId id="299" r:id="rId41"/>
    <p:sldId id="297" r:id="rId42"/>
    <p:sldId id="332" r:id="rId43"/>
    <p:sldId id="333" r:id="rId44"/>
    <p:sldId id="345" r:id="rId45"/>
    <p:sldId id="342" r:id="rId46"/>
    <p:sldId id="343" r:id="rId47"/>
    <p:sldId id="344" r:id="rId48"/>
    <p:sldId id="336" r:id="rId49"/>
    <p:sldId id="329" r:id="rId50"/>
    <p:sldId id="341" r:id="rId51"/>
    <p:sldId id="338" r:id="rId52"/>
    <p:sldId id="339" r:id="rId53"/>
    <p:sldId id="275" r:id="rId54"/>
    <p:sldId id="300" r:id="rId55"/>
    <p:sldId id="301" r:id="rId56"/>
    <p:sldId id="302" r:id="rId57"/>
    <p:sldId id="309" r:id="rId58"/>
    <p:sldId id="308" r:id="rId59"/>
    <p:sldId id="307" r:id="rId60"/>
    <p:sldId id="306" r:id="rId61"/>
    <p:sldId id="305" r:id="rId62"/>
    <p:sldId id="304" r:id="rId63"/>
    <p:sldId id="312" r:id="rId64"/>
    <p:sldId id="310" r:id="rId65"/>
    <p:sldId id="317" r:id="rId66"/>
    <p:sldId id="316" r:id="rId67"/>
    <p:sldId id="318" r:id="rId68"/>
    <p:sldId id="320" r:id="rId69"/>
    <p:sldId id="319" r:id="rId70"/>
    <p:sldId id="283" r:id="rId71"/>
  </p:sldIdLst>
  <p:sldSz cx="9144000" cy="6858000" type="screen4x3"/>
  <p:notesSz cx="6731000" cy="9855200"/>
  <p:defaultTextStyle>
    <a:defPPr>
      <a:defRPr lang="de-DE"/>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BD600"/>
    <a:srgbClr val="814911"/>
    <a:srgbClr val="FF3300"/>
    <a:srgbClr val="FFFFCC"/>
    <a:srgbClr val="EAEAEA"/>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672" autoAdjust="0"/>
  </p:normalViewPr>
  <p:slideViewPr>
    <p:cSldViewPr>
      <p:cViewPr>
        <p:scale>
          <a:sx n="66" d="100"/>
          <a:sy n="66" d="100"/>
        </p:scale>
        <p:origin x="-60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16238" cy="4921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48" charset="-128"/>
                <a:cs typeface="+mn-cs"/>
              </a:defRPr>
            </a:lvl1pPr>
          </a:lstStyle>
          <a:p>
            <a:pPr>
              <a:defRPr/>
            </a:pPr>
            <a:endParaRPr lang="de-DE"/>
          </a:p>
        </p:txBody>
      </p:sp>
      <p:sp>
        <p:nvSpPr>
          <p:cNvPr id="47107" name="Rectangle 3"/>
          <p:cNvSpPr>
            <a:spLocks noGrp="1" noChangeArrowheads="1"/>
          </p:cNvSpPr>
          <p:nvPr>
            <p:ph type="dt" sz="quarter" idx="1"/>
          </p:nvPr>
        </p:nvSpPr>
        <p:spPr bwMode="auto">
          <a:xfrm>
            <a:off x="3813175" y="0"/>
            <a:ext cx="2916238" cy="4921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48" charset="-128"/>
                <a:cs typeface="+mn-cs"/>
              </a:defRPr>
            </a:lvl1pPr>
          </a:lstStyle>
          <a:p>
            <a:pPr>
              <a:defRPr/>
            </a:pPr>
            <a:endParaRPr lang="de-DE"/>
          </a:p>
        </p:txBody>
      </p:sp>
      <p:sp>
        <p:nvSpPr>
          <p:cNvPr id="47108" name="Rectangle 4"/>
          <p:cNvSpPr>
            <a:spLocks noGrp="1" noChangeArrowheads="1"/>
          </p:cNvSpPr>
          <p:nvPr>
            <p:ph type="ftr" sz="quarter" idx="2"/>
          </p:nvPr>
        </p:nvSpPr>
        <p:spPr bwMode="auto">
          <a:xfrm>
            <a:off x="0" y="9361488"/>
            <a:ext cx="2916238" cy="4921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48" charset="-128"/>
                <a:cs typeface="+mn-cs"/>
              </a:defRPr>
            </a:lvl1pPr>
          </a:lstStyle>
          <a:p>
            <a:pPr>
              <a:defRPr/>
            </a:pPr>
            <a:endParaRPr lang="de-DE"/>
          </a:p>
        </p:txBody>
      </p:sp>
      <p:sp>
        <p:nvSpPr>
          <p:cNvPr id="47109" name="Rectangle 5"/>
          <p:cNvSpPr>
            <a:spLocks noGrp="1" noChangeArrowheads="1"/>
          </p:cNvSpPr>
          <p:nvPr>
            <p:ph type="sldNum" sz="quarter" idx="3"/>
          </p:nvPr>
        </p:nvSpPr>
        <p:spPr bwMode="auto">
          <a:xfrm>
            <a:off x="3813175" y="9361488"/>
            <a:ext cx="2916238" cy="4921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48" charset="-128"/>
                <a:cs typeface="+mn-cs"/>
              </a:defRPr>
            </a:lvl1pPr>
          </a:lstStyle>
          <a:p>
            <a:pPr>
              <a:defRPr/>
            </a:pPr>
            <a:fld id="{6EF2D01A-4A3C-49A8-9617-2BCAF7C3A39E}"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6238" cy="492125"/>
          </a:xfrm>
          <a:prstGeom prst="rect">
            <a:avLst/>
          </a:prstGeom>
        </p:spPr>
        <p:txBody>
          <a:bodyPr vert="horz" lIns="91440" tIns="45720" rIns="91440" bIns="45720" rtlCol="0"/>
          <a:lstStyle>
            <a:lvl1pPr algn="l" eaLnBrk="0" hangingPunct="0">
              <a:defRPr sz="1200">
                <a:ea typeface="ＭＳ Ｐゴシック" pitchFamily="48" charset="-128"/>
                <a:cs typeface="+mn-cs"/>
              </a:defRPr>
            </a:lvl1pPr>
          </a:lstStyle>
          <a:p>
            <a:pPr>
              <a:defRPr/>
            </a:pPr>
            <a:endParaRPr lang="de-DE"/>
          </a:p>
        </p:txBody>
      </p:sp>
      <p:sp>
        <p:nvSpPr>
          <p:cNvPr id="3" name="Datumsplatzhalter 2"/>
          <p:cNvSpPr>
            <a:spLocks noGrp="1"/>
          </p:cNvSpPr>
          <p:nvPr>
            <p:ph type="dt" idx="1"/>
          </p:nvPr>
        </p:nvSpPr>
        <p:spPr>
          <a:xfrm>
            <a:off x="3813175" y="0"/>
            <a:ext cx="2916238" cy="492125"/>
          </a:xfrm>
          <a:prstGeom prst="rect">
            <a:avLst/>
          </a:prstGeom>
        </p:spPr>
        <p:txBody>
          <a:bodyPr vert="horz" lIns="91440" tIns="45720" rIns="91440" bIns="45720" rtlCol="0"/>
          <a:lstStyle>
            <a:lvl1pPr algn="r" eaLnBrk="0" hangingPunct="0">
              <a:defRPr sz="1200">
                <a:ea typeface="ＭＳ Ｐゴシック" pitchFamily="48" charset="-128"/>
                <a:cs typeface="+mn-cs"/>
              </a:defRPr>
            </a:lvl1pPr>
          </a:lstStyle>
          <a:p>
            <a:pPr>
              <a:defRPr/>
            </a:pPr>
            <a:fld id="{3B3E6D4E-3D53-41FF-95E1-5C37BFA608C6}" type="datetimeFigureOut">
              <a:rPr lang="de-DE"/>
              <a:pPr>
                <a:defRPr/>
              </a:pPr>
              <a:t>08.04.2013</a:t>
            </a:fld>
            <a:endParaRPr lang="de-DE"/>
          </a:p>
        </p:txBody>
      </p:sp>
      <p:sp>
        <p:nvSpPr>
          <p:cNvPr id="4" name="Folienbildplatzhalter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100" y="4681538"/>
            <a:ext cx="5384800" cy="4433887"/>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61488"/>
            <a:ext cx="2916238" cy="492125"/>
          </a:xfrm>
          <a:prstGeom prst="rect">
            <a:avLst/>
          </a:prstGeom>
        </p:spPr>
        <p:txBody>
          <a:bodyPr vert="horz" lIns="91440" tIns="45720" rIns="91440" bIns="45720" rtlCol="0" anchor="b"/>
          <a:lstStyle>
            <a:lvl1pPr algn="l" eaLnBrk="0" hangingPunct="0">
              <a:defRPr sz="1200">
                <a:ea typeface="ＭＳ Ｐゴシック" pitchFamily="48" charset="-128"/>
                <a:cs typeface="+mn-cs"/>
              </a:defRPr>
            </a:lvl1pPr>
          </a:lstStyle>
          <a:p>
            <a:pPr>
              <a:defRPr/>
            </a:pPr>
            <a:endParaRPr lang="de-DE"/>
          </a:p>
        </p:txBody>
      </p:sp>
      <p:sp>
        <p:nvSpPr>
          <p:cNvPr id="7" name="Foliennummernplatzhalter 6"/>
          <p:cNvSpPr>
            <a:spLocks noGrp="1"/>
          </p:cNvSpPr>
          <p:nvPr>
            <p:ph type="sldNum" sz="quarter" idx="5"/>
          </p:nvPr>
        </p:nvSpPr>
        <p:spPr>
          <a:xfrm>
            <a:off x="3813175" y="9361488"/>
            <a:ext cx="2916238" cy="492125"/>
          </a:xfrm>
          <a:prstGeom prst="rect">
            <a:avLst/>
          </a:prstGeom>
        </p:spPr>
        <p:txBody>
          <a:bodyPr vert="horz" lIns="91440" tIns="45720" rIns="91440" bIns="45720" rtlCol="0" anchor="b"/>
          <a:lstStyle>
            <a:lvl1pPr algn="r" eaLnBrk="0" hangingPunct="0">
              <a:defRPr sz="1200">
                <a:ea typeface="ＭＳ Ｐゴシック" pitchFamily="48" charset="-128"/>
                <a:cs typeface="+mn-cs"/>
              </a:defRPr>
            </a:lvl1pPr>
          </a:lstStyle>
          <a:p>
            <a:pPr>
              <a:defRPr/>
            </a:pPr>
            <a:fld id="{7453F8F6-FEAE-4397-B9C4-555D05070C0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p:spPr>
      </p:sp>
      <p:sp>
        <p:nvSpPr>
          <p:cNvPr id="665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65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C5912-47EB-4974-B9D3-7C34D23FBEAB}" type="slidenum">
              <a:rPr lang="de-DE" smtClean="0">
                <a:ea typeface="ＭＳ Ｐゴシック"/>
                <a:cs typeface="ＭＳ Ｐゴシック"/>
              </a:rPr>
              <a:pPr/>
              <a:t>50</a:t>
            </a:fld>
            <a:endParaRPr lang="de-DE"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9900" y="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90600" y="0"/>
            <a:ext cx="5676900" cy="5257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906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530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4.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image" Target="../media/image6.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 name="Rectangle 3"/>
          <p:cNvSpPr>
            <a:spLocks noGrp="1" noChangeArrowheads="1"/>
          </p:cNvSpPr>
          <p:nvPr>
            <p:ph type="body" idx="1"/>
          </p:nvPr>
        </p:nvSpPr>
        <p:spPr bwMode="auto">
          <a:xfrm>
            <a:off x="990600" y="1143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1" name="Rectangle 7"/>
          <p:cNvSpPr>
            <a:spLocks noChangeArrowheads="1"/>
          </p:cNvSpPr>
          <p:nvPr userDrawn="1"/>
        </p:nvSpPr>
        <p:spPr bwMode="auto">
          <a:xfrm>
            <a:off x="0" y="0"/>
            <a:ext cx="9144000" cy="914400"/>
          </a:xfrm>
          <a:prstGeom prst="rect">
            <a:avLst/>
          </a:prstGeom>
          <a:gradFill rotWithShape="0">
            <a:gsLst>
              <a:gs pos="0">
                <a:srgbClr val="5B68FF"/>
              </a:gs>
              <a:gs pos="100000">
                <a:schemeClr val="accent1"/>
              </a:gs>
            </a:gsLst>
            <a:lin ang="0" scaled="1"/>
          </a:gradFill>
          <a:ln>
            <a:noFill/>
          </a:ln>
          <a:effectLst/>
          <a:extLst>
            <a:ext uri="{91240B29-F687-4F45-9708-019B960494DF}"/>
            <a:ext uri="{AF507438-7753-43E0-B8FC-AC1667EBCBE1}"/>
          </a:extLst>
        </p:spPr>
        <p:txBody>
          <a:bodyPr wrap="none" anchor="ctr"/>
          <a:lstStyle/>
          <a:p>
            <a:pPr eaLnBrk="0" hangingPunct="0">
              <a:defRPr/>
            </a:pPr>
            <a:endParaRPr lang="de-DE" dirty="0">
              <a:ea typeface="ＭＳ Ｐゴシック" pitchFamily="48" charset="-128"/>
              <a:cs typeface="+mn-cs"/>
            </a:endParaRPr>
          </a:p>
        </p:txBody>
      </p:sp>
      <p:sp>
        <p:nvSpPr>
          <p:cNvPr id="1032" name="Rectangle 8"/>
          <p:cNvSpPr>
            <a:spLocks noChangeArrowheads="1"/>
          </p:cNvSpPr>
          <p:nvPr userDrawn="1"/>
        </p:nvSpPr>
        <p:spPr bwMode="auto">
          <a:xfrm>
            <a:off x="0" y="914400"/>
            <a:ext cx="914400" cy="5943600"/>
          </a:xfrm>
          <a:prstGeom prst="rect">
            <a:avLst/>
          </a:prstGeom>
          <a:gradFill rotWithShape="0">
            <a:gsLst>
              <a:gs pos="0">
                <a:srgbClr val="5B68FF"/>
              </a:gs>
              <a:gs pos="100000">
                <a:schemeClr val="accent1"/>
              </a:gs>
            </a:gsLst>
            <a:lin ang="5400000" scaled="1"/>
          </a:gradFill>
          <a:ln>
            <a:noFill/>
          </a:ln>
          <a:effectLst/>
          <a:extLst>
            <a:ext uri="{91240B29-F687-4F45-9708-019B960494DF}"/>
            <a:ext uri="{AF507438-7753-43E0-B8FC-AC1667EBCBE1}"/>
          </a:extLst>
        </p:spPr>
        <p:txBody>
          <a:bodyPr wrap="none" anchor="ctr"/>
          <a:lstStyle/>
          <a:p>
            <a:pPr algn="ctr" eaLnBrk="0" hangingPunct="0">
              <a:defRPr/>
            </a:pPr>
            <a:endParaRPr lang="de-DE" b="1" dirty="0">
              <a:ea typeface="ＭＳ Ｐゴシック" pitchFamily="48" charset="-128"/>
              <a:cs typeface="+mn-cs"/>
            </a:endParaRPr>
          </a:p>
        </p:txBody>
      </p:sp>
      <p:sp>
        <p:nvSpPr>
          <p:cNvPr id="1467" name="Rectangle 2"/>
          <p:cNvSpPr>
            <a:spLocks noGrp="1" noChangeArrowheads="1"/>
          </p:cNvSpPr>
          <p:nvPr>
            <p:ph type="title"/>
          </p:nvPr>
        </p:nvSpPr>
        <p:spPr bwMode="auto">
          <a:xfrm>
            <a:off x="9906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46" name="Text Box 22"/>
          <p:cNvSpPr txBox="1">
            <a:spLocks noChangeArrowheads="1"/>
          </p:cNvSpPr>
          <p:nvPr userDrawn="1"/>
        </p:nvSpPr>
        <p:spPr bwMode="auto">
          <a:xfrm>
            <a:off x="107950" y="6308725"/>
            <a:ext cx="865188"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hangingPunct="0">
              <a:spcBef>
                <a:spcPct val="50000"/>
              </a:spcBef>
              <a:defRPr/>
            </a:pPr>
            <a:fld id="{608918C4-5BFF-491D-8CA3-FFAC7C71F817}" type="slidenum">
              <a:rPr lang="de-DE">
                <a:ea typeface="ＭＳ Ｐゴシック" pitchFamily="48" charset="-128"/>
                <a:cs typeface="+mn-cs"/>
              </a:rPr>
              <a:pPr algn="ctr" eaLnBrk="0" hangingPunct="0">
                <a:spcBef>
                  <a:spcPct val="50000"/>
                </a:spcBef>
                <a:defRPr/>
              </a:pPr>
              <a:t>‹#›</a:t>
            </a:fld>
            <a:endParaRPr lang="de-DE" dirty="0">
              <a:ea typeface="ＭＳ Ｐゴシック" pitchFamily="48" charset="-128"/>
              <a:cs typeface="+mn-cs"/>
            </a:endParaRPr>
          </a:p>
        </p:txBody>
      </p:sp>
      <p:graphicFrame>
        <p:nvGraphicFramePr>
          <p:cNvPr id="1459" name="Object 435"/>
          <p:cNvGraphicFramePr>
            <a:graphicFrameLocks noChangeAspect="1"/>
          </p:cNvGraphicFramePr>
          <p:nvPr/>
        </p:nvGraphicFramePr>
        <p:xfrm>
          <a:off x="7596188" y="6303963"/>
          <a:ext cx="1223962" cy="328612"/>
        </p:xfrm>
        <a:graphic>
          <a:graphicData uri="http://schemas.openxmlformats.org/presentationml/2006/ole">
            <p:oleObj spid="_x0000_s1459" name="Dokument" r:id="rId14" imgW="1612392" imgH="393192" progId="Word.Document.8">
              <p:embed/>
            </p:oleObj>
          </a:graphicData>
        </a:graphic>
      </p:graphicFrame>
      <p:graphicFrame>
        <p:nvGraphicFramePr>
          <p:cNvPr id="1460" name="Object 436"/>
          <p:cNvGraphicFramePr>
            <a:graphicFrameLocks noChangeAspect="1"/>
          </p:cNvGraphicFramePr>
          <p:nvPr/>
        </p:nvGraphicFramePr>
        <p:xfrm>
          <a:off x="3111500" y="6303963"/>
          <a:ext cx="739775" cy="346075"/>
        </p:xfrm>
        <a:graphic>
          <a:graphicData uri="http://schemas.openxmlformats.org/presentationml/2006/ole">
            <p:oleObj spid="_x0000_s1460" name="Dokument" r:id="rId15" imgW="902208" imgH="387096" progId="Word.Document.8">
              <p:embed/>
            </p:oleObj>
          </a:graphicData>
        </a:graphic>
      </p:graphicFrame>
      <p:graphicFrame>
        <p:nvGraphicFramePr>
          <p:cNvPr id="1461" name="Object 437"/>
          <p:cNvGraphicFramePr>
            <a:graphicFrameLocks noChangeAspect="1"/>
          </p:cNvGraphicFramePr>
          <p:nvPr/>
        </p:nvGraphicFramePr>
        <p:xfrm>
          <a:off x="4932363" y="6237288"/>
          <a:ext cx="1079500" cy="346075"/>
        </p:xfrm>
        <a:graphic>
          <a:graphicData uri="http://schemas.openxmlformats.org/presentationml/2006/ole">
            <p:oleObj spid="_x0000_s1461" name="Dokument" r:id="rId16" imgW="1383792" imgH="435864" progId="Word.Document.8">
              <p:embed/>
            </p:oleObj>
          </a:graphicData>
        </a:graphic>
      </p:graphicFrame>
      <p:pic>
        <p:nvPicPr>
          <p:cNvPr id="1469" name="Picture 27" descr="DLRG-Logo"/>
          <p:cNvPicPr>
            <a:picLocks noChangeAspect="1" noChangeArrowheads="1"/>
          </p:cNvPicPr>
          <p:nvPr userDrawn="1"/>
        </p:nvPicPr>
        <p:blipFill>
          <a:blip r:embed="rId17"/>
          <a:srcRect/>
          <a:stretch>
            <a:fillRect/>
          </a:stretch>
        </p:blipFill>
        <p:spPr bwMode="auto">
          <a:xfrm>
            <a:off x="4127500" y="6137275"/>
            <a:ext cx="588963" cy="525463"/>
          </a:xfrm>
          <a:prstGeom prst="rect">
            <a:avLst/>
          </a:prstGeom>
          <a:noFill/>
          <a:ln w="9525">
            <a:noFill/>
            <a:miter lim="800000"/>
            <a:headEnd/>
            <a:tailEnd/>
          </a:ln>
        </p:spPr>
      </p:pic>
      <p:grpSp>
        <p:nvGrpSpPr>
          <p:cNvPr id="1470" name="Group 28"/>
          <p:cNvGrpSpPr>
            <a:grpSpLocks/>
          </p:cNvGrpSpPr>
          <p:nvPr userDrawn="1"/>
        </p:nvGrpSpPr>
        <p:grpSpPr bwMode="auto">
          <a:xfrm>
            <a:off x="6076950" y="6280150"/>
            <a:ext cx="1447800" cy="533400"/>
            <a:chOff x="3168" y="3978"/>
            <a:chExt cx="912" cy="336"/>
          </a:xfrm>
        </p:grpSpPr>
        <p:graphicFrame>
          <p:nvGraphicFramePr>
            <p:cNvPr id="1462" name="Object 438"/>
            <p:cNvGraphicFramePr>
              <a:graphicFrameLocks noChangeAspect="1"/>
            </p:cNvGraphicFramePr>
            <p:nvPr/>
          </p:nvGraphicFramePr>
          <p:xfrm>
            <a:off x="3264" y="3978"/>
            <a:ext cx="768" cy="281"/>
          </p:xfrm>
          <a:graphic>
            <a:graphicData uri="http://schemas.openxmlformats.org/presentationml/2006/ole">
              <p:oleObj spid="_x0000_s1462" name="Dokument" r:id="rId18" imgW="1612392" imgH="539496" progId="Word.Document.8">
                <p:embed/>
              </p:oleObj>
            </a:graphicData>
          </a:graphic>
        </p:graphicFrame>
        <p:sp>
          <p:nvSpPr>
            <p:cNvPr id="1054" name="Rectangle 30"/>
            <p:cNvSpPr>
              <a:spLocks noChangeArrowheads="1"/>
            </p:cNvSpPr>
            <p:nvPr userDrawn="1"/>
          </p:nvSpPr>
          <p:spPr bwMode="auto">
            <a:xfrm>
              <a:off x="3168" y="4170"/>
              <a:ext cx="912" cy="144"/>
            </a:xfrm>
            <a:prstGeom prst="rect">
              <a:avLst/>
            </a:prstGeom>
            <a:solidFill>
              <a:schemeClr val="bg1"/>
            </a:solidFill>
            <a:ln w="9525">
              <a:solidFill>
                <a:schemeClr val="bg1"/>
              </a:solidFill>
              <a:miter lim="800000"/>
              <a:headEnd/>
              <a:tailEnd/>
            </a:ln>
          </p:spPr>
          <p:txBody>
            <a:bodyPr wrap="none" anchor="ctr"/>
            <a:lstStyle/>
            <a:p>
              <a:pPr algn="ctr" eaLnBrk="0" hangingPunct="0">
                <a:defRPr/>
              </a:pPr>
              <a:endParaRPr lang="de-DE" dirty="0">
                <a:solidFill>
                  <a:schemeClr val="bg1"/>
                </a:solidFill>
                <a:ea typeface="ＭＳ Ｐゴシック" pitchFamily="48" charset="-128"/>
                <a:cs typeface="+mn-cs"/>
              </a:endParaRPr>
            </a:p>
          </p:txBody>
        </p:sp>
      </p:grpSp>
      <p:sp>
        <p:nvSpPr>
          <p:cNvPr id="1056" name="Text Box 32"/>
          <p:cNvSpPr txBox="1">
            <a:spLocks noChangeArrowheads="1"/>
          </p:cNvSpPr>
          <p:nvPr userDrawn="1"/>
        </p:nvSpPr>
        <p:spPr bwMode="auto">
          <a:xfrm rot="16200000">
            <a:off x="-2581275" y="3086100"/>
            <a:ext cx="61214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de-DE" sz="1200" b="1" dirty="0">
                <a:ea typeface="ＭＳ Ｐゴシック" pitchFamily="48" charset="-128"/>
                <a:cs typeface="+mn-cs"/>
              </a:rPr>
              <a:t>Arbeitsgemeinschaft Hilfsorganisationen im  Katastrophenschutz (</a:t>
            </a:r>
            <a:r>
              <a:rPr lang="de-DE" sz="1200" b="1" dirty="0" err="1">
                <a:ea typeface="ＭＳ Ｐゴシック" pitchFamily="48" charset="-128"/>
                <a:cs typeface="+mn-cs"/>
              </a:rPr>
              <a:t>HiK</a:t>
            </a:r>
            <a:r>
              <a:rPr lang="de-DE" sz="1200" b="1" dirty="0">
                <a:ea typeface="ＭＳ Ｐゴシック" pitchFamily="48" charset="-128"/>
                <a:cs typeface="+mn-cs"/>
              </a:rPr>
              <a:t>) in Kooperation mit dem Ministerium des Innern, für Sport und Infrastruktur RLP</a:t>
            </a:r>
          </a:p>
        </p:txBody>
      </p:sp>
      <p:pic>
        <p:nvPicPr>
          <p:cNvPr id="1472" name="Picture 94" descr="http://www.isim.rlp.de/fileadmin/templates/neu/images/druck_isim.gif"/>
          <p:cNvPicPr>
            <a:picLocks noChangeAspect="1" noChangeArrowheads="1"/>
          </p:cNvPicPr>
          <p:nvPr userDrawn="1"/>
        </p:nvPicPr>
        <p:blipFill>
          <a:blip r:embed="rId19"/>
          <a:srcRect/>
          <a:stretch>
            <a:fillRect/>
          </a:stretch>
        </p:blipFill>
        <p:spPr bwMode="auto">
          <a:xfrm>
            <a:off x="1027113" y="6121400"/>
            <a:ext cx="1989137"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ＭＳ Ｐゴシック"/>
        </a:defRPr>
      </a:lvl1pPr>
      <a:lvl2pPr algn="ctr" rtl="0" eaLnBrk="0" fontAlgn="base" hangingPunct="0">
        <a:spcBef>
          <a:spcPct val="0"/>
        </a:spcBef>
        <a:spcAft>
          <a:spcPct val="0"/>
        </a:spcAft>
        <a:defRPr sz="3600">
          <a:solidFill>
            <a:schemeClr val="tx2"/>
          </a:solidFill>
          <a:latin typeface="Arial" charset="0"/>
          <a:ea typeface="ＭＳ Ｐゴシック" pitchFamily="48" charset="-128"/>
          <a:cs typeface="ＭＳ Ｐゴシック"/>
        </a:defRPr>
      </a:lvl2pPr>
      <a:lvl3pPr algn="ctr" rtl="0" eaLnBrk="0" fontAlgn="base" hangingPunct="0">
        <a:spcBef>
          <a:spcPct val="0"/>
        </a:spcBef>
        <a:spcAft>
          <a:spcPct val="0"/>
        </a:spcAft>
        <a:defRPr sz="3600">
          <a:solidFill>
            <a:schemeClr val="tx2"/>
          </a:solidFill>
          <a:latin typeface="Arial" charset="0"/>
          <a:ea typeface="ＭＳ Ｐゴシック" pitchFamily="48" charset="-128"/>
          <a:cs typeface="ＭＳ Ｐゴシック"/>
        </a:defRPr>
      </a:lvl3pPr>
      <a:lvl4pPr algn="ctr" rtl="0" eaLnBrk="0" fontAlgn="base" hangingPunct="0">
        <a:spcBef>
          <a:spcPct val="0"/>
        </a:spcBef>
        <a:spcAft>
          <a:spcPct val="0"/>
        </a:spcAft>
        <a:defRPr sz="3600">
          <a:solidFill>
            <a:schemeClr val="tx2"/>
          </a:solidFill>
          <a:latin typeface="Arial" charset="0"/>
          <a:ea typeface="ＭＳ Ｐゴシック" pitchFamily="48" charset="-128"/>
          <a:cs typeface="ＭＳ Ｐゴシック"/>
        </a:defRPr>
      </a:lvl4pPr>
      <a:lvl5pPr algn="ctr" rtl="0" eaLnBrk="0" fontAlgn="base" hangingPunct="0">
        <a:spcBef>
          <a:spcPct val="0"/>
        </a:spcBef>
        <a:spcAft>
          <a:spcPct val="0"/>
        </a:spcAft>
        <a:defRPr sz="3600">
          <a:solidFill>
            <a:schemeClr val="tx2"/>
          </a:solidFill>
          <a:latin typeface="Arial" charset="0"/>
          <a:ea typeface="ＭＳ Ｐゴシック" pitchFamily="48" charset="-128"/>
          <a:cs typeface="ＭＳ Ｐゴシック"/>
        </a:defRPr>
      </a:lvl5pPr>
      <a:lvl6pPr marL="457200" algn="ctr" rtl="0" fontAlgn="base">
        <a:spcBef>
          <a:spcPct val="0"/>
        </a:spcBef>
        <a:spcAft>
          <a:spcPct val="0"/>
        </a:spcAft>
        <a:defRPr sz="3600">
          <a:solidFill>
            <a:schemeClr val="tx2"/>
          </a:solidFill>
          <a:latin typeface="Arial" charset="0"/>
          <a:ea typeface="ＭＳ Ｐゴシック" pitchFamily="48" charset="-128"/>
        </a:defRPr>
      </a:lvl6pPr>
      <a:lvl7pPr marL="914400" algn="ctr" rtl="0" fontAlgn="base">
        <a:spcBef>
          <a:spcPct val="0"/>
        </a:spcBef>
        <a:spcAft>
          <a:spcPct val="0"/>
        </a:spcAft>
        <a:defRPr sz="3600">
          <a:solidFill>
            <a:schemeClr val="tx2"/>
          </a:solidFill>
          <a:latin typeface="Arial" charset="0"/>
          <a:ea typeface="ＭＳ Ｐゴシック" pitchFamily="48" charset="-128"/>
        </a:defRPr>
      </a:lvl7pPr>
      <a:lvl8pPr marL="1371600" algn="ctr" rtl="0" fontAlgn="base">
        <a:spcBef>
          <a:spcPct val="0"/>
        </a:spcBef>
        <a:spcAft>
          <a:spcPct val="0"/>
        </a:spcAft>
        <a:defRPr sz="3600">
          <a:solidFill>
            <a:schemeClr val="tx2"/>
          </a:solidFill>
          <a:latin typeface="Arial" charset="0"/>
          <a:ea typeface="ＭＳ Ｐゴシック" pitchFamily="48" charset="-128"/>
        </a:defRPr>
      </a:lvl8pPr>
      <a:lvl9pPr marL="1828800" algn="ctr" rtl="0" fontAlgn="base">
        <a:spcBef>
          <a:spcPct val="0"/>
        </a:spcBef>
        <a:spcAft>
          <a:spcPct val="0"/>
        </a:spcAft>
        <a:defRPr sz="36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mn-ea"/>
          <a:cs typeface="ＭＳ Ｐゴシック"/>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222375" y="2332038"/>
            <a:ext cx="7921625" cy="2879725"/>
          </a:xfrm>
        </p:spPr>
        <p:txBody>
          <a:bodyPr/>
          <a:lstStyle/>
          <a:p>
            <a:pPr eaLnBrk="1" hangingPunct="1"/>
            <a:r>
              <a:rPr lang="de-DE" sz="4800" smtClean="0"/>
              <a:t>Rahmenempfehlung: Führerscheinerweiterung</a:t>
            </a:r>
            <a:br>
              <a:rPr lang="de-DE" sz="4800" smtClean="0"/>
            </a:br>
            <a:endParaRPr lang="de-DE" sz="4800" b="1" smtClean="0">
              <a:solidFill>
                <a:schemeClr val="tx1"/>
              </a:solidFill>
            </a:endParaRPr>
          </a:p>
        </p:txBody>
      </p:sp>
      <p:sp>
        <p:nvSpPr>
          <p:cNvPr id="15362" name="Textfeld 2"/>
          <p:cNvSpPr txBox="1">
            <a:spLocks noChangeArrowheads="1"/>
          </p:cNvSpPr>
          <p:nvPr/>
        </p:nvSpPr>
        <p:spPr bwMode="auto">
          <a:xfrm>
            <a:off x="971550" y="4292600"/>
            <a:ext cx="8064500" cy="2247900"/>
          </a:xfrm>
          <a:prstGeom prst="rect">
            <a:avLst/>
          </a:prstGeom>
          <a:noFill/>
          <a:ln w="9525">
            <a:noFill/>
            <a:miter lim="800000"/>
            <a:headEnd/>
            <a:tailEnd/>
          </a:ln>
        </p:spPr>
        <p:txBody>
          <a:bodyPr>
            <a:spAutoFit/>
          </a:bodyPr>
          <a:lstStyle/>
          <a:p>
            <a:pPr algn="ctr" eaLnBrk="0" hangingPunct="0"/>
            <a:r>
              <a:rPr lang="de-DE" sz="2800" b="1">
                <a:cs typeface="Arial" charset="0"/>
              </a:rPr>
              <a:t>Fahrerlaubnis-Ergänzungsschulung</a:t>
            </a:r>
            <a:br>
              <a:rPr lang="de-DE" sz="2800" b="1">
                <a:cs typeface="Arial" charset="0"/>
              </a:rPr>
            </a:br>
            <a:r>
              <a:rPr lang="de-DE" sz="2800" b="1">
                <a:cs typeface="Arial" charset="0"/>
              </a:rPr>
              <a:t>für Einsatzfahrzeuge oder Einsatzfahrzeuge mit Anhänger mit einer Gesamtmasse </a:t>
            </a:r>
          </a:p>
          <a:p>
            <a:pPr algn="ctr" eaLnBrk="0" hangingPunct="0"/>
            <a:r>
              <a:rPr lang="de-DE" sz="2800" b="1">
                <a:cs typeface="Arial" charset="0"/>
              </a:rPr>
              <a:t>von 3,5 t bis 7,5 t</a:t>
            </a:r>
          </a:p>
          <a:p>
            <a:pPr algn="ctr" eaLnBrk="0" hangingPunct="0"/>
            <a:endParaRPr lang="de-DE" sz="2800"/>
          </a:p>
        </p:txBody>
      </p:sp>
      <p:pic>
        <p:nvPicPr>
          <p:cNvPr id="15363" name="Picture 11" descr="L:\Eigene Dateien\Bilder\DRK\KV\BILDER\SIM-RH187\IMG_1059.JPG"/>
          <p:cNvPicPr>
            <a:picLocks noChangeAspect="1" noChangeArrowheads="1"/>
          </p:cNvPicPr>
          <p:nvPr/>
        </p:nvPicPr>
        <p:blipFill>
          <a:blip r:embed="rId2"/>
          <a:srcRect/>
          <a:stretch>
            <a:fillRect/>
          </a:stretch>
        </p:blipFill>
        <p:spPr bwMode="auto">
          <a:xfrm>
            <a:off x="3454400" y="-1588"/>
            <a:ext cx="2632075" cy="1974851"/>
          </a:xfrm>
          <a:prstGeom prst="rect">
            <a:avLst/>
          </a:prstGeom>
          <a:noFill/>
          <a:ln w="9525">
            <a:noFill/>
            <a:miter lim="800000"/>
            <a:headEnd/>
            <a:tailEnd/>
          </a:ln>
        </p:spPr>
      </p:pic>
      <p:pic>
        <p:nvPicPr>
          <p:cNvPr id="15364" name="Picture 10"/>
          <p:cNvPicPr>
            <a:picLocks noChangeAspect="1" noChangeArrowheads="1"/>
          </p:cNvPicPr>
          <p:nvPr/>
        </p:nvPicPr>
        <p:blipFill>
          <a:blip r:embed="rId3"/>
          <a:srcRect/>
          <a:stretch>
            <a:fillRect/>
          </a:stretch>
        </p:blipFill>
        <p:spPr bwMode="auto">
          <a:xfrm>
            <a:off x="6086475" y="0"/>
            <a:ext cx="3057525" cy="1973263"/>
          </a:xfrm>
          <a:prstGeom prst="rect">
            <a:avLst/>
          </a:prstGeom>
          <a:noFill/>
          <a:ln w="9525">
            <a:noFill/>
            <a:miter lim="800000"/>
            <a:headEnd/>
            <a:tailEnd/>
          </a:ln>
        </p:spPr>
      </p:pic>
      <p:pic>
        <p:nvPicPr>
          <p:cNvPr id="15365" name="Picture 5" descr="P1000211a"/>
          <p:cNvPicPr>
            <a:picLocks noChangeAspect="1" noChangeArrowheads="1"/>
          </p:cNvPicPr>
          <p:nvPr/>
        </p:nvPicPr>
        <p:blipFill>
          <a:blip r:embed="rId4"/>
          <a:srcRect/>
          <a:stretch>
            <a:fillRect/>
          </a:stretch>
        </p:blipFill>
        <p:spPr bwMode="auto">
          <a:xfrm>
            <a:off x="911225" y="-1588"/>
            <a:ext cx="2622550" cy="1971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Grafik 1"/>
          <p:cNvPicPr>
            <a:picLocks noChangeAspect="1"/>
          </p:cNvPicPr>
          <p:nvPr/>
        </p:nvPicPr>
        <p:blipFill>
          <a:blip r:embed="rId2"/>
          <a:srcRect/>
          <a:stretch>
            <a:fillRect/>
          </a:stretch>
        </p:blipFill>
        <p:spPr bwMode="auto">
          <a:xfrm>
            <a:off x="5524500" y="1844675"/>
            <a:ext cx="3582988" cy="2017713"/>
          </a:xfrm>
          <a:prstGeom prst="rect">
            <a:avLst/>
          </a:prstGeom>
          <a:noFill/>
          <a:ln w="9525">
            <a:noFill/>
            <a:miter lim="800000"/>
            <a:headEnd/>
            <a:tailEnd/>
          </a:ln>
        </p:spPr>
      </p:pic>
      <p:sp>
        <p:nvSpPr>
          <p:cNvPr id="24578"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35050" y="1844675"/>
            <a:ext cx="7772400" cy="3744913"/>
          </a:xfrm>
        </p:spPr>
        <p:txBody>
          <a:bodyPr/>
          <a:lstStyle/>
          <a:p>
            <a:pPr marL="0" indent="0" eaLnBrk="1" fontAlgn="auto" hangingPunct="1">
              <a:spcAft>
                <a:spcPts val="0"/>
              </a:spcAft>
              <a:buFont typeface="Arial" pitchFamily="34" charset="0"/>
              <a:buNone/>
              <a:defRPr/>
            </a:pPr>
            <a:r>
              <a:rPr lang="de-DE" sz="1800" dirty="0">
                <a:cs typeface="Arial" pitchFamily="34" charset="0"/>
              </a:rPr>
              <a:t>Praktische Einweisung in Rheinland-Pfalz:</a:t>
            </a:r>
          </a:p>
          <a:p>
            <a:pPr eaLnBrk="1" fontAlgn="auto" hangingPunct="1">
              <a:spcAft>
                <a:spcPts val="0"/>
              </a:spcAft>
              <a:defRPr/>
            </a:pPr>
            <a:r>
              <a:rPr lang="de-DE" sz="1800" dirty="0" smtClean="0">
                <a:cs typeface="Arial" pitchFamily="34" charset="0"/>
              </a:rPr>
              <a:t>ankuppeln und abkuppeln des Anhängers</a:t>
            </a:r>
            <a:endParaRPr lang="de-DE" sz="1800" dirty="0">
              <a:cs typeface="Arial" pitchFamily="34" charset="0"/>
            </a:endParaRPr>
          </a:p>
          <a:p>
            <a:pPr eaLnBrk="1" fontAlgn="auto" hangingPunct="1">
              <a:spcAft>
                <a:spcPts val="0"/>
              </a:spcAft>
              <a:defRPr/>
            </a:pPr>
            <a:r>
              <a:rPr lang="de-DE" sz="1800" dirty="0" smtClean="0">
                <a:cs typeface="Arial" pitchFamily="34" charset="0"/>
              </a:rPr>
              <a:t>Prüfung der Kupplungseinrichtung </a:t>
            </a:r>
          </a:p>
          <a:p>
            <a:pPr lvl="1" eaLnBrk="1" fontAlgn="auto" hangingPunct="1">
              <a:spcAft>
                <a:spcPts val="0"/>
              </a:spcAft>
              <a:defRPr/>
            </a:pPr>
            <a:r>
              <a:rPr lang="de-DE" sz="1400" dirty="0" smtClean="0">
                <a:cs typeface="Arial" pitchFamily="34" charset="0"/>
              </a:rPr>
              <a:t>(Kontrolle der Befestigung und Sicherung)</a:t>
            </a:r>
            <a:endParaRPr lang="de-DE" sz="1400" dirty="0">
              <a:cs typeface="Arial" pitchFamily="34" charset="0"/>
            </a:endParaRPr>
          </a:p>
          <a:p>
            <a:pPr eaLnBrk="1" fontAlgn="auto" hangingPunct="1">
              <a:spcAft>
                <a:spcPts val="0"/>
              </a:spcAft>
              <a:defRPr/>
            </a:pPr>
            <a:r>
              <a:rPr lang="de-DE" sz="1800" dirty="0" smtClean="0">
                <a:cs typeface="Arial" pitchFamily="34" charset="0"/>
              </a:rPr>
              <a:t>Rückwärtsfahren um die Ecke nach links </a:t>
            </a:r>
          </a:p>
          <a:p>
            <a:pPr eaLnBrk="1" fontAlgn="auto" hangingPunct="1">
              <a:spcAft>
                <a:spcPts val="0"/>
              </a:spcAft>
              <a:defRPr/>
            </a:pPr>
            <a:r>
              <a:rPr lang="de-DE" sz="1800" dirty="0" smtClean="0">
                <a:cs typeface="Arial" pitchFamily="34" charset="0"/>
              </a:rPr>
              <a:t>Sicherung des Anhängers gegen Wegrollen </a:t>
            </a:r>
          </a:p>
          <a:p>
            <a:pPr eaLnBrk="1" fontAlgn="auto" hangingPunct="1">
              <a:spcAft>
                <a:spcPts val="0"/>
              </a:spcAft>
              <a:defRPr/>
            </a:pPr>
            <a:endParaRPr lang="de-DE" sz="1800" dirty="0">
              <a:cs typeface="Arial" pitchFamily="34" charset="0"/>
            </a:endParaRPr>
          </a:p>
          <a:p>
            <a:pPr marL="0" indent="0" eaLnBrk="1" fontAlgn="auto" hangingPunct="1">
              <a:spcAft>
                <a:spcPts val="0"/>
              </a:spcAft>
              <a:buFontTx/>
              <a:buNone/>
              <a:defRPr/>
            </a:pPr>
            <a:r>
              <a:rPr lang="de-DE" sz="1800" dirty="0" smtClean="0">
                <a:cs typeface="Arial" pitchFamily="34" charset="0"/>
              </a:rPr>
              <a:t>Die Praktische Prüfung setzt sich aus den o. g. Punkten zusammen. </a:t>
            </a:r>
          </a:p>
          <a:p>
            <a:pPr marL="0" indent="0" eaLnBrk="1" fontAlgn="auto" hangingPunct="1">
              <a:spcAft>
                <a:spcPts val="0"/>
              </a:spcAft>
              <a:buFontTx/>
              <a:buNone/>
              <a:defRPr/>
            </a:pPr>
            <a:endParaRPr lang="de-DE" sz="1800" dirty="0">
              <a:cs typeface="Arial" pitchFamily="34" charset="0"/>
            </a:endParaRPr>
          </a:p>
          <a:p>
            <a:pPr marL="0" indent="0" eaLnBrk="1" fontAlgn="auto" hangingPunct="1">
              <a:spcAft>
                <a:spcPts val="0"/>
              </a:spcAft>
              <a:buFontTx/>
              <a:buNone/>
              <a:defRPr/>
            </a:pPr>
            <a:r>
              <a:rPr lang="de-DE" sz="1800" dirty="0" smtClean="0">
                <a:cs typeface="Arial" pitchFamily="34" charset="0"/>
              </a:rPr>
              <a:t>Antritt der Praktischen Prüfung mit Gespann erst nach bestehen der Einzelprüfung mit dem LKW.</a:t>
            </a:r>
            <a:endParaRPr lang="de-DE" sz="1800" dirty="0">
              <a:cs typeface="Arial" pitchFamily="34" charset="0"/>
            </a:endParaRPr>
          </a:p>
          <a:p>
            <a:pPr marL="0" indent="0" eaLnBrk="1" fontAlgn="auto" hangingPunct="1">
              <a:spcAft>
                <a:spcPts val="0"/>
              </a:spcAft>
              <a:buFontTx/>
              <a:buNone/>
              <a:defRPr/>
            </a:pPr>
            <a:endParaRPr lang="de-DE" sz="1800" dirty="0">
              <a:cs typeface="Arial" pitchFamily="34" charset="0"/>
            </a:endParaRPr>
          </a:p>
          <a:p>
            <a:pPr marL="0" indent="0" eaLnBrk="1" fontAlgn="auto" hangingPunct="1">
              <a:spcAft>
                <a:spcPts val="0"/>
              </a:spcAft>
              <a:buFontTx/>
              <a:buNone/>
              <a:defRPr/>
            </a:pPr>
            <a:endParaRPr lang="de-DE" sz="1800" dirty="0">
              <a:cs typeface="Arial" pitchFamily="34" charset="0"/>
            </a:endParaRPr>
          </a:p>
        </p:txBody>
      </p:sp>
      <p:sp>
        <p:nvSpPr>
          <p:cNvPr id="2458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 – Rechtliche Grundlagen:</a:t>
            </a:r>
            <a:endParaRPr lang="de-DE"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25602" name="Rectangle 3"/>
          <p:cNvSpPr>
            <a:spLocks noGrp="1" noChangeArrowheads="1"/>
          </p:cNvSpPr>
          <p:nvPr>
            <p:ph type="body" idx="1"/>
          </p:nvPr>
        </p:nvSpPr>
        <p:spPr>
          <a:xfrm>
            <a:off x="1042988" y="1844675"/>
            <a:ext cx="7772400" cy="3744913"/>
          </a:xfrm>
        </p:spPr>
        <p:txBody>
          <a:bodyPr/>
          <a:lstStyle/>
          <a:p>
            <a:pPr marL="0" indent="0" algn="just" eaLnBrk="1" hangingPunct="1">
              <a:buFontTx/>
              <a:buNone/>
            </a:pPr>
            <a:r>
              <a:rPr lang="de-DE" sz="1800" smtClean="0">
                <a:cs typeface="Arial" charset="0"/>
              </a:rPr>
              <a:t>Die Fahrberechtigung gilt nur in Verbindung mit einem gültigen Führerschein der Klasse B. Der Nachweis über die Fahrberechtigung ist vom Berechtigten während der Fahrt mitzuführen und zur Überwachung des Straßenverkehrs zuständigen Personen auf Aufforderung auszuhändigen.</a:t>
            </a:r>
          </a:p>
          <a:p>
            <a:pPr marL="0" indent="0" algn="just" eaLnBrk="1" hangingPunct="1">
              <a:buFontTx/>
              <a:buNone/>
            </a:pPr>
            <a:endParaRPr lang="de-DE" sz="1800" smtClean="0">
              <a:cs typeface="Arial" charset="0"/>
            </a:endParaRPr>
          </a:p>
          <a:p>
            <a:pPr marL="0" indent="0" algn="just" eaLnBrk="1" hangingPunct="1">
              <a:buFontTx/>
              <a:buNone/>
            </a:pPr>
            <a:r>
              <a:rPr lang="de-DE" sz="1800" smtClean="0">
                <a:cs typeface="Arial" charset="0"/>
              </a:rPr>
              <a:t>Die Fahrberechtigung dient ausschließlich der ehrenamtlichen Aufgabenerfüllung in Feuerwehr, anerkanntem Rettungsdienst (die Mitglieder der HiK gehören hierzu) oder technischem Hilfsdienst. Im privaten, beruflichen oder gewerblichen Bereich besitzt sie keine Gültigkeit!</a:t>
            </a:r>
          </a:p>
        </p:txBody>
      </p:sp>
      <p:sp>
        <p:nvSpPr>
          <p:cNvPr id="2560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 – Rechtliche Grundlagen:</a:t>
            </a:r>
            <a:endParaRPr lang="de-DE"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844675"/>
            <a:ext cx="7772400" cy="3744913"/>
          </a:xfrm>
        </p:spPr>
        <p:txBody>
          <a:bodyPr/>
          <a:lstStyle/>
          <a:p>
            <a:pPr marL="0" indent="0" algn="just" eaLnBrk="1" hangingPunct="1">
              <a:buFont typeface="Arial" charset="0"/>
              <a:buNone/>
              <a:defRPr/>
            </a:pPr>
            <a:r>
              <a:rPr lang="de-DE" sz="1800" dirty="0" smtClean="0">
                <a:cs typeface="Arial" charset="0"/>
              </a:rPr>
              <a:t>Erlöschen und Ruhen der Fahrberechtigung: </a:t>
            </a:r>
          </a:p>
          <a:p>
            <a:pPr marL="0" indent="0" algn="just" eaLnBrk="1" hangingPunct="1">
              <a:buFont typeface="Arial" charset="0"/>
              <a:buNone/>
              <a:defRPr/>
            </a:pPr>
            <a:r>
              <a:rPr lang="de-DE" sz="1800" dirty="0" smtClean="0">
                <a:cs typeface="Arial" charset="0"/>
              </a:rPr>
              <a:t>Erlöschen: </a:t>
            </a:r>
          </a:p>
          <a:p>
            <a:pPr algn="just" eaLnBrk="1" hangingPunct="1">
              <a:defRPr/>
            </a:pPr>
            <a:r>
              <a:rPr lang="de-DE" sz="1800" dirty="0" smtClean="0">
                <a:cs typeface="Arial" charset="0"/>
              </a:rPr>
              <a:t>Entziehen, </a:t>
            </a:r>
          </a:p>
          <a:p>
            <a:pPr algn="just" eaLnBrk="1" hangingPunct="1">
              <a:defRPr/>
            </a:pPr>
            <a:r>
              <a:rPr lang="de-DE" sz="1800" dirty="0" smtClean="0">
                <a:cs typeface="Arial" charset="0"/>
              </a:rPr>
              <a:t>Widerruf und </a:t>
            </a:r>
          </a:p>
          <a:p>
            <a:pPr algn="just" eaLnBrk="1" hangingPunct="1">
              <a:defRPr/>
            </a:pPr>
            <a:r>
              <a:rPr lang="de-DE" sz="1800" dirty="0" smtClean="0">
                <a:cs typeface="Arial" charset="0"/>
              </a:rPr>
              <a:t>Verzicht auf die Fahrerlaubnis der Klasse B</a:t>
            </a:r>
          </a:p>
          <a:p>
            <a:pPr marL="0" indent="0" algn="just" eaLnBrk="1" hangingPunct="1">
              <a:buFontTx/>
              <a:buNone/>
              <a:defRPr/>
            </a:pPr>
            <a:endParaRPr lang="de-DE" sz="1800" dirty="0" smtClean="0">
              <a:cs typeface="Arial" charset="0"/>
            </a:endParaRPr>
          </a:p>
          <a:p>
            <a:pPr marL="0" indent="0" algn="just" eaLnBrk="1" hangingPunct="1">
              <a:buFontTx/>
              <a:buNone/>
              <a:defRPr/>
            </a:pPr>
            <a:r>
              <a:rPr lang="de-DE" sz="1800" dirty="0" smtClean="0">
                <a:cs typeface="Arial" charset="0"/>
              </a:rPr>
              <a:t>Ruhen:</a:t>
            </a:r>
          </a:p>
          <a:p>
            <a:pPr algn="just" eaLnBrk="1" hangingPunct="1">
              <a:defRPr/>
            </a:pPr>
            <a:r>
              <a:rPr lang="de-DE" sz="1800" dirty="0" smtClean="0">
                <a:cs typeface="Arial" charset="0"/>
              </a:rPr>
              <a:t>Für die Dauer eines Fahrverbotes </a:t>
            </a:r>
          </a:p>
          <a:p>
            <a:pPr algn="just" eaLnBrk="1" hangingPunct="1">
              <a:defRPr/>
            </a:pPr>
            <a:r>
              <a:rPr lang="de-DE" sz="1800" dirty="0" smtClean="0">
                <a:cs typeface="Arial" charset="0"/>
              </a:rPr>
              <a:t>Beschlagnahmung des Führerscheins </a:t>
            </a:r>
          </a:p>
          <a:p>
            <a:pPr algn="just" eaLnBrk="1" hangingPunct="1">
              <a:defRPr/>
            </a:pPr>
            <a:r>
              <a:rPr lang="de-DE" sz="1800" dirty="0" smtClean="0">
                <a:cs typeface="Arial" charset="0"/>
              </a:rPr>
              <a:t>Vorläufiges entziehen der Fahrerlaubnis </a:t>
            </a:r>
            <a:endParaRPr lang="de-DE" sz="1800" dirty="0">
              <a:cs typeface="Arial" charset="0"/>
            </a:endParaRPr>
          </a:p>
        </p:txBody>
      </p:sp>
      <p:sp>
        <p:nvSpPr>
          <p:cNvPr id="2662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 – Rechtliche Grundlagen:</a:t>
            </a:r>
            <a:endParaRPr lang="de-DE"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844675"/>
            <a:ext cx="7772400" cy="3744913"/>
          </a:xfrm>
        </p:spPr>
        <p:txBody>
          <a:bodyPr/>
          <a:lstStyle/>
          <a:p>
            <a:pPr marL="0" lvl="1" indent="0" eaLnBrk="1" fontAlgn="auto" hangingPunct="1">
              <a:spcAft>
                <a:spcPts val="0"/>
              </a:spcAft>
              <a:buFont typeface="Arial" pitchFamily="34" charset="0"/>
              <a:buNone/>
              <a:defRPr/>
            </a:pPr>
            <a:r>
              <a:rPr lang="de-DE" sz="1800" dirty="0">
                <a:cs typeface="Arial" pitchFamily="34" charset="0"/>
              </a:rPr>
              <a:t>Grundsätze sicheren Fahrens:</a:t>
            </a:r>
          </a:p>
          <a:p>
            <a:pPr marL="0" lvl="1" indent="0" eaLnBrk="1" fontAlgn="auto" hangingPunct="1">
              <a:spcAft>
                <a:spcPts val="0"/>
              </a:spcAft>
              <a:buFont typeface="Arial" pitchFamily="34" charset="0"/>
              <a:buNone/>
              <a:defRPr/>
            </a:pPr>
            <a:endParaRPr lang="de-DE" sz="1800" dirty="0">
              <a:cs typeface="Arial" pitchFamily="34" charset="0"/>
            </a:endParaRPr>
          </a:p>
          <a:p>
            <a:pPr marL="342900" lvl="1" indent="-342900" eaLnBrk="1" fontAlgn="auto" hangingPunct="1">
              <a:spcAft>
                <a:spcPts val="0"/>
              </a:spcAft>
              <a:buFont typeface="Symbol" pitchFamily="18" charset="2"/>
              <a:buChar char="-"/>
              <a:defRPr/>
            </a:pPr>
            <a:r>
              <a:rPr lang="de-DE" sz="1800" dirty="0">
                <a:cs typeface="Arial" pitchFamily="34" charset="0"/>
              </a:rPr>
              <a:t>Rücksichtsvoll fahren.</a:t>
            </a:r>
          </a:p>
          <a:p>
            <a:pPr marL="342900" lvl="1" indent="-342900" eaLnBrk="1" fontAlgn="auto" hangingPunct="1">
              <a:spcAft>
                <a:spcPts val="0"/>
              </a:spcAft>
              <a:buFont typeface="Symbol" pitchFamily="18" charset="2"/>
              <a:buChar char="-"/>
              <a:defRPr/>
            </a:pPr>
            <a:r>
              <a:rPr lang="de-DE" sz="1800" dirty="0">
                <a:cs typeface="Arial" pitchFamily="34" charset="0"/>
              </a:rPr>
              <a:t>Mit Überraschungen rechnen.</a:t>
            </a:r>
          </a:p>
          <a:p>
            <a:pPr marL="342900" lvl="1" indent="-342900" eaLnBrk="1" fontAlgn="auto" hangingPunct="1">
              <a:spcAft>
                <a:spcPts val="0"/>
              </a:spcAft>
              <a:buFont typeface="Symbol" pitchFamily="18" charset="2"/>
              <a:buChar char="-"/>
              <a:defRPr/>
            </a:pPr>
            <a:r>
              <a:rPr lang="de-DE" sz="1800" dirty="0">
                <a:cs typeface="Arial" pitchFamily="34" charset="0"/>
              </a:rPr>
              <a:t>Fehlverhalten anderer tolerieren.</a:t>
            </a:r>
          </a:p>
          <a:p>
            <a:pPr marL="342900" lvl="1" indent="-342900" eaLnBrk="1" fontAlgn="auto" hangingPunct="1">
              <a:spcAft>
                <a:spcPts val="0"/>
              </a:spcAft>
              <a:buFont typeface="Symbol" pitchFamily="18" charset="2"/>
              <a:buChar char="-"/>
              <a:defRPr/>
            </a:pPr>
            <a:r>
              <a:rPr lang="de-DE" sz="1800" dirty="0">
                <a:cs typeface="Arial" pitchFamily="34" charset="0"/>
              </a:rPr>
              <a:t>Klar erkennbar sein.</a:t>
            </a:r>
          </a:p>
          <a:p>
            <a:pPr marL="342900" lvl="1" indent="-342900" eaLnBrk="1" fontAlgn="auto" hangingPunct="1">
              <a:spcAft>
                <a:spcPts val="0"/>
              </a:spcAft>
              <a:buFont typeface="Symbol" pitchFamily="18" charset="2"/>
              <a:buChar char="-"/>
              <a:defRPr/>
            </a:pPr>
            <a:r>
              <a:rPr lang="de-DE" sz="1800" dirty="0">
                <a:cs typeface="Arial" pitchFamily="34" charset="0"/>
              </a:rPr>
              <a:t>Deutlich fahren.</a:t>
            </a:r>
          </a:p>
          <a:p>
            <a:pPr marL="342900" lvl="1" indent="-342900" eaLnBrk="1" fontAlgn="auto" hangingPunct="1">
              <a:spcAft>
                <a:spcPts val="0"/>
              </a:spcAft>
              <a:buFont typeface="Symbol" pitchFamily="18" charset="2"/>
              <a:buChar char="-"/>
              <a:defRPr/>
            </a:pPr>
            <a:r>
              <a:rPr lang="de-DE" sz="1800" dirty="0">
                <a:cs typeface="Arial" pitchFamily="34" charset="0"/>
              </a:rPr>
              <a:t>Grenzen erkennen.</a:t>
            </a:r>
          </a:p>
          <a:p>
            <a:pPr marL="342900" lvl="1" indent="-342900" eaLnBrk="1" fontAlgn="auto" hangingPunct="1">
              <a:spcAft>
                <a:spcPts val="0"/>
              </a:spcAft>
              <a:buFont typeface="Symbol" pitchFamily="18" charset="2"/>
              <a:buChar char="-"/>
              <a:defRPr/>
            </a:pPr>
            <a:r>
              <a:rPr lang="de-DE" sz="1800" dirty="0">
                <a:cs typeface="Arial" pitchFamily="34" charset="0"/>
              </a:rPr>
              <a:t>Überlegt manövrieren.</a:t>
            </a:r>
          </a:p>
          <a:p>
            <a:pPr marL="342900" lvl="1" indent="-342900" eaLnBrk="1" fontAlgn="auto" hangingPunct="1">
              <a:spcAft>
                <a:spcPts val="0"/>
              </a:spcAft>
              <a:buFont typeface="Symbol" pitchFamily="18" charset="2"/>
              <a:buChar char="-"/>
              <a:defRPr/>
            </a:pPr>
            <a:r>
              <a:rPr lang="de-DE" sz="1800" dirty="0">
                <a:cs typeface="Arial" pitchFamily="34" charset="0"/>
              </a:rPr>
              <a:t>Abstand schaffen.</a:t>
            </a:r>
          </a:p>
          <a:p>
            <a:pPr marL="342900" lvl="1" indent="-342900" eaLnBrk="1" fontAlgn="auto" hangingPunct="1">
              <a:spcAft>
                <a:spcPts val="0"/>
              </a:spcAft>
              <a:buFont typeface="Symbol" pitchFamily="18" charset="2"/>
              <a:buChar char="-"/>
              <a:defRPr/>
            </a:pPr>
            <a:r>
              <a:rPr lang="de-DE" sz="1800" dirty="0">
                <a:cs typeface="Arial" pitchFamily="34" charset="0"/>
              </a:rPr>
              <a:t>Zum Fahren fit sein. </a:t>
            </a:r>
          </a:p>
          <a:p>
            <a:pPr marL="342900" lvl="1" indent="-342900" eaLnBrk="1" fontAlgn="auto" hangingPunct="1">
              <a:spcAft>
                <a:spcPts val="0"/>
              </a:spcAft>
              <a:buFont typeface="Symbol" pitchFamily="18" charset="2"/>
              <a:buChar char="-"/>
              <a:defRPr/>
            </a:pPr>
            <a:r>
              <a:rPr lang="de-DE" sz="1800" dirty="0">
                <a:cs typeface="Arial" pitchFamily="34" charset="0"/>
              </a:rPr>
              <a:t>Reserven schaffen.</a:t>
            </a:r>
          </a:p>
          <a:p>
            <a:pPr marL="0" indent="0" eaLnBrk="1" hangingPunct="1">
              <a:buFontTx/>
              <a:buNone/>
              <a:defRPr/>
            </a:pPr>
            <a:endParaRPr lang="de-DE" sz="1800" dirty="0">
              <a:cs typeface="+mn-cs"/>
            </a:endParaRPr>
          </a:p>
        </p:txBody>
      </p:sp>
      <p:sp>
        <p:nvSpPr>
          <p:cNvPr id="2765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II a – Allgemeines:</a:t>
            </a:r>
            <a:endParaRPr lang="de-DE"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844675"/>
            <a:ext cx="7772400" cy="3744913"/>
          </a:xfrm>
        </p:spPr>
        <p:txBody>
          <a:bodyPr/>
          <a:lstStyle/>
          <a:p>
            <a:pPr marL="0" lvl="1" indent="0" algn="just" eaLnBrk="1" fontAlgn="auto" hangingPunct="1">
              <a:spcAft>
                <a:spcPts val="0"/>
              </a:spcAft>
              <a:buFont typeface="Arial" pitchFamily="34" charset="0"/>
              <a:buNone/>
              <a:defRPr/>
            </a:pPr>
            <a:r>
              <a:rPr lang="de-DE" sz="1600" dirty="0">
                <a:cs typeface="Arial" pitchFamily="34" charset="0"/>
              </a:rPr>
              <a:t>„WOLKE“ - Was der Fahrer zu prüfen hat:</a:t>
            </a:r>
          </a:p>
          <a:p>
            <a:pPr algn="just" eaLnBrk="1" fontAlgn="auto" hangingPunct="1">
              <a:spcAft>
                <a:spcPts val="0"/>
              </a:spcAft>
              <a:buFont typeface="Symbol" pitchFamily="18" charset="2"/>
              <a:buChar char="-"/>
              <a:defRPr/>
            </a:pPr>
            <a:r>
              <a:rPr lang="de-DE" sz="1600" b="1" dirty="0" smtClean="0">
                <a:cs typeface="Arial" pitchFamily="34" charset="0"/>
              </a:rPr>
              <a:t>Wasser</a:t>
            </a:r>
            <a:r>
              <a:rPr lang="de-DE" sz="1600" b="1" dirty="0">
                <a:cs typeface="Arial" pitchFamily="34" charset="0"/>
              </a:rPr>
              <a:t>: </a:t>
            </a:r>
            <a:r>
              <a:rPr lang="de-DE" sz="1600" dirty="0">
                <a:cs typeface="Arial" pitchFamily="34" charset="0"/>
              </a:rPr>
              <a:t>Kühlaggregate / - </a:t>
            </a:r>
            <a:r>
              <a:rPr lang="de-DE" sz="1600" dirty="0" err="1">
                <a:cs typeface="Arial" pitchFamily="34" charset="0"/>
              </a:rPr>
              <a:t>flüssigkeiten</a:t>
            </a:r>
            <a:r>
              <a:rPr lang="de-DE" sz="1600" dirty="0">
                <a:cs typeface="Arial" pitchFamily="34" charset="0"/>
              </a:rPr>
              <a:t>, insbesondere Motorkühlung, und Frischwasser / Trinkwasser</a:t>
            </a:r>
          </a:p>
          <a:p>
            <a:pPr algn="just" eaLnBrk="1" fontAlgn="auto" hangingPunct="1">
              <a:spcAft>
                <a:spcPts val="0"/>
              </a:spcAft>
              <a:buFont typeface="Symbol" pitchFamily="18" charset="2"/>
              <a:buChar char="-"/>
              <a:defRPr/>
            </a:pPr>
            <a:r>
              <a:rPr lang="de-DE" sz="1600" b="1" dirty="0" err="1" smtClean="0">
                <a:cs typeface="Arial" pitchFamily="34" charset="0"/>
              </a:rPr>
              <a:t>Oel</a:t>
            </a:r>
            <a:r>
              <a:rPr lang="de-DE" sz="1600" b="1" dirty="0">
                <a:cs typeface="Arial" pitchFamily="34" charset="0"/>
              </a:rPr>
              <a:t>: </a:t>
            </a:r>
            <a:r>
              <a:rPr lang="de-DE" sz="1600" dirty="0">
                <a:cs typeface="Arial" pitchFamily="34" charset="0"/>
              </a:rPr>
              <a:t>Ölstände, insbesondere Motorölstand. Turnusmäßig: Differenzial-Ölstände; Schmierstoffe (z.B. Abschmierfett / </a:t>
            </a:r>
            <a:r>
              <a:rPr lang="de-DE" sz="1600" dirty="0" err="1">
                <a:cs typeface="Arial" pitchFamily="34" charset="0"/>
              </a:rPr>
              <a:t>Mischöle</a:t>
            </a:r>
            <a:r>
              <a:rPr lang="de-DE" sz="1600" dirty="0">
                <a:cs typeface="Arial" pitchFamily="34" charset="0"/>
              </a:rPr>
              <a:t> (z.B. 2-Taktöle) auch der </a:t>
            </a:r>
            <a:r>
              <a:rPr lang="de-DE" sz="1600" dirty="0" smtClean="0">
                <a:cs typeface="Arial" pitchFamily="34" charset="0"/>
              </a:rPr>
              <a:t>verlas-teten </a:t>
            </a:r>
            <a:r>
              <a:rPr lang="de-DE" sz="1600" dirty="0">
                <a:cs typeface="Arial" pitchFamily="34" charset="0"/>
              </a:rPr>
              <a:t>Geräte</a:t>
            </a:r>
          </a:p>
          <a:p>
            <a:pPr algn="just" eaLnBrk="1" fontAlgn="auto" hangingPunct="1">
              <a:spcAft>
                <a:spcPts val="0"/>
              </a:spcAft>
              <a:buFont typeface="Symbol" pitchFamily="18" charset="2"/>
              <a:buChar char="-"/>
              <a:defRPr/>
            </a:pPr>
            <a:r>
              <a:rPr lang="de-DE" sz="1600" b="1" dirty="0">
                <a:cs typeface="Arial" pitchFamily="34" charset="0"/>
              </a:rPr>
              <a:t>Luft </a:t>
            </a:r>
            <a:r>
              <a:rPr lang="de-DE" sz="1600" dirty="0">
                <a:cs typeface="Arial" pitchFamily="34" charset="0"/>
              </a:rPr>
              <a:t>Reifendruck, Atemluftflaschen, Hebekissen / -säcke, Sauerstoffanlagen</a:t>
            </a:r>
          </a:p>
          <a:p>
            <a:pPr algn="just" eaLnBrk="1" fontAlgn="auto" hangingPunct="1">
              <a:spcAft>
                <a:spcPts val="0"/>
              </a:spcAft>
              <a:buFont typeface="Symbol" pitchFamily="18" charset="2"/>
              <a:buChar char="-"/>
              <a:defRPr/>
            </a:pPr>
            <a:r>
              <a:rPr lang="de-DE" sz="1600" b="1" dirty="0">
                <a:cs typeface="Arial" pitchFamily="34" charset="0"/>
              </a:rPr>
              <a:t>Kraftstoff </a:t>
            </a:r>
            <a:r>
              <a:rPr lang="de-DE" sz="1600" dirty="0">
                <a:cs typeface="Arial" pitchFamily="34" charset="0"/>
              </a:rPr>
              <a:t>Benzin / Diesel, einschließlich der Reservekanister, Betriebsstoffe für die Motor-Aggregate (Motorsäge / Stromerzeuger), einschließlich </a:t>
            </a:r>
            <a:r>
              <a:rPr lang="de-DE" sz="1600" dirty="0" smtClean="0">
                <a:cs typeface="Arial" pitchFamily="34" charset="0"/>
              </a:rPr>
              <a:t>Reserve-kanister</a:t>
            </a:r>
            <a:endParaRPr lang="de-DE" sz="1600" dirty="0">
              <a:cs typeface="Arial" pitchFamily="34" charset="0"/>
            </a:endParaRPr>
          </a:p>
          <a:p>
            <a:pPr algn="just" eaLnBrk="1" fontAlgn="auto" hangingPunct="1">
              <a:spcAft>
                <a:spcPts val="0"/>
              </a:spcAft>
              <a:buFont typeface="Symbol" pitchFamily="18" charset="2"/>
              <a:buChar char="-"/>
              <a:defRPr/>
            </a:pPr>
            <a:r>
              <a:rPr lang="de-DE" sz="1600" b="1" dirty="0">
                <a:cs typeface="Arial" pitchFamily="34" charset="0"/>
              </a:rPr>
              <a:t>Elektrik </a:t>
            </a:r>
            <a:r>
              <a:rPr lang="de-DE" sz="1600" dirty="0">
                <a:cs typeface="Arial" pitchFamily="34" charset="0"/>
              </a:rPr>
              <a:t>Beleuchtung (Kfz-Scheinwerfer / Rücklichter / Sondersignalanlage / Warneinrichtungen), Handleuchten</a:t>
            </a:r>
          </a:p>
          <a:p>
            <a:pPr marL="0" indent="0" algn="just" eaLnBrk="1" fontAlgn="auto" hangingPunct="1">
              <a:spcAft>
                <a:spcPts val="0"/>
              </a:spcAft>
              <a:buFont typeface="Arial" pitchFamily="34" charset="0"/>
              <a:buNone/>
              <a:defRPr/>
            </a:pPr>
            <a:endParaRPr lang="de-DE" sz="1600" dirty="0" smtClean="0">
              <a:cs typeface="Arial" pitchFamily="34" charset="0"/>
            </a:endParaRPr>
          </a:p>
          <a:p>
            <a:pPr marL="0" indent="0" algn="just" eaLnBrk="1" fontAlgn="auto" hangingPunct="1">
              <a:spcAft>
                <a:spcPts val="0"/>
              </a:spcAft>
              <a:buFont typeface="Arial" pitchFamily="34" charset="0"/>
              <a:buNone/>
              <a:defRPr/>
            </a:pPr>
            <a:r>
              <a:rPr lang="de-DE" sz="1600" dirty="0" smtClean="0">
                <a:cs typeface="Arial" pitchFamily="34" charset="0"/>
              </a:rPr>
              <a:t>Diese </a:t>
            </a:r>
            <a:r>
              <a:rPr lang="de-DE" sz="1600" dirty="0">
                <a:cs typeface="Arial" pitchFamily="34" charset="0"/>
              </a:rPr>
              <a:t>fünf Punkte sind regelmäßig, spätestens bei Dienstantritt bzw. vor Beginn der Fahrt zu prüfen, Ausnahme: Alarmfahrt!</a:t>
            </a:r>
          </a:p>
        </p:txBody>
      </p:sp>
      <p:sp>
        <p:nvSpPr>
          <p:cNvPr id="2867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II a – Allgemeines:</a:t>
            </a:r>
            <a:endParaRPr lang="de-DE"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29698" name="Rectangle 3"/>
          <p:cNvSpPr>
            <a:spLocks noGrp="1" noChangeArrowheads="1"/>
          </p:cNvSpPr>
          <p:nvPr>
            <p:ph type="body" idx="1"/>
          </p:nvPr>
        </p:nvSpPr>
        <p:spPr>
          <a:xfrm>
            <a:off x="1042988" y="1844675"/>
            <a:ext cx="7772400" cy="3744913"/>
          </a:xfrm>
        </p:spPr>
        <p:txBody>
          <a:bodyPr/>
          <a:lstStyle/>
          <a:p>
            <a:pPr marL="0" indent="0" algn="just" eaLnBrk="1" hangingPunct="1">
              <a:buFontTx/>
              <a:buNone/>
            </a:pPr>
            <a:r>
              <a:rPr lang="de-DE" sz="1700" smtClean="0">
                <a:solidFill>
                  <a:srgbClr val="000000"/>
                </a:solidFill>
                <a:cs typeface="Arial" charset="0"/>
              </a:rPr>
              <a:t>Beim Abbiegen, Lenken und Rangieren, aber auch bei der gewöhnlichen Geradeaus-Fahrt ist stets zu berücksichtigen, dass ein Fahrzeug mit zulässigem Gesamtgewicht von bis zu 7,49 Tonnen andere Ausmaße (Länge, Breite, Höhe, Radstand, ggf. Kofferaufbau, Ladefläche, weitere Aufbauten), eine andere Masse, eine andere Fahrphysik und andere Sichtbedingungen aufweist als der gewohnte Privat-Pkw oder sonstige bereits gefahrene Einsatzfahrzeuge.</a:t>
            </a:r>
          </a:p>
          <a:p>
            <a:pPr marL="0" indent="0" algn="just" eaLnBrk="1" hangingPunct="1">
              <a:buFontTx/>
              <a:buNone/>
            </a:pPr>
            <a:endParaRPr lang="de-DE" sz="1700" smtClean="0">
              <a:solidFill>
                <a:srgbClr val="000000"/>
              </a:solidFill>
              <a:cs typeface="Arial" charset="0"/>
            </a:endParaRPr>
          </a:p>
          <a:p>
            <a:pPr marL="0" indent="0" algn="just" eaLnBrk="1" hangingPunct="1">
              <a:buFontTx/>
              <a:buNone/>
            </a:pPr>
            <a:r>
              <a:rPr lang="de-DE" sz="1700" smtClean="0">
                <a:solidFill>
                  <a:srgbClr val="000000"/>
                </a:solidFill>
                <a:cs typeface="Arial" charset="0"/>
              </a:rPr>
              <a:t>Beispiele:</a:t>
            </a:r>
          </a:p>
          <a:p>
            <a:pPr marL="0" indent="0" algn="just" eaLnBrk="1" hangingPunct="1">
              <a:buFontTx/>
              <a:buChar char="-"/>
            </a:pPr>
            <a:r>
              <a:rPr lang="de-DE" sz="1700" smtClean="0">
                <a:solidFill>
                  <a:srgbClr val="000000"/>
                </a:solidFill>
                <a:cs typeface="Arial" charset="0"/>
              </a:rPr>
              <a:t>größerer Wendekreis macht sich bei allen Lenk- und Rangiermanövern bemerkbar</a:t>
            </a:r>
          </a:p>
          <a:p>
            <a:pPr marL="0" indent="0" algn="just" eaLnBrk="1" hangingPunct="1">
              <a:buFontTx/>
              <a:buChar char="-"/>
            </a:pPr>
            <a:r>
              <a:rPr lang="de-DE" sz="1700" smtClean="0">
                <a:solidFill>
                  <a:srgbClr val="000000"/>
                </a:solidFill>
                <a:cs typeface="Arial" charset="0"/>
              </a:rPr>
              <a:t>Engstellen treten auf z.B. in Gassen oder bei niedrigen Unterführungen, Torbögen etc.</a:t>
            </a:r>
          </a:p>
          <a:p>
            <a:pPr marL="0" indent="0" algn="just" eaLnBrk="1" hangingPunct="1">
              <a:buFontTx/>
              <a:buChar char="-"/>
            </a:pPr>
            <a:r>
              <a:rPr lang="de-DE" sz="1700" smtClean="0">
                <a:solidFill>
                  <a:srgbClr val="000000"/>
                </a:solidFill>
                <a:cs typeface="Arial" charset="0"/>
              </a:rPr>
              <a:t>längerer Bremsweg durch höhere Masse</a:t>
            </a:r>
          </a:p>
          <a:p>
            <a:pPr marL="0" indent="0" algn="just" eaLnBrk="1" hangingPunct="1">
              <a:buFontTx/>
              <a:buChar char="-"/>
            </a:pPr>
            <a:r>
              <a:rPr lang="de-DE" sz="1700" smtClean="0">
                <a:solidFill>
                  <a:srgbClr val="000000"/>
                </a:solidFill>
                <a:cs typeface="Arial" charset="0"/>
              </a:rPr>
              <a:t>schlecht einsehbare Bereiche (Tote Winkel)</a:t>
            </a:r>
          </a:p>
        </p:txBody>
      </p:sp>
      <p:sp>
        <p:nvSpPr>
          <p:cNvPr id="2969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II a – Allgemeines:</a:t>
            </a:r>
            <a:endParaRPr lang="de-DE"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22" name="Rectangle 3"/>
          <p:cNvSpPr>
            <a:spLocks noGrp="1" noChangeArrowheads="1"/>
          </p:cNvSpPr>
          <p:nvPr>
            <p:ph type="body" idx="1"/>
          </p:nvPr>
        </p:nvSpPr>
        <p:spPr>
          <a:xfrm>
            <a:off x="1042988" y="1844675"/>
            <a:ext cx="7772400" cy="3744913"/>
          </a:xfrm>
        </p:spPr>
        <p:txBody>
          <a:bodyPr/>
          <a:lstStyle/>
          <a:p>
            <a:pPr marL="0" indent="0" eaLnBrk="1" hangingPunct="1">
              <a:buFontTx/>
              <a:buNone/>
            </a:pPr>
            <a:endParaRPr lang="de-DE" sz="1800" smtClean="0"/>
          </a:p>
        </p:txBody>
      </p:sp>
      <p:sp>
        <p:nvSpPr>
          <p:cNvPr id="3072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b – Gefahrenbereiche der Toten Winkel:</a:t>
            </a:r>
          </a:p>
        </p:txBody>
      </p:sp>
      <p:pic>
        <p:nvPicPr>
          <p:cNvPr id="30724" name="Picture 2" descr="C:\Users\praktikant 2b\Dropbox\Vortrag Terror\Simon\Führerscheinerweiterung\gw san1.png"/>
          <p:cNvPicPr>
            <a:picLocks noChangeAspect="1" noChangeArrowheads="1"/>
          </p:cNvPicPr>
          <p:nvPr/>
        </p:nvPicPr>
        <p:blipFill>
          <a:blip r:embed="rId2"/>
          <a:srcRect/>
          <a:stretch>
            <a:fillRect/>
          </a:stretch>
        </p:blipFill>
        <p:spPr bwMode="auto">
          <a:xfrm>
            <a:off x="971550" y="2276475"/>
            <a:ext cx="8029575" cy="259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844675"/>
            <a:ext cx="7772400" cy="3744913"/>
          </a:xfrm>
        </p:spPr>
        <p:txBody>
          <a:bodyPr/>
          <a:lstStyle/>
          <a:p>
            <a:pPr marL="0" indent="0" eaLnBrk="1" hangingPunct="1">
              <a:buFontTx/>
              <a:buNone/>
              <a:defRPr/>
            </a:pPr>
            <a:r>
              <a:rPr lang="de-DE" sz="1800" dirty="0" smtClean="0">
                <a:cs typeface="+mn-cs"/>
              </a:rPr>
              <a:t>Alarmierung </a:t>
            </a:r>
            <a:r>
              <a:rPr lang="de-DE" sz="1800" dirty="0">
                <a:cs typeface="+mn-cs"/>
              </a:rPr>
              <a:t>einheitlich über das Stichwort:</a:t>
            </a:r>
          </a:p>
          <a:p>
            <a:pPr eaLnBrk="1" hangingPunct="1">
              <a:defRPr/>
            </a:pPr>
            <a:endParaRPr lang="de-DE" sz="1800" dirty="0">
              <a:cs typeface="+mn-cs"/>
            </a:endParaRPr>
          </a:p>
          <a:p>
            <a:pPr marL="0" indent="0" algn="ctr" eaLnBrk="1" hangingPunct="1">
              <a:buFontTx/>
              <a:buNone/>
              <a:defRPr/>
            </a:pPr>
            <a:r>
              <a:rPr lang="de-DE" sz="1800" dirty="0">
                <a:cs typeface="+mn-cs"/>
              </a:rPr>
              <a:t>„AMOKTAT“</a:t>
            </a:r>
          </a:p>
          <a:p>
            <a:pPr eaLnBrk="1" hangingPunct="1">
              <a:defRPr/>
            </a:pPr>
            <a:endParaRPr lang="de-DE" sz="1800" dirty="0">
              <a:cs typeface="+mn-cs"/>
            </a:endParaRPr>
          </a:p>
          <a:p>
            <a:pPr marL="0" indent="0" eaLnBrk="1" hangingPunct="1">
              <a:buFontTx/>
              <a:buNone/>
              <a:defRPr/>
            </a:pPr>
            <a:r>
              <a:rPr lang="de-DE" sz="1800" dirty="0">
                <a:cs typeface="+mn-cs"/>
              </a:rPr>
              <a:t>Erforderlich ist der schnelle Informationsaustausch und die sofortige Abstimmung zwischen den Leitstellen. In Zweifelsfällen ist von einer </a:t>
            </a:r>
            <a:r>
              <a:rPr lang="de-DE" sz="1800" dirty="0" err="1">
                <a:cs typeface="+mn-cs"/>
              </a:rPr>
              <a:t>Amoktat</a:t>
            </a:r>
            <a:r>
              <a:rPr lang="de-DE" sz="1800" dirty="0">
                <a:cs typeface="+mn-cs"/>
              </a:rPr>
              <a:t> auszugehen.</a:t>
            </a:r>
          </a:p>
          <a:p>
            <a:pPr eaLnBrk="1" hangingPunct="1">
              <a:defRPr/>
            </a:pPr>
            <a:endParaRPr lang="de-DE" sz="1800" dirty="0">
              <a:cs typeface="+mn-cs"/>
            </a:endParaRPr>
          </a:p>
          <a:p>
            <a:pPr marL="0" indent="0" eaLnBrk="1" hangingPunct="1">
              <a:buFontTx/>
              <a:buNone/>
              <a:defRPr/>
            </a:pPr>
            <a:r>
              <a:rPr lang="de-DE" sz="1800" dirty="0">
                <a:cs typeface="+mn-cs"/>
              </a:rPr>
              <a:t>Die Polizei beginnt sukzessive mit dem Aufbau einer „Besonderen Aufbauorganisation“.</a:t>
            </a:r>
          </a:p>
          <a:p>
            <a:pPr marL="0" indent="0" eaLnBrk="1" hangingPunct="1">
              <a:buFontTx/>
              <a:buNone/>
              <a:defRPr/>
            </a:pPr>
            <a:r>
              <a:rPr lang="de-DE" sz="1800" dirty="0">
                <a:cs typeface="+mn-cs"/>
              </a:rPr>
              <a:t>Die übrigen Organisationen beginnen mit dem Aufbau einer Einsatzstruktur, die mindestens Stufe 4 der geltenden AEP entspricht.</a:t>
            </a:r>
          </a:p>
        </p:txBody>
      </p:sp>
      <p:sp>
        <p:nvSpPr>
          <p:cNvPr id="3174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b – Gefahrenbereiche der Toten Winkel:</a:t>
            </a:r>
          </a:p>
        </p:txBody>
      </p:sp>
      <p:pic>
        <p:nvPicPr>
          <p:cNvPr id="31748" name="Picture 2" descr="C:\Users\praktikant 2b\Dropbox\Vortrag Terror\Simon\Führerscheinerweiterung\gw san2.png"/>
          <p:cNvPicPr>
            <a:picLocks noChangeAspect="1" noChangeArrowheads="1"/>
          </p:cNvPicPr>
          <p:nvPr/>
        </p:nvPicPr>
        <p:blipFill>
          <a:blip r:embed="rId2"/>
          <a:srcRect/>
          <a:stretch>
            <a:fillRect/>
          </a:stretch>
        </p:blipFill>
        <p:spPr bwMode="auto">
          <a:xfrm>
            <a:off x="1042988" y="1773238"/>
            <a:ext cx="7961312" cy="383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277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b – Gefahrenbereiche der Toten Winkel:</a:t>
            </a:r>
          </a:p>
        </p:txBody>
      </p:sp>
      <p:pic>
        <p:nvPicPr>
          <p:cNvPr id="32771" name="Picture 2"/>
          <p:cNvPicPr>
            <a:picLocks noChangeAspect="1" noChangeArrowheads="1"/>
          </p:cNvPicPr>
          <p:nvPr/>
        </p:nvPicPr>
        <p:blipFill>
          <a:blip r:embed="rId2"/>
          <a:srcRect/>
          <a:stretch>
            <a:fillRect/>
          </a:stretch>
        </p:blipFill>
        <p:spPr bwMode="auto">
          <a:xfrm>
            <a:off x="2255838" y="1557338"/>
            <a:ext cx="5329237"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3794" name="Rectangle 3"/>
          <p:cNvSpPr>
            <a:spLocks noGrp="1" noChangeArrowheads="1"/>
          </p:cNvSpPr>
          <p:nvPr>
            <p:ph type="body" idx="1"/>
          </p:nvPr>
        </p:nvSpPr>
        <p:spPr>
          <a:xfrm>
            <a:off x="1042988" y="1844675"/>
            <a:ext cx="7772400" cy="3744913"/>
          </a:xfrm>
        </p:spPr>
        <p:txBody>
          <a:bodyPr/>
          <a:lstStyle/>
          <a:p>
            <a:pPr marL="0" indent="0" algn="just" eaLnBrk="1" hangingPunct="1">
              <a:buFontTx/>
              <a:buNone/>
            </a:pPr>
            <a:r>
              <a:rPr lang="de-DE" sz="1800" smtClean="0">
                <a:cs typeface="Arial" charset="0"/>
              </a:rPr>
              <a:t>Der größere Wendekreis, die größeren Abmessungen und die Bereiche der Toten Winkel erfordern insbesondere beim Rangieren Vorsicht und Besonnenheit. Es ist damit zu rechnen, dass für ein Rangiermanöver mehr Lenkvorgänge benötigt werden als beim Pkw.</a:t>
            </a:r>
          </a:p>
          <a:p>
            <a:pPr marL="0" indent="0" algn="just" eaLnBrk="1" hangingPunct="1">
              <a:buFontTx/>
              <a:buNone/>
            </a:pPr>
            <a:endParaRPr lang="de-DE" sz="1800" smtClean="0">
              <a:cs typeface="Arial" charset="0"/>
            </a:endParaRPr>
          </a:p>
          <a:p>
            <a:pPr marL="0" indent="0" algn="just" eaLnBrk="1" hangingPunct="1">
              <a:buFontTx/>
              <a:buNone/>
            </a:pPr>
            <a:r>
              <a:rPr lang="de-DE" sz="1800" smtClean="0">
                <a:cs typeface="Arial" charset="0"/>
              </a:rPr>
              <a:t>Bei jedem Rangiermanöver, gleich welcher subjektiv eingeschätzten Schwierigkeit, ist ein Einweiser zur Hilfe zu ziehen. </a:t>
            </a:r>
          </a:p>
          <a:p>
            <a:pPr marL="0" indent="0" algn="just" eaLnBrk="1" hangingPunct="1">
              <a:buFontTx/>
              <a:buNone/>
            </a:pPr>
            <a:endParaRPr lang="de-DE" sz="1800" smtClean="0">
              <a:cs typeface="Arial" charset="0"/>
            </a:endParaRPr>
          </a:p>
          <a:p>
            <a:pPr marL="0" indent="0" algn="just" eaLnBrk="1" hangingPunct="1">
              <a:buFontTx/>
              <a:buNone/>
            </a:pPr>
            <a:r>
              <a:rPr lang="de-DE" sz="1800" smtClean="0">
                <a:cs typeface="Arial" charset="0"/>
              </a:rPr>
              <a:t>Bei Bedarf (z.B. Menschenmengen, unübersichtliche Situation) ist der Rangierbereich zusätzlich vorübergehend zu sperren oder anderweitig zu sichern, um Personenschäden vorzubeugen.</a:t>
            </a:r>
          </a:p>
        </p:txBody>
      </p:sp>
      <p:sp>
        <p:nvSpPr>
          <p:cNvPr id="3379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c – Einschätzung des besonderen Raumbedarfs: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16386" name="Rectangle 3"/>
          <p:cNvSpPr>
            <a:spLocks noGrp="1" noChangeArrowheads="1"/>
          </p:cNvSpPr>
          <p:nvPr>
            <p:ph type="body" idx="1"/>
          </p:nvPr>
        </p:nvSpPr>
        <p:spPr>
          <a:xfrm>
            <a:off x="1042988" y="1844675"/>
            <a:ext cx="7772400" cy="3197225"/>
          </a:xfrm>
        </p:spPr>
        <p:txBody>
          <a:bodyPr/>
          <a:lstStyle/>
          <a:p>
            <a:pPr marL="514350" indent="-514350" eaLnBrk="1" hangingPunct="1">
              <a:buFontTx/>
              <a:buAutoNum type="romanUcPeriod"/>
            </a:pPr>
            <a:r>
              <a:rPr lang="de-DE" sz="1800" smtClean="0">
                <a:cs typeface="Arial" charset="0"/>
              </a:rPr>
              <a:t>Rechtliche Grundlagen</a:t>
            </a:r>
          </a:p>
          <a:p>
            <a:pPr marL="514350" indent="-514350" eaLnBrk="1" hangingPunct="1">
              <a:buFontTx/>
              <a:buAutoNum type="romanUcPeriod"/>
            </a:pPr>
            <a:r>
              <a:rPr lang="de-DE" sz="1800" smtClean="0">
                <a:cs typeface="Arial" charset="0"/>
              </a:rPr>
              <a:t>Besonderheiten beim Fahren:</a:t>
            </a:r>
          </a:p>
          <a:p>
            <a:pPr marL="1314450" lvl="2" indent="-514350" eaLnBrk="1" hangingPunct="1">
              <a:buFontTx/>
              <a:buAutoNum type="alphaLcPeriod"/>
            </a:pPr>
            <a:r>
              <a:rPr lang="de-DE" sz="1800" smtClean="0">
                <a:cs typeface="Arial" charset="0"/>
              </a:rPr>
              <a:t>Allgemeines</a:t>
            </a:r>
          </a:p>
          <a:p>
            <a:pPr marL="1314450" lvl="2" indent="-514350" eaLnBrk="1" hangingPunct="1">
              <a:buFontTx/>
              <a:buAutoNum type="alphaLcPeriod"/>
            </a:pPr>
            <a:r>
              <a:rPr lang="de-DE" sz="1800" smtClean="0">
                <a:cs typeface="Arial" charset="0"/>
              </a:rPr>
              <a:t>Gefahrenbereiche der Toten Winkel</a:t>
            </a:r>
          </a:p>
          <a:p>
            <a:pPr marL="1314450" lvl="2" indent="-514350" eaLnBrk="1" hangingPunct="1">
              <a:buFontTx/>
              <a:buAutoNum type="alphaLcPeriod"/>
            </a:pPr>
            <a:r>
              <a:rPr lang="de-DE" sz="1800" smtClean="0">
                <a:cs typeface="Arial" charset="0"/>
              </a:rPr>
              <a:t>Einschätzung des besonderen Raumbedarfs</a:t>
            </a:r>
          </a:p>
          <a:p>
            <a:pPr marL="1314450" lvl="2" indent="-514350" eaLnBrk="1" hangingPunct="1">
              <a:buFontTx/>
              <a:buAutoNum type="alphaLcPeriod"/>
            </a:pPr>
            <a:r>
              <a:rPr lang="de-DE" sz="1800" smtClean="0">
                <a:cs typeface="Arial" charset="0"/>
              </a:rPr>
              <a:t>Beschleunigen, Bremsen und Kurvenverhalten</a:t>
            </a:r>
          </a:p>
          <a:p>
            <a:pPr marL="1314450" lvl="2" indent="-514350" eaLnBrk="1" hangingPunct="1">
              <a:buFontTx/>
              <a:buAutoNum type="alphaLcPeriod"/>
            </a:pPr>
            <a:r>
              <a:rPr lang="de-DE" sz="1800" smtClean="0">
                <a:cs typeface="Arial" charset="0"/>
              </a:rPr>
              <a:t>Sicherung der Ladung</a:t>
            </a:r>
          </a:p>
          <a:p>
            <a:pPr marL="1314450" lvl="2" indent="-514350" eaLnBrk="1" hangingPunct="1">
              <a:buFontTx/>
              <a:buAutoNum type="alphaLcPeriod"/>
            </a:pPr>
            <a:r>
              <a:rPr lang="de-DE" sz="1800" smtClean="0">
                <a:cs typeface="Arial" charset="0"/>
              </a:rPr>
              <a:t>Funktion der Bremsanlage des Anhängers</a:t>
            </a:r>
          </a:p>
          <a:p>
            <a:pPr marL="1314450" lvl="2" indent="-514350" eaLnBrk="1" hangingPunct="1">
              <a:buFontTx/>
              <a:buAutoNum type="alphaLcPeriod"/>
            </a:pPr>
            <a:r>
              <a:rPr lang="de-DE" sz="1800" smtClean="0">
                <a:cs typeface="Arial" charset="0"/>
              </a:rPr>
              <a:t>Funktion der elektrischen Einrichtung des Anhängers</a:t>
            </a:r>
          </a:p>
          <a:p>
            <a:pPr marL="514350" indent="-514350" eaLnBrk="1" hangingPunct="1">
              <a:buFontTx/>
              <a:buAutoNum type="romanUcPeriod"/>
            </a:pPr>
            <a:r>
              <a:rPr lang="de-DE" sz="1800" smtClean="0">
                <a:cs typeface="Arial" charset="0"/>
              </a:rPr>
              <a:t>Höchstgeschwindigkeiten</a:t>
            </a:r>
          </a:p>
          <a:p>
            <a:pPr marL="514350" indent="-514350" eaLnBrk="1" hangingPunct="1">
              <a:buFontTx/>
              <a:buAutoNum type="romanUcPeriod"/>
            </a:pPr>
            <a:r>
              <a:rPr lang="de-DE" sz="1800" smtClean="0">
                <a:cs typeface="Arial" charset="0"/>
              </a:rPr>
              <a:t>Schilderlehre</a:t>
            </a:r>
          </a:p>
          <a:p>
            <a:pPr marL="514350" indent="-514350" eaLnBrk="1" hangingPunct="1">
              <a:buFontTx/>
              <a:buAutoNum type="romanUcPeriod"/>
            </a:pPr>
            <a:r>
              <a:rPr lang="de-DE" sz="1800" smtClean="0">
                <a:cs typeface="Arial" charset="0"/>
              </a:rPr>
              <a:t>Sonderrechte, Wegerechte, Blaues Blinklicht</a:t>
            </a:r>
          </a:p>
          <a:p>
            <a:pPr marL="514350" indent="-514350" eaLnBrk="1" hangingPunct="1">
              <a:lnSpc>
                <a:spcPct val="90000"/>
              </a:lnSpc>
              <a:spcBef>
                <a:spcPct val="70000"/>
              </a:spcBef>
              <a:buFontTx/>
              <a:buNone/>
            </a:pPr>
            <a:endParaRPr lang="de-DE" sz="1800" smtClean="0"/>
          </a:p>
        </p:txBody>
      </p:sp>
      <p:sp>
        <p:nvSpPr>
          <p:cNvPr id="1638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b="1">
                <a:cs typeface="Arial" charset="0"/>
              </a:rPr>
              <a:t>Ausbildungsinhalte:</a:t>
            </a:r>
            <a:endParaRPr lang="de-DE"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4818" name="Rectangle 3"/>
          <p:cNvSpPr>
            <a:spLocks noGrp="1" noChangeArrowheads="1"/>
          </p:cNvSpPr>
          <p:nvPr>
            <p:ph type="body" idx="1"/>
          </p:nvPr>
        </p:nvSpPr>
        <p:spPr>
          <a:xfrm>
            <a:off x="5594350" y="1490663"/>
            <a:ext cx="3370263" cy="4624387"/>
          </a:xfrm>
        </p:spPr>
        <p:txBody>
          <a:bodyPr/>
          <a:lstStyle/>
          <a:p>
            <a:pPr marL="0" indent="0" algn="just" eaLnBrk="1" hangingPunct="1">
              <a:buFontTx/>
              <a:buNone/>
            </a:pPr>
            <a:r>
              <a:rPr lang="de-DE" sz="1800" smtClean="0">
                <a:cs typeface="Arial" charset="0"/>
              </a:rPr>
              <a:t>Der Einweiser kann, hinten rechts platziert, einen großen Teil der Toten Winkel über-wachen und über den Spiegel visuell mit dem Fahrer kommunizieren.</a:t>
            </a:r>
          </a:p>
          <a:p>
            <a:pPr marL="0" indent="0" algn="just" eaLnBrk="1" hangingPunct="1">
              <a:buFontTx/>
              <a:buNone/>
            </a:pPr>
            <a:endParaRPr lang="de-DE" sz="1800" smtClean="0">
              <a:cs typeface="Arial" charset="0"/>
            </a:endParaRPr>
          </a:p>
          <a:p>
            <a:pPr marL="0" indent="0" algn="just" eaLnBrk="1" hangingPunct="1">
              <a:buFontTx/>
              <a:buNone/>
            </a:pPr>
            <a:r>
              <a:rPr lang="de-DE" sz="1800" smtClean="0">
                <a:cs typeface="Arial" charset="0"/>
              </a:rPr>
              <a:t>Beidseitig sind die Fenster herunter zu lassen. Somit können Einweiser und Fahrer zusätzlich verbal kommuni-zieren, und der Fahrer kann durch Herausstrecken des Kopfes sein Sichtfeld erweitern.</a:t>
            </a:r>
          </a:p>
          <a:p>
            <a:pPr marL="0" indent="0" algn="just" eaLnBrk="1" hangingPunct="1">
              <a:buFontTx/>
              <a:buNone/>
            </a:pPr>
            <a:endParaRPr lang="de-DE" sz="1800" smtClean="0">
              <a:cs typeface="Arial" charset="0"/>
            </a:endParaRPr>
          </a:p>
          <a:p>
            <a:pPr marL="0" indent="0" algn="just" eaLnBrk="1" hangingPunct="1">
              <a:buFontTx/>
              <a:buNone/>
            </a:pPr>
            <a:endParaRPr lang="de-DE" sz="1800" smtClean="0"/>
          </a:p>
        </p:txBody>
      </p:sp>
      <p:sp>
        <p:nvSpPr>
          <p:cNvPr id="3481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c – Einschätzung des besonderen Raumbedarfs:</a:t>
            </a:r>
          </a:p>
        </p:txBody>
      </p:sp>
      <p:pic>
        <p:nvPicPr>
          <p:cNvPr id="34820" name="Picture 3"/>
          <p:cNvPicPr>
            <a:picLocks noChangeAspect="1" noChangeArrowheads="1"/>
          </p:cNvPicPr>
          <p:nvPr/>
        </p:nvPicPr>
        <p:blipFill>
          <a:blip r:embed="rId2"/>
          <a:srcRect/>
          <a:stretch>
            <a:fillRect/>
          </a:stretch>
        </p:blipFill>
        <p:spPr bwMode="auto">
          <a:xfrm>
            <a:off x="971550" y="1490663"/>
            <a:ext cx="4622800" cy="462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5842"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c – Einschätzung des besonderen Raumbedarfs:</a:t>
            </a:r>
          </a:p>
        </p:txBody>
      </p:sp>
      <p:pic>
        <p:nvPicPr>
          <p:cNvPr id="35843" name="Picture 3" descr="langsam vorwärts"/>
          <p:cNvPicPr>
            <a:picLocks noChangeAspect="1" noChangeArrowheads="1"/>
          </p:cNvPicPr>
          <p:nvPr/>
        </p:nvPicPr>
        <p:blipFill>
          <a:blip r:embed="rId2"/>
          <a:srcRect/>
          <a:stretch>
            <a:fillRect/>
          </a:stretch>
        </p:blipFill>
        <p:spPr bwMode="auto">
          <a:xfrm>
            <a:off x="1187450" y="1722438"/>
            <a:ext cx="2620963" cy="2395537"/>
          </a:xfrm>
          <a:prstGeom prst="rect">
            <a:avLst/>
          </a:prstGeom>
          <a:noFill/>
          <a:ln w="9525">
            <a:noFill/>
            <a:miter lim="800000"/>
            <a:headEnd/>
            <a:tailEnd/>
          </a:ln>
        </p:spPr>
      </p:pic>
      <p:pic>
        <p:nvPicPr>
          <p:cNvPr id="35844" name="Picture 4" descr="langsam rückwärts"/>
          <p:cNvPicPr>
            <a:picLocks noChangeAspect="1" noChangeArrowheads="1"/>
          </p:cNvPicPr>
          <p:nvPr/>
        </p:nvPicPr>
        <p:blipFill>
          <a:blip r:embed="rId3"/>
          <a:srcRect/>
          <a:stretch>
            <a:fillRect/>
          </a:stretch>
        </p:blipFill>
        <p:spPr bwMode="auto">
          <a:xfrm>
            <a:off x="5324475" y="2492375"/>
            <a:ext cx="2411413" cy="2330450"/>
          </a:xfrm>
          <a:prstGeom prst="rect">
            <a:avLst/>
          </a:prstGeom>
          <a:noFill/>
          <a:ln w="9525">
            <a:noFill/>
            <a:miter lim="800000"/>
            <a:headEnd/>
            <a:tailEnd/>
          </a:ln>
        </p:spPr>
      </p:pic>
      <p:sp>
        <p:nvSpPr>
          <p:cNvPr id="35845" name="Text Box 5"/>
          <p:cNvSpPr txBox="1">
            <a:spLocks noChangeArrowheads="1"/>
          </p:cNvSpPr>
          <p:nvPr/>
        </p:nvSpPr>
        <p:spPr bwMode="auto">
          <a:xfrm>
            <a:off x="1401763" y="3900488"/>
            <a:ext cx="2192337" cy="527050"/>
          </a:xfrm>
          <a:prstGeom prst="rect">
            <a:avLst/>
          </a:prstGeom>
          <a:noFill/>
          <a:ln w="9525">
            <a:noFill/>
            <a:miter lim="800000"/>
            <a:headEnd/>
            <a:tailEnd/>
          </a:ln>
        </p:spPr>
        <p:txBody>
          <a:bodyPr wrap="none" lIns="36000" tIns="36000" rIns="36000" bIns="36000">
            <a:spAutoFit/>
          </a:bodyPr>
          <a:lstStyle/>
          <a:p>
            <a:pPr eaLnBrk="0" hangingPunct="0">
              <a:lnSpc>
                <a:spcPts val="1675"/>
              </a:lnSpc>
            </a:pPr>
            <a:r>
              <a:rPr lang="de-DE" sz="1400" b="1">
                <a:cs typeface="Arial" charset="0"/>
              </a:rPr>
              <a:t>langsam vorwärts fahren</a:t>
            </a:r>
          </a:p>
          <a:p>
            <a:pPr eaLnBrk="0" hangingPunct="0">
              <a:lnSpc>
                <a:spcPts val="1675"/>
              </a:lnSpc>
            </a:pPr>
            <a:r>
              <a:rPr lang="de-DE" sz="1400" b="1">
                <a:cs typeface="Arial" charset="0"/>
              </a:rPr>
              <a:t>bzw. zum Einweiser hin</a:t>
            </a:r>
            <a:r>
              <a:rPr lang="de-DE" b="1">
                <a:latin typeface="Times"/>
                <a:cs typeface="Arial" charset="0"/>
              </a:rPr>
              <a:t> </a:t>
            </a:r>
          </a:p>
        </p:txBody>
      </p:sp>
      <p:sp>
        <p:nvSpPr>
          <p:cNvPr id="35846" name="Text Box 6"/>
          <p:cNvSpPr txBox="1">
            <a:spLocks noChangeArrowheads="1"/>
          </p:cNvSpPr>
          <p:nvPr/>
        </p:nvSpPr>
        <p:spPr bwMode="auto">
          <a:xfrm>
            <a:off x="5372100" y="4652963"/>
            <a:ext cx="2290763" cy="503237"/>
          </a:xfrm>
          <a:prstGeom prst="rect">
            <a:avLst/>
          </a:prstGeom>
          <a:noFill/>
          <a:ln w="9525">
            <a:noFill/>
            <a:miter lim="800000"/>
            <a:headEnd/>
            <a:tailEnd/>
          </a:ln>
        </p:spPr>
        <p:txBody>
          <a:bodyPr wrap="none" lIns="36000" tIns="36000" rIns="36000" bIns="36000">
            <a:spAutoFit/>
          </a:bodyPr>
          <a:lstStyle/>
          <a:p>
            <a:pPr eaLnBrk="0" hangingPunct="0"/>
            <a:r>
              <a:rPr lang="de-DE" sz="1400" b="1">
                <a:cs typeface="Arial" charset="0"/>
              </a:rPr>
              <a:t>langsam rückwärts fahren</a:t>
            </a:r>
          </a:p>
          <a:p>
            <a:pPr eaLnBrk="0" hangingPunct="0"/>
            <a:r>
              <a:rPr lang="de-DE" sz="1400" b="1">
                <a:cs typeface="Arial" charset="0"/>
              </a:rPr>
              <a:t>bzw. vom Einweiser weg</a:t>
            </a:r>
            <a:r>
              <a:rPr lang="de-DE" sz="1400" b="1">
                <a:latin typeface="Times"/>
                <a:cs typeface="Arial"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6866"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c – Einschätzung des besonderen Raumbedarfs:</a:t>
            </a:r>
          </a:p>
        </p:txBody>
      </p:sp>
      <p:pic>
        <p:nvPicPr>
          <p:cNvPr id="36867" name="Picture 8" descr="nach rechts"/>
          <p:cNvPicPr>
            <a:picLocks noChangeAspect="1" noChangeArrowheads="1"/>
          </p:cNvPicPr>
          <p:nvPr/>
        </p:nvPicPr>
        <p:blipFill>
          <a:blip r:embed="rId2"/>
          <a:srcRect/>
          <a:stretch>
            <a:fillRect/>
          </a:stretch>
        </p:blipFill>
        <p:spPr bwMode="auto">
          <a:xfrm>
            <a:off x="3502025" y="1863725"/>
            <a:ext cx="1641475" cy="1700213"/>
          </a:xfrm>
          <a:prstGeom prst="rect">
            <a:avLst/>
          </a:prstGeom>
          <a:noFill/>
          <a:ln w="9525">
            <a:noFill/>
            <a:miter lim="800000"/>
            <a:headEnd/>
            <a:tailEnd/>
          </a:ln>
        </p:spPr>
      </p:pic>
      <p:sp>
        <p:nvSpPr>
          <p:cNvPr id="36868" name="Text Box 5"/>
          <p:cNvSpPr txBox="1">
            <a:spLocks noChangeArrowheads="1"/>
          </p:cNvSpPr>
          <p:nvPr/>
        </p:nvSpPr>
        <p:spPr bwMode="auto">
          <a:xfrm>
            <a:off x="1054100" y="3303588"/>
            <a:ext cx="6786563" cy="441325"/>
          </a:xfrm>
          <a:prstGeom prst="rect">
            <a:avLst/>
          </a:prstGeom>
          <a:noFill/>
          <a:ln w="9525">
            <a:noFill/>
            <a:miter lim="800000"/>
            <a:headEnd/>
            <a:tailEnd/>
          </a:ln>
        </p:spPr>
        <p:txBody>
          <a:bodyPr wrap="none" lIns="36000" tIns="36000" rIns="36000" bIns="36000">
            <a:spAutoFit/>
          </a:bodyPr>
          <a:lstStyle/>
          <a:p>
            <a:pPr eaLnBrk="0" hangingPunct="0"/>
            <a:r>
              <a:rPr lang="de-DE" sz="1400" b="1">
                <a:cs typeface="Arial" charset="0"/>
              </a:rPr>
              <a:t>    nach links fahren                 nach rechts fahren                                            Halt</a:t>
            </a:r>
            <a:r>
              <a:rPr lang="de-DE" b="1">
                <a:latin typeface="Times"/>
                <a:cs typeface="Arial" charset="0"/>
              </a:rPr>
              <a:t> </a:t>
            </a:r>
          </a:p>
        </p:txBody>
      </p:sp>
      <p:sp>
        <p:nvSpPr>
          <p:cNvPr id="36869" name="Text Box 6"/>
          <p:cNvSpPr txBox="1">
            <a:spLocks noChangeArrowheads="1"/>
          </p:cNvSpPr>
          <p:nvPr/>
        </p:nvSpPr>
        <p:spPr bwMode="auto">
          <a:xfrm>
            <a:off x="4572000" y="5299075"/>
            <a:ext cx="2725738" cy="285750"/>
          </a:xfrm>
          <a:prstGeom prst="rect">
            <a:avLst/>
          </a:prstGeom>
          <a:noFill/>
          <a:ln w="9525">
            <a:noFill/>
            <a:miter lim="800000"/>
            <a:headEnd/>
            <a:tailEnd/>
          </a:ln>
        </p:spPr>
        <p:txBody>
          <a:bodyPr wrap="none" lIns="36000" tIns="36000" rIns="36000" bIns="36000">
            <a:spAutoFit/>
          </a:bodyPr>
          <a:lstStyle/>
          <a:p>
            <a:pPr eaLnBrk="0" hangingPunct="0"/>
            <a:r>
              <a:rPr lang="de-DE" sz="1400" b="1">
                <a:cs typeface="Arial" charset="0"/>
              </a:rPr>
              <a:t>Abstand anzeigen bis zum Halt</a:t>
            </a:r>
            <a:r>
              <a:rPr lang="de-DE" sz="1400" b="1">
                <a:latin typeface="Times"/>
                <a:cs typeface="Arial" charset="0"/>
              </a:rPr>
              <a:t> </a:t>
            </a:r>
          </a:p>
        </p:txBody>
      </p:sp>
      <p:pic>
        <p:nvPicPr>
          <p:cNvPr id="36870" name="Picture 7" descr="nach links"/>
          <p:cNvPicPr>
            <a:picLocks noChangeAspect="1" noChangeArrowheads="1"/>
          </p:cNvPicPr>
          <p:nvPr/>
        </p:nvPicPr>
        <p:blipFill>
          <a:blip r:embed="rId3"/>
          <a:srcRect/>
          <a:stretch>
            <a:fillRect/>
          </a:stretch>
        </p:blipFill>
        <p:spPr bwMode="auto">
          <a:xfrm>
            <a:off x="1270000" y="1719263"/>
            <a:ext cx="1549400" cy="1755775"/>
          </a:xfrm>
          <a:prstGeom prst="rect">
            <a:avLst/>
          </a:prstGeom>
          <a:noFill/>
          <a:ln w="9525">
            <a:noFill/>
            <a:miter lim="800000"/>
            <a:headEnd/>
            <a:tailEnd/>
          </a:ln>
        </p:spPr>
      </p:pic>
      <p:pic>
        <p:nvPicPr>
          <p:cNvPr id="36871" name="Picture 9" descr="Halt"/>
          <p:cNvPicPr>
            <a:picLocks noChangeAspect="1" noChangeArrowheads="1"/>
          </p:cNvPicPr>
          <p:nvPr/>
        </p:nvPicPr>
        <p:blipFill>
          <a:blip r:embed="rId4"/>
          <a:srcRect/>
          <a:stretch>
            <a:fillRect/>
          </a:stretch>
        </p:blipFill>
        <p:spPr bwMode="auto">
          <a:xfrm>
            <a:off x="6599238" y="1792288"/>
            <a:ext cx="1719262" cy="1719262"/>
          </a:xfrm>
          <a:prstGeom prst="rect">
            <a:avLst/>
          </a:prstGeom>
          <a:noFill/>
          <a:ln w="9525">
            <a:noFill/>
            <a:miter lim="800000"/>
            <a:headEnd/>
            <a:tailEnd/>
          </a:ln>
        </p:spPr>
      </p:pic>
      <p:pic>
        <p:nvPicPr>
          <p:cNvPr id="36872" name="Picture 10" descr="Abstand"/>
          <p:cNvPicPr>
            <a:picLocks noChangeAspect="1" noChangeArrowheads="1"/>
          </p:cNvPicPr>
          <p:nvPr/>
        </p:nvPicPr>
        <p:blipFill>
          <a:blip r:embed="rId5"/>
          <a:srcRect/>
          <a:stretch>
            <a:fillRect/>
          </a:stretch>
        </p:blipFill>
        <p:spPr bwMode="auto">
          <a:xfrm>
            <a:off x="2493963" y="4240213"/>
            <a:ext cx="18700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700213"/>
            <a:ext cx="7772400" cy="3744912"/>
          </a:xfrm>
        </p:spPr>
        <p:txBody>
          <a:bodyPr/>
          <a:lstStyle/>
          <a:p>
            <a:pPr marL="0" indent="0" algn="just" eaLnBrk="1" fontAlgn="auto" hangingPunct="1">
              <a:spcAft>
                <a:spcPts val="0"/>
              </a:spcAft>
              <a:buFont typeface="Arial" pitchFamily="34" charset="0"/>
              <a:buNone/>
              <a:defRPr/>
            </a:pPr>
            <a:r>
              <a:rPr lang="de-DE" sz="1800" dirty="0">
                <a:cs typeface="Arial" pitchFamily="34" charset="0"/>
              </a:rPr>
              <a:t>Raumorganisation an der Einsatzstelle:</a:t>
            </a:r>
          </a:p>
          <a:p>
            <a:pPr algn="just" eaLnBrk="1" fontAlgn="auto" hangingPunct="1">
              <a:spcAft>
                <a:spcPts val="0"/>
              </a:spcAft>
              <a:buFont typeface="Arial" pitchFamily="34" charset="0"/>
              <a:buChar char="•"/>
              <a:defRPr/>
            </a:pPr>
            <a:endParaRPr lang="de-DE" sz="1800" dirty="0">
              <a:cs typeface="Arial" pitchFamily="34" charset="0"/>
            </a:endParaRPr>
          </a:p>
          <a:p>
            <a:pPr marL="0" indent="0" algn="just" eaLnBrk="1" fontAlgn="auto" hangingPunct="1">
              <a:spcAft>
                <a:spcPts val="0"/>
              </a:spcAft>
              <a:buFont typeface="Arial" pitchFamily="34" charset="0"/>
              <a:buNone/>
              <a:defRPr/>
            </a:pPr>
            <a:r>
              <a:rPr lang="de-DE" sz="1800" dirty="0">
                <a:cs typeface="Arial" pitchFamily="34" charset="0"/>
              </a:rPr>
              <a:t>Zur Vermeidung von Eigengefährdung und Behinderung nachfolgender Einsatzfahrzeuge ist zu beachten:</a:t>
            </a:r>
          </a:p>
          <a:p>
            <a:pPr marL="0" indent="0" algn="just" eaLnBrk="1" fontAlgn="auto" hangingPunct="1">
              <a:spcAft>
                <a:spcPts val="0"/>
              </a:spcAft>
              <a:buFont typeface="Arial" pitchFamily="34" charset="0"/>
              <a:buNone/>
              <a:defRPr/>
            </a:pPr>
            <a:endParaRPr lang="de-DE" sz="1800" dirty="0">
              <a:cs typeface="Arial" pitchFamily="34" charset="0"/>
            </a:endParaRPr>
          </a:p>
          <a:p>
            <a:pPr algn="just" eaLnBrk="1" fontAlgn="auto" hangingPunct="1">
              <a:spcAft>
                <a:spcPts val="0"/>
              </a:spcAft>
              <a:buFontTx/>
              <a:buChar char="-"/>
              <a:defRPr/>
            </a:pPr>
            <a:r>
              <a:rPr lang="de-DE" sz="1800" dirty="0">
                <a:cs typeface="Arial" pitchFamily="34" charset="0"/>
              </a:rPr>
              <a:t>Fahrzeuge nur außerhalb des Gefahrenbereiches aufstellen</a:t>
            </a:r>
          </a:p>
          <a:p>
            <a:pPr algn="just" eaLnBrk="1" fontAlgn="auto" hangingPunct="1">
              <a:spcAft>
                <a:spcPts val="0"/>
              </a:spcAft>
              <a:buFontTx/>
              <a:buChar char="-"/>
              <a:defRPr/>
            </a:pPr>
            <a:r>
              <a:rPr lang="de-DE" sz="1800" dirty="0">
                <a:cs typeface="Arial" pitchFamily="34" charset="0"/>
              </a:rPr>
              <a:t>Zugänge oder Zufahrten freihalten</a:t>
            </a:r>
          </a:p>
          <a:p>
            <a:pPr algn="just" eaLnBrk="1" fontAlgn="auto" hangingPunct="1">
              <a:spcAft>
                <a:spcPts val="0"/>
              </a:spcAft>
              <a:buFontTx/>
              <a:buChar char="-"/>
              <a:defRPr/>
            </a:pPr>
            <a:r>
              <a:rPr lang="de-DE" sz="1800" dirty="0">
                <a:cs typeface="Arial" pitchFamily="34" charset="0"/>
              </a:rPr>
              <a:t>nur in Ausnahmefällen in Grundstücke fahren</a:t>
            </a:r>
          </a:p>
          <a:p>
            <a:pPr algn="just" eaLnBrk="1" fontAlgn="auto" hangingPunct="1">
              <a:spcAft>
                <a:spcPts val="0"/>
              </a:spcAft>
              <a:buFontTx/>
              <a:buChar char="-"/>
              <a:defRPr/>
            </a:pPr>
            <a:r>
              <a:rPr lang="de-DE" sz="1800" dirty="0">
                <a:cs typeface="Arial" pitchFamily="34" charset="0"/>
              </a:rPr>
              <a:t>Entwicklungsraum für andere Gruppen und Einheiten, insbesondere Hubrettungsfahrzeuge, schaffen</a:t>
            </a:r>
          </a:p>
          <a:p>
            <a:pPr algn="just" eaLnBrk="1" fontAlgn="auto" hangingPunct="1">
              <a:spcAft>
                <a:spcPts val="0"/>
              </a:spcAft>
              <a:buFontTx/>
              <a:buChar char="-"/>
              <a:defRPr/>
            </a:pPr>
            <a:r>
              <a:rPr lang="de-DE" sz="1800" dirty="0">
                <a:cs typeface="Arial" pitchFamily="34" charset="0"/>
              </a:rPr>
              <a:t>immer auf der Einsatzstellenseite der Straße anhalten</a:t>
            </a:r>
          </a:p>
          <a:p>
            <a:pPr algn="just" eaLnBrk="1" hangingPunct="1">
              <a:defRPr/>
            </a:pPr>
            <a:endParaRPr lang="de-DE" sz="1800" dirty="0">
              <a:cs typeface="+mn-cs"/>
            </a:endParaRPr>
          </a:p>
        </p:txBody>
      </p:sp>
      <p:sp>
        <p:nvSpPr>
          <p:cNvPr id="3789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c – Einschätzung des besonderen Raumbedarfs: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773238"/>
            <a:ext cx="7772400" cy="3743325"/>
          </a:xfrm>
        </p:spPr>
        <p:txBody>
          <a:bodyPr/>
          <a:lstStyle/>
          <a:p>
            <a:pPr marL="0" indent="0" algn="just" eaLnBrk="1" hangingPunct="1">
              <a:buFont typeface="Arial" charset="0"/>
              <a:buNone/>
              <a:defRPr/>
            </a:pPr>
            <a:r>
              <a:rPr lang="de-DE" sz="1800" dirty="0">
                <a:solidFill>
                  <a:srgbClr val="000000"/>
                </a:solidFill>
                <a:cs typeface="Arial" charset="0"/>
              </a:rPr>
              <a:t>Während der Fahrt wirken folgende Kräfte auf Fahrzeug, Ladung und Insassen:</a:t>
            </a:r>
          </a:p>
          <a:p>
            <a:pPr marL="0" indent="0" algn="just" eaLnBrk="1" hangingPunct="1">
              <a:buFont typeface="Arial" charset="0"/>
              <a:buNone/>
              <a:defRPr/>
            </a:pPr>
            <a:endParaRPr lang="de-DE" sz="1800" dirty="0">
              <a:solidFill>
                <a:srgbClr val="000000"/>
              </a:solidFill>
              <a:cs typeface="Arial" charset="0"/>
            </a:endParaRPr>
          </a:p>
          <a:p>
            <a:pPr algn="just" eaLnBrk="1" hangingPunct="1">
              <a:buFontTx/>
              <a:buChar char="-"/>
              <a:defRPr/>
            </a:pPr>
            <a:r>
              <a:rPr lang="de-DE" sz="1800" dirty="0">
                <a:solidFill>
                  <a:srgbClr val="000000"/>
                </a:solidFill>
                <a:cs typeface="Arial" charset="0"/>
              </a:rPr>
              <a:t>Trägheitskräfte beim Beschleunigen und Bremsen</a:t>
            </a:r>
          </a:p>
          <a:p>
            <a:pPr algn="just" eaLnBrk="1" hangingPunct="1">
              <a:buFontTx/>
              <a:buChar char="-"/>
              <a:defRPr/>
            </a:pPr>
            <a:r>
              <a:rPr lang="de-DE" sz="1800" dirty="0">
                <a:solidFill>
                  <a:srgbClr val="000000"/>
                </a:solidFill>
                <a:cs typeface="Arial" charset="0"/>
              </a:rPr>
              <a:t>Fliehkräfte (sind ebenfalls Trägheitskräfte) beim Kurvenfahren</a:t>
            </a:r>
          </a:p>
          <a:p>
            <a:pPr algn="just" eaLnBrk="1" hangingPunct="1">
              <a:buFontTx/>
              <a:buChar char="-"/>
              <a:defRPr/>
            </a:pPr>
            <a:r>
              <a:rPr lang="de-DE" sz="1800" dirty="0">
                <a:solidFill>
                  <a:srgbClr val="000000"/>
                </a:solidFill>
                <a:cs typeface="Arial" charset="0"/>
              </a:rPr>
              <a:t>Schwerkraft beim Fahren in Steigungen und Gefälle</a:t>
            </a:r>
          </a:p>
          <a:p>
            <a:pPr algn="just" eaLnBrk="1" hangingPunct="1">
              <a:buFontTx/>
              <a:buChar char="-"/>
              <a:defRPr/>
            </a:pPr>
            <a:r>
              <a:rPr lang="de-DE" sz="1800" dirty="0">
                <a:solidFill>
                  <a:srgbClr val="000000"/>
                </a:solidFill>
                <a:cs typeface="Arial" charset="0"/>
              </a:rPr>
              <a:t>Rollwiderstand</a:t>
            </a:r>
          </a:p>
          <a:p>
            <a:pPr algn="just" eaLnBrk="1" hangingPunct="1">
              <a:buFontTx/>
              <a:buChar char="-"/>
              <a:defRPr/>
            </a:pPr>
            <a:r>
              <a:rPr lang="de-DE" sz="1800" dirty="0">
                <a:solidFill>
                  <a:srgbClr val="000000"/>
                </a:solidFill>
                <a:cs typeface="Arial" charset="0"/>
              </a:rPr>
              <a:t>Luftwiderstand und Windkräfte</a:t>
            </a:r>
          </a:p>
          <a:p>
            <a:pPr algn="just" eaLnBrk="1" hangingPunct="1">
              <a:buFontTx/>
              <a:buChar char="-"/>
              <a:defRPr/>
            </a:pPr>
            <a:endParaRPr lang="de-DE" sz="1800" dirty="0">
              <a:solidFill>
                <a:srgbClr val="000000"/>
              </a:solidFill>
              <a:cs typeface="Arial" charset="0"/>
            </a:endParaRPr>
          </a:p>
          <a:p>
            <a:pPr marL="0" indent="0" algn="just" eaLnBrk="1" hangingPunct="1">
              <a:buFontTx/>
              <a:buNone/>
              <a:defRPr/>
            </a:pPr>
            <a:r>
              <a:rPr lang="de-DE" sz="1800" dirty="0">
                <a:solidFill>
                  <a:srgbClr val="000000"/>
                </a:solidFill>
                <a:cs typeface="Arial" charset="0"/>
              </a:rPr>
              <a:t>Die Kenntnis einiger grundlegender Gesetzmäßigkeiten ist notwendig, um jederzeit die Kontrolle über das Fahrzeug und die Lage behalten zu können!</a:t>
            </a:r>
          </a:p>
          <a:p>
            <a:pPr marL="0" indent="0" algn="just" eaLnBrk="1" hangingPunct="1">
              <a:buFontTx/>
              <a:buNone/>
              <a:defRPr/>
            </a:pPr>
            <a:endParaRPr lang="de-DE" sz="1800" dirty="0">
              <a:solidFill>
                <a:srgbClr val="000000"/>
              </a:solidFill>
              <a:cs typeface="Arial" charset="0"/>
            </a:endParaRPr>
          </a:p>
        </p:txBody>
      </p:sp>
      <p:sp>
        <p:nvSpPr>
          <p:cNvPr id="3891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773238"/>
            <a:ext cx="7772400" cy="3743325"/>
          </a:xfrm>
        </p:spPr>
        <p:txBody>
          <a:bodyPr/>
          <a:lstStyle/>
          <a:p>
            <a:pPr marL="0" indent="0" algn="just" eaLnBrk="1" hangingPunct="1">
              <a:buFont typeface="Arial" charset="0"/>
              <a:buNone/>
              <a:defRPr/>
            </a:pPr>
            <a:r>
              <a:rPr lang="de-DE" sz="1800" dirty="0">
                <a:solidFill>
                  <a:srgbClr val="000000"/>
                </a:solidFill>
                <a:cs typeface="Arial" charset="0"/>
              </a:rPr>
              <a:t>Trägheitskräfte (= Massenkräfte):</a:t>
            </a:r>
          </a:p>
          <a:p>
            <a:pPr marL="0" indent="0" algn="just" eaLnBrk="1" hangingPunct="1">
              <a:buFont typeface="Arial" charset="0"/>
              <a:buNone/>
              <a:defRPr/>
            </a:pPr>
            <a:endParaRPr lang="de-DE" sz="1800" dirty="0">
              <a:solidFill>
                <a:srgbClr val="000000"/>
              </a:solidFill>
              <a:cs typeface="Arial" charset="0"/>
            </a:endParaRPr>
          </a:p>
          <a:p>
            <a:pPr marL="0" indent="0" algn="just" eaLnBrk="1" hangingPunct="1">
              <a:buFont typeface="Arial" charset="0"/>
              <a:buNone/>
              <a:defRPr/>
            </a:pPr>
            <a:r>
              <a:rPr lang="de-DE" sz="1800" dirty="0">
                <a:solidFill>
                  <a:srgbClr val="000000"/>
                </a:solidFill>
                <a:cs typeface="Arial" charset="0"/>
              </a:rPr>
              <a:t>Sie treten auf, wenn sich der Bewegungszustand oder die Bewegungsrichtung einer Masse verändert. Die Trägheit der Masse besagt, dass die Masse ihren Ist-Zustand beibehalten „will“, d.h.</a:t>
            </a:r>
          </a:p>
          <a:p>
            <a:pPr marL="0" indent="0" algn="just" eaLnBrk="1" hangingPunct="1">
              <a:buFont typeface="Arial" charset="0"/>
              <a:buNone/>
              <a:defRPr/>
            </a:pPr>
            <a:endParaRPr lang="de-DE" sz="1800" dirty="0">
              <a:solidFill>
                <a:srgbClr val="000000"/>
              </a:solidFill>
              <a:cs typeface="Arial" charset="0"/>
            </a:endParaRPr>
          </a:p>
          <a:p>
            <a:pPr algn="just" eaLnBrk="1" hangingPunct="1">
              <a:buFontTx/>
              <a:buChar char="-"/>
              <a:defRPr/>
            </a:pPr>
            <a:r>
              <a:rPr lang="de-DE" sz="1800" dirty="0">
                <a:solidFill>
                  <a:srgbClr val="000000"/>
                </a:solidFill>
                <a:cs typeface="Arial" charset="0"/>
              </a:rPr>
              <a:t>eine unbewegte Masse „widersetzt“ sich der positiven Beschleunigung</a:t>
            </a:r>
          </a:p>
          <a:p>
            <a:pPr algn="just" eaLnBrk="1" hangingPunct="1">
              <a:buFontTx/>
              <a:buChar char="-"/>
              <a:defRPr/>
            </a:pPr>
            <a:r>
              <a:rPr lang="de-DE" sz="1800" dirty="0">
                <a:solidFill>
                  <a:srgbClr val="000000"/>
                </a:solidFill>
                <a:cs typeface="Arial" charset="0"/>
              </a:rPr>
              <a:t>eine bewegte Masse „widersetzt“ sich der negativen Beschleunigung (Abbremsen / Verzögerung)</a:t>
            </a:r>
          </a:p>
          <a:p>
            <a:pPr algn="just" eaLnBrk="1" hangingPunct="1">
              <a:buFontTx/>
              <a:buChar char="-"/>
              <a:defRPr/>
            </a:pPr>
            <a:r>
              <a:rPr lang="de-DE" sz="1800" dirty="0">
                <a:solidFill>
                  <a:srgbClr val="000000"/>
                </a:solidFill>
                <a:cs typeface="Arial" charset="0"/>
              </a:rPr>
              <a:t>eine sich geradeaus bewegende Masse „widersetzt“ sich der Richtungsänderung (Lenken), hier spricht man von Fliehkräften.</a:t>
            </a:r>
          </a:p>
          <a:p>
            <a:pPr marL="0" indent="0" algn="just" eaLnBrk="1" hangingPunct="1">
              <a:buFont typeface="Arial" charset="0"/>
              <a:buNone/>
              <a:defRPr/>
            </a:pPr>
            <a:endParaRPr lang="de-DE" sz="1800" dirty="0">
              <a:cs typeface="+mn-cs"/>
            </a:endParaRPr>
          </a:p>
        </p:txBody>
      </p:sp>
      <p:sp>
        <p:nvSpPr>
          <p:cNvPr id="3993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773238"/>
            <a:ext cx="7772400" cy="3743325"/>
          </a:xfrm>
        </p:spPr>
        <p:txBody>
          <a:bodyPr/>
          <a:lstStyle/>
          <a:p>
            <a:pPr marL="0" indent="0" algn="just" eaLnBrk="1" hangingPunct="1">
              <a:buFont typeface="Arial" charset="0"/>
              <a:buNone/>
              <a:defRPr/>
            </a:pPr>
            <a:r>
              <a:rPr lang="de-DE" sz="1800" dirty="0">
                <a:cs typeface="+mn-cs"/>
              </a:rPr>
              <a:t>Für den Fahrer ergeben sich hieraus folgende Konsequenzen:</a:t>
            </a:r>
          </a:p>
          <a:p>
            <a:pPr marL="0" indent="0" algn="just" eaLnBrk="1" hangingPunct="1">
              <a:buFont typeface="Arial" charset="0"/>
              <a:buNone/>
              <a:defRPr/>
            </a:pPr>
            <a:endParaRPr lang="de-DE" sz="1800" dirty="0">
              <a:cs typeface="+mn-cs"/>
            </a:endParaRPr>
          </a:p>
          <a:p>
            <a:pPr algn="just" eaLnBrk="1" hangingPunct="1">
              <a:buFontTx/>
              <a:buChar char="-"/>
              <a:defRPr/>
            </a:pPr>
            <a:r>
              <a:rPr lang="de-DE" sz="1800" dirty="0">
                <a:cs typeface="+mn-cs"/>
              </a:rPr>
              <a:t>Beim Beschleunigen ist ein hoher Kraftaufwand erforderlich, im Interesse der Sicherheit und des Fahrzeugs sollte jedoch nicht zu aggressiv beschleunigt werden.</a:t>
            </a:r>
          </a:p>
          <a:p>
            <a:pPr algn="just" eaLnBrk="1" hangingPunct="1">
              <a:buFontTx/>
              <a:buChar char="-"/>
              <a:defRPr/>
            </a:pPr>
            <a:r>
              <a:rPr lang="de-DE" sz="1800" dirty="0">
                <a:cs typeface="+mn-cs"/>
              </a:rPr>
              <a:t>Beim Bremsen ist zu beachten, dass mit der Masse auch die Länge des Bremswegs zunimmt. Zwar haben schwerere Fahrzeuge auch bessere Bremsen, dennoch ist ihr Bremsweg länger als der eines Pkw. Eine angepasste Geschwindigkeit und ein angemessener Abstand zum vorausfahrenden Fahrzeug sind Pflicht!</a:t>
            </a:r>
          </a:p>
          <a:p>
            <a:pPr algn="just" eaLnBrk="1" hangingPunct="1">
              <a:buFontTx/>
              <a:buChar char="-"/>
              <a:defRPr/>
            </a:pPr>
            <a:r>
              <a:rPr lang="de-DE" sz="1800" dirty="0">
                <a:cs typeface="+mn-cs"/>
              </a:rPr>
              <a:t>Spätestens beim übermäßigen Beschleunigen oder Bremsen kommt  unzureichend gesicherte Ladung in Bewegung!</a:t>
            </a:r>
          </a:p>
          <a:p>
            <a:pPr marL="0" indent="0" algn="just" eaLnBrk="1" hangingPunct="1">
              <a:buFontTx/>
              <a:buNone/>
              <a:defRPr/>
            </a:pPr>
            <a:endParaRPr lang="de-DE" sz="1800" dirty="0">
              <a:solidFill>
                <a:srgbClr val="000000"/>
              </a:solidFill>
              <a:cs typeface="Arial" charset="0"/>
            </a:endParaRPr>
          </a:p>
        </p:txBody>
      </p:sp>
      <p:sp>
        <p:nvSpPr>
          <p:cNvPr id="4096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41986" name="Rectangle 3"/>
          <p:cNvSpPr>
            <a:spLocks noGrp="1" noChangeArrowheads="1"/>
          </p:cNvSpPr>
          <p:nvPr>
            <p:ph type="body" idx="1"/>
          </p:nvPr>
        </p:nvSpPr>
        <p:spPr>
          <a:xfrm>
            <a:off x="1042988" y="1773238"/>
            <a:ext cx="7772400" cy="3743325"/>
          </a:xfrm>
        </p:spPr>
        <p:txBody>
          <a:bodyPr/>
          <a:lstStyle/>
          <a:p>
            <a:pPr marL="0" indent="0" algn="just" eaLnBrk="1" hangingPunct="1">
              <a:buFontTx/>
              <a:buNone/>
            </a:pPr>
            <a:endParaRPr lang="de-DE" sz="1800" smtClean="0">
              <a:solidFill>
                <a:srgbClr val="000000"/>
              </a:solidFill>
              <a:cs typeface="Arial" charset="0"/>
            </a:endParaRPr>
          </a:p>
        </p:txBody>
      </p:sp>
      <p:sp>
        <p:nvSpPr>
          <p:cNvPr id="4198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pic>
        <p:nvPicPr>
          <p:cNvPr id="41988" name="Picture 2"/>
          <p:cNvPicPr>
            <a:picLocks noChangeAspect="1" noChangeArrowheads="1"/>
          </p:cNvPicPr>
          <p:nvPr/>
        </p:nvPicPr>
        <p:blipFill>
          <a:blip r:embed="rId2"/>
          <a:srcRect/>
          <a:stretch>
            <a:fillRect/>
          </a:stretch>
        </p:blipFill>
        <p:spPr bwMode="auto">
          <a:xfrm>
            <a:off x="1419225" y="1547813"/>
            <a:ext cx="6840538"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773238"/>
            <a:ext cx="7772400" cy="3743325"/>
          </a:xfrm>
        </p:spPr>
        <p:txBody>
          <a:bodyPr/>
          <a:lstStyle/>
          <a:p>
            <a:pPr marL="0" indent="0" algn="just" eaLnBrk="1" hangingPunct="1">
              <a:buFont typeface="Arial" charset="0"/>
              <a:buNone/>
              <a:defRPr/>
            </a:pPr>
            <a:r>
              <a:rPr lang="de-DE" sz="1800" dirty="0">
                <a:cs typeface="+mn-cs"/>
              </a:rPr>
              <a:t>Kurvenfahren:</a:t>
            </a:r>
          </a:p>
          <a:p>
            <a:pPr marL="0" indent="0" algn="just" eaLnBrk="1" hangingPunct="1">
              <a:buFont typeface="Arial" charset="0"/>
              <a:buNone/>
              <a:defRPr/>
            </a:pPr>
            <a:endParaRPr lang="de-DE" sz="1800" dirty="0">
              <a:cs typeface="+mn-cs"/>
            </a:endParaRPr>
          </a:p>
          <a:p>
            <a:pPr marL="0" indent="0" algn="just" eaLnBrk="1" hangingPunct="1">
              <a:buFont typeface="Arial" charset="0"/>
              <a:buNone/>
              <a:defRPr/>
            </a:pPr>
            <a:r>
              <a:rPr lang="de-DE" sz="1800" dirty="0">
                <a:cs typeface="+mn-cs"/>
              </a:rPr>
              <a:t>Die beim Kurvenfahren wirkenden Fliehkräfte hängen von drei Faktoren ab</a:t>
            </a:r>
            <a:r>
              <a:rPr lang="de-DE" sz="1800" dirty="0" smtClean="0">
                <a:cs typeface="+mn-cs"/>
              </a:rPr>
              <a:t>:</a:t>
            </a:r>
            <a:endParaRPr lang="de-DE" sz="1800" dirty="0">
              <a:cs typeface="+mn-cs"/>
            </a:endParaRPr>
          </a:p>
          <a:p>
            <a:pPr algn="just" eaLnBrk="1" hangingPunct="1">
              <a:buFontTx/>
              <a:buChar char="-"/>
              <a:defRPr/>
            </a:pPr>
            <a:r>
              <a:rPr lang="de-DE" sz="1800" dirty="0">
                <a:cs typeface="+mn-cs"/>
              </a:rPr>
              <a:t>Kurvenradius</a:t>
            </a:r>
          </a:p>
          <a:p>
            <a:pPr algn="just" eaLnBrk="1" hangingPunct="1">
              <a:buFontTx/>
              <a:buChar char="-"/>
              <a:defRPr/>
            </a:pPr>
            <a:r>
              <a:rPr lang="de-DE" sz="1800" dirty="0">
                <a:cs typeface="+mn-cs"/>
              </a:rPr>
              <a:t>Fahrzeugmasse</a:t>
            </a:r>
          </a:p>
          <a:p>
            <a:pPr algn="just" eaLnBrk="1" hangingPunct="1">
              <a:buFontTx/>
              <a:buChar char="-"/>
              <a:defRPr/>
            </a:pPr>
            <a:r>
              <a:rPr lang="de-DE" sz="1800" dirty="0">
                <a:cs typeface="+mn-cs"/>
              </a:rPr>
              <a:t>Fahrzeuggeschwindigkeit</a:t>
            </a:r>
          </a:p>
          <a:p>
            <a:pPr marL="0" indent="0" algn="just" eaLnBrk="1" hangingPunct="1">
              <a:buFontTx/>
              <a:buNone/>
              <a:defRPr/>
            </a:pPr>
            <a:endParaRPr lang="de-DE" sz="1800" dirty="0">
              <a:cs typeface="+mn-cs"/>
            </a:endParaRPr>
          </a:p>
          <a:p>
            <a:pPr marL="0" indent="0" algn="just" eaLnBrk="1" hangingPunct="1">
              <a:buFontTx/>
              <a:buNone/>
              <a:defRPr/>
            </a:pPr>
            <a:r>
              <a:rPr lang="de-DE" sz="1800" dirty="0">
                <a:cs typeface="+mn-cs"/>
              </a:rPr>
              <a:t>Der Fahrer kann die Fliehkräfte lediglich über die Geschwindigkeit beeinflussen. Vor Kurven gilt also:</a:t>
            </a:r>
          </a:p>
          <a:p>
            <a:pPr marL="0" indent="0" algn="just" eaLnBrk="1" hangingPunct="1">
              <a:buFontTx/>
              <a:buNone/>
              <a:defRPr/>
            </a:pPr>
            <a:r>
              <a:rPr lang="de-DE" sz="1800" dirty="0">
                <a:cs typeface="+mn-cs"/>
              </a:rPr>
              <a:t>Rechtzeitig abbremsen, mit angepasster Geschwindigkeit in die Kurve einfahren und nur behutsam wieder beschleunigen!</a:t>
            </a:r>
          </a:p>
          <a:p>
            <a:pPr marL="0" indent="0" algn="just" eaLnBrk="1" hangingPunct="1">
              <a:buFontTx/>
              <a:buNone/>
              <a:defRPr/>
            </a:pPr>
            <a:r>
              <a:rPr lang="de-DE" sz="1800" dirty="0">
                <a:cs typeface="+mn-cs"/>
              </a:rPr>
              <a:t>Aggressives Bremsen in Kurven führt schnell zum Kontrollverlust.</a:t>
            </a:r>
          </a:p>
          <a:p>
            <a:pPr marL="0" indent="0" algn="just" eaLnBrk="1" hangingPunct="1">
              <a:buFont typeface="Arial" charset="0"/>
              <a:buNone/>
              <a:defRPr/>
            </a:pPr>
            <a:endParaRPr lang="de-DE" sz="1800" dirty="0">
              <a:cs typeface="+mn-cs"/>
            </a:endParaRPr>
          </a:p>
        </p:txBody>
      </p:sp>
      <p:sp>
        <p:nvSpPr>
          <p:cNvPr id="4301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44034" name="Rectangle 3"/>
          <p:cNvSpPr>
            <a:spLocks noGrp="1" noChangeArrowheads="1"/>
          </p:cNvSpPr>
          <p:nvPr>
            <p:ph type="body" idx="1"/>
          </p:nvPr>
        </p:nvSpPr>
        <p:spPr>
          <a:xfrm>
            <a:off x="1042988" y="1628775"/>
            <a:ext cx="7772400" cy="3887788"/>
          </a:xfrm>
        </p:spPr>
        <p:txBody>
          <a:bodyPr/>
          <a:lstStyle/>
          <a:p>
            <a:pPr marL="0" indent="0" algn="just" eaLnBrk="1" hangingPunct="1">
              <a:buFontTx/>
              <a:buNone/>
            </a:pPr>
            <a:r>
              <a:rPr lang="de-DE" sz="1800" smtClean="0"/>
              <a:t>Wissenswertes zu Fliehkräften:</a:t>
            </a:r>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endParaRPr lang="de-DE" sz="1800" smtClean="0"/>
          </a:p>
          <a:p>
            <a:pPr marL="0" indent="0" algn="just" eaLnBrk="1" hangingPunct="1">
              <a:buFontTx/>
              <a:buNone/>
            </a:pPr>
            <a:r>
              <a:rPr lang="de-DE" sz="1800" smtClean="0"/>
              <a:t>Die Fliehkraft nimmt im Quadrat zu!</a:t>
            </a:r>
          </a:p>
          <a:p>
            <a:pPr marL="0" indent="0" algn="just" eaLnBrk="1" hangingPunct="1">
              <a:buFontTx/>
              <a:buNone/>
            </a:pPr>
            <a:r>
              <a:rPr lang="de-DE" sz="1800" smtClean="0"/>
              <a:t>Doppelte Geschwindigkeit = Vierfache Fliehkraft!</a:t>
            </a:r>
          </a:p>
          <a:p>
            <a:pPr marL="0" indent="0" algn="just" eaLnBrk="1" hangingPunct="1">
              <a:buFontTx/>
              <a:buNone/>
            </a:pPr>
            <a:endParaRPr lang="de-DE" sz="1800" smtClean="0"/>
          </a:p>
        </p:txBody>
      </p:sp>
      <p:sp>
        <p:nvSpPr>
          <p:cNvPr id="4403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grpSp>
        <p:nvGrpSpPr>
          <p:cNvPr id="44036" name="Gruppieren 10"/>
          <p:cNvGrpSpPr>
            <a:grpSpLocks/>
          </p:cNvGrpSpPr>
          <p:nvPr/>
        </p:nvGrpSpPr>
        <p:grpSpPr bwMode="auto">
          <a:xfrm>
            <a:off x="1476375" y="2133600"/>
            <a:ext cx="2960688" cy="2876550"/>
            <a:chOff x="1475656" y="2132856"/>
            <a:chExt cx="2961247" cy="2876550"/>
          </a:xfrm>
        </p:grpSpPr>
        <p:pic>
          <p:nvPicPr>
            <p:cNvPr id="44044" name="Grafik 5"/>
            <p:cNvPicPr>
              <a:picLocks noChangeAspect="1"/>
            </p:cNvPicPr>
            <p:nvPr/>
          </p:nvPicPr>
          <p:blipFill>
            <a:blip r:embed="rId2"/>
            <a:srcRect l="53996" t="8337" b="48248"/>
            <a:stretch>
              <a:fillRect/>
            </a:stretch>
          </p:blipFill>
          <p:spPr bwMode="auto">
            <a:xfrm>
              <a:off x="1475656" y="2132856"/>
              <a:ext cx="2961247" cy="2876550"/>
            </a:xfrm>
            <a:prstGeom prst="rect">
              <a:avLst/>
            </a:prstGeom>
            <a:noFill/>
            <a:ln w="19050">
              <a:solidFill>
                <a:schemeClr val="tx1"/>
              </a:solidFill>
              <a:miter lim="800000"/>
              <a:headEnd/>
              <a:tailEnd/>
            </a:ln>
          </p:spPr>
        </p:pic>
        <p:sp>
          <p:nvSpPr>
            <p:cNvPr id="44045" name="Textfeld 1"/>
            <p:cNvSpPr txBox="1">
              <a:spLocks noChangeArrowheads="1"/>
            </p:cNvSpPr>
            <p:nvPr/>
          </p:nvSpPr>
          <p:spPr bwMode="auto">
            <a:xfrm>
              <a:off x="1619672" y="4149080"/>
              <a:ext cx="1008112" cy="369332"/>
            </a:xfrm>
            <a:prstGeom prst="rect">
              <a:avLst/>
            </a:prstGeom>
            <a:noFill/>
            <a:ln w="9525">
              <a:noFill/>
              <a:miter lim="800000"/>
              <a:headEnd/>
              <a:tailEnd/>
            </a:ln>
          </p:spPr>
          <p:txBody>
            <a:bodyPr>
              <a:spAutoFit/>
            </a:bodyPr>
            <a:lstStyle/>
            <a:p>
              <a:pPr eaLnBrk="0" hangingPunct="0"/>
              <a:r>
                <a:rPr lang="de-DE" sz="1800"/>
                <a:t>40 km/h</a:t>
              </a:r>
            </a:p>
          </p:txBody>
        </p:sp>
        <p:sp>
          <p:nvSpPr>
            <p:cNvPr id="14" name="Gestreifter Pfeil nach rechts 13"/>
            <p:cNvSpPr/>
            <p:nvPr/>
          </p:nvSpPr>
          <p:spPr bwMode="auto">
            <a:xfrm rot="18872717">
              <a:off x="3608112" y="3388555"/>
              <a:ext cx="431800" cy="142902"/>
            </a:xfrm>
            <a:prstGeom prst="stripedRightArrow">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grpSp>
      <p:grpSp>
        <p:nvGrpSpPr>
          <p:cNvPr id="44037" name="Gruppieren 21"/>
          <p:cNvGrpSpPr>
            <a:grpSpLocks/>
          </p:cNvGrpSpPr>
          <p:nvPr/>
        </p:nvGrpSpPr>
        <p:grpSpPr bwMode="auto">
          <a:xfrm>
            <a:off x="5281613" y="2133600"/>
            <a:ext cx="2960687" cy="2876550"/>
            <a:chOff x="5281017" y="2132856"/>
            <a:chExt cx="2961247" cy="2876550"/>
          </a:xfrm>
        </p:grpSpPr>
        <p:pic>
          <p:nvPicPr>
            <p:cNvPr id="44038" name="Grafik 6"/>
            <p:cNvPicPr>
              <a:picLocks noChangeAspect="1"/>
            </p:cNvPicPr>
            <p:nvPr/>
          </p:nvPicPr>
          <p:blipFill>
            <a:blip r:embed="rId2"/>
            <a:srcRect l="53996" t="8337" b="48248"/>
            <a:stretch>
              <a:fillRect/>
            </a:stretch>
          </p:blipFill>
          <p:spPr bwMode="auto">
            <a:xfrm>
              <a:off x="5281017" y="2132856"/>
              <a:ext cx="2961247" cy="2876550"/>
            </a:xfrm>
            <a:prstGeom prst="rect">
              <a:avLst/>
            </a:prstGeom>
            <a:noFill/>
            <a:ln w="19050">
              <a:solidFill>
                <a:schemeClr val="tx1"/>
              </a:solidFill>
              <a:miter lim="800000"/>
              <a:headEnd/>
              <a:tailEnd/>
            </a:ln>
          </p:spPr>
        </p:pic>
        <p:sp>
          <p:nvSpPr>
            <p:cNvPr id="44039" name="Textfeld 8"/>
            <p:cNvSpPr txBox="1">
              <a:spLocks noChangeArrowheads="1"/>
            </p:cNvSpPr>
            <p:nvPr/>
          </p:nvSpPr>
          <p:spPr bwMode="auto">
            <a:xfrm>
              <a:off x="5436096" y="4149080"/>
              <a:ext cx="1008112" cy="369332"/>
            </a:xfrm>
            <a:prstGeom prst="rect">
              <a:avLst/>
            </a:prstGeom>
            <a:noFill/>
            <a:ln w="9525">
              <a:noFill/>
              <a:miter lim="800000"/>
              <a:headEnd/>
              <a:tailEnd/>
            </a:ln>
          </p:spPr>
          <p:txBody>
            <a:bodyPr>
              <a:spAutoFit/>
            </a:bodyPr>
            <a:lstStyle/>
            <a:p>
              <a:pPr eaLnBrk="0" hangingPunct="0"/>
              <a:r>
                <a:rPr lang="de-DE" sz="1800"/>
                <a:t>80 km/h</a:t>
              </a:r>
            </a:p>
          </p:txBody>
        </p:sp>
        <p:sp>
          <p:nvSpPr>
            <p:cNvPr id="18" name="Gestreifter Pfeil nach rechts 17"/>
            <p:cNvSpPr/>
            <p:nvPr/>
          </p:nvSpPr>
          <p:spPr bwMode="auto">
            <a:xfrm rot="18872717">
              <a:off x="7514299" y="3473485"/>
              <a:ext cx="431800" cy="144490"/>
            </a:xfrm>
            <a:prstGeom prst="stripedRightArrow">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19" name="Gestreifter Pfeil nach rechts 18"/>
            <p:cNvSpPr/>
            <p:nvPr/>
          </p:nvSpPr>
          <p:spPr bwMode="auto">
            <a:xfrm rot="18872717">
              <a:off x="7658789" y="3613186"/>
              <a:ext cx="433387" cy="142902"/>
            </a:xfrm>
            <a:prstGeom prst="stripedRightArrow">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0" name="Gestreifter Pfeil nach rechts 19"/>
            <p:cNvSpPr/>
            <p:nvPr/>
          </p:nvSpPr>
          <p:spPr bwMode="auto">
            <a:xfrm rot="18872717">
              <a:off x="7371397" y="3340135"/>
              <a:ext cx="431800" cy="144490"/>
            </a:xfrm>
            <a:prstGeom prst="stripedRightArrow">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1" name="Gestreifter Pfeil nach rechts 20"/>
            <p:cNvSpPr/>
            <p:nvPr/>
          </p:nvSpPr>
          <p:spPr bwMode="auto">
            <a:xfrm rot="18872717">
              <a:off x="7233258" y="3198849"/>
              <a:ext cx="431800" cy="144489"/>
            </a:xfrm>
            <a:prstGeom prst="stripedRightArrow">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990600" y="28575"/>
            <a:ext cx="7772400" cy="914400"/>
          </a:xfrm>
        </p:spPr>
        <p:txBody>
          <a:bodyPr/>
          <a:lstStyle/>
          <a:p>
            <a:pPr algn="l" eaLnBrk="1" hangingPunct="1">
              <a:spcBef>
                <a:spcPct val="50000"/>
              </a:spcBef>
            </a:pPr>
            <a:r>
              <a:rPr lang="de-DE" sz="2400" b="1" smtClean="0">
                <a:cs typeface="Arial" charset="0"/>
              </a:rPr>
              <a:t>Fahrerlaubnis-Ergänzungsschulung</a:t>
            </a:r>
            <a:endParaRPr lang="de-DE" sz="2400" smtClean="0"/>
          </a:p>
        </p:txBody>
      </p:sp>
      <p:sp>
        <p:nvSpPr>
          <p:cNvPr id="17410" name="Rectangle 3"/>
          <p:cNvSpPr>
            <a:spLocks noGrp="1" noChangeArrowheads="1"/>
          </p:cNvSpPr>
          <p:nvPr>
            <p:ph type="body" idx="1"/>
          </p:nvPr>
        </p:nvSpPr>
        <p:spPr>
          <a:xfrm>
            <a:off x="1042988" y="1844675"/>
            <a:ext cx="7772400" cy="3197225"/>
          </a:xfrm>
        </p:spPr>
        <p:txBody>
          <a:bodyPr/>
          <a:lstStyle/>
          <a:p>
            <a:pPr marL="0" indent="0" algn="just" eaLnBrk="1" hangingPunct="1">
              <a:lnSpc>
                <a:spcPct val="90000"/>
              </a:lnSpc>
              <a:spcBef>
                <a:spcPct val="70000"/>
              </a:spcBef>
              <a:buFontTx/>
              <a:buNone/>
            </a:pPr>
            <a:r>
              <a:rPr lang="de-DE" sz="1800" smtClean="0">
                <a:cs typeface="Arial" charset="0"/>
              </a:rPr>
              <a:t>Landesverordnung über die Erteilung von Fahrberechtigungen zum Führen von Einsatzfahrzeugen der Freiwilligen Feuerwehren, der nach Landesrecht anerkannten Rettungsdienste und der technischen Hilfsdienste (Fahrberechtigungsverordnung Rheinland-Pfalz - FbLVO -) vom  9. April 2011(letzte Änderung 20. Oktober 2012) </a:t>
            </a:r>
          </a:p>
          <a:p>
            <a:pPr marL="0" indent="0" algn="just" eaLnBrk="1" hangingPunct="1">
              <a:lnSpc>
                <a:spcPct val="90000"/>
              </a:lnSpc>
              <a:spcBef>
                <a:spcPct val="70000"/>
              </a:spcBef>
              <a:buFontTx/>
              <a:buNone/>
            </a:pPr>
            <a:endParaRPr lang="de-DE" sz="1800" smtClean="0"/>
          </a:p>
        </p:txBody>
      </p:sp>
      <p:sp>
        <p:nvSpPr>
          <p:cNvPr id="1741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b="1">
                <a:cs typeface="Arial" charset="0"/>
              </a:rPr>
              <a:t>I – Rechtliche Grundlagen:</a:t>
            </a:r>
            <a:endParaRPr lang="de-DE"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42988" y="1773238"/>
            <a:ext cx="7772400" cy="3743325"/>
          </a:xfrm>
        </p:spPr>
        <p:txBody>
          <a:bodyPr/>
          <a:lstStyle/>
          <a:p>
            <a:pPr marL="0" indent="0" algn="just" eaLnBrk="1" hangingPunct="1">
              <a:buFont typeface="Arial" charset="0"/>
              <a:buNone/>
              <a:defRPr/>
            </a:pPr>
            <a:r>
              <a:rPr lang="de-DE" sz="1800" dirty="0">
                <a:cs typeface="+mn-cs"/>
              </a:rPr>
              <a:t>Fahren in Steigungen und Gefälle:</a:t>
            </a:r>
          </a:p>
          <a:p>
            <a:pPr marL="0" indent="0" algn="just" eaLnBrk="1" hangingPunct="1">
              <a:buFont typeface="Arial" charset="0"/>
              <a:buNone/>
              <a:defRPr/>
            </a:pPr>
            <a:endParaRPr lang="de-DE" sz="1800" dirty="0">
              <a:cs typeface="+mn-cs"/>
            </a:endParaRPr>
          </a:p>
          <a:p>
            <a:pPr marL="0" indent="0" algn="just" eaLnBrk="1" hangingPunct="1">
              <a:buFont typeface="Arial" charset="0"/>
              <a:buNone/>
              <a:defRPr/>
            </a:pPr>
            <a:r>
              <a:rPr lang="de-DE" sz="1800" dirty="0">
                <a:cs typeface="+mn-cs"/>
              </a:rPr>
              <a:t>An Hängen wirkt sich die </a:t>
            </a:r>
            <a:r>
              <a:rPr lang="de-DE" sz="1800" dirty="0" err="1">
                <a:cs typeface="+mn-cs"/>
              </a:rPr>
              <a:t>Hangabtriebskraft</a:t>
            </a:r>
            <a:r>
              <a:rPr lang="de-DE" sz="1800" dirty="0">
                <a:cs typeface="+mn-cs"/>
              </a:rPr>
              <a:t> als Teil der Gewichtskraft (Schwerkraft) spürbar auf das Fahrzeug aus: bei der Fahrt aufwärts muss sie überwunden werden, bei der Fahrt abwärts kommt sie beschleunigend dazu.</a:t>
            </a:r>
          </a:p>
          <a:p>
            <a:pPr algn="just" eaLnBrk="1" hangingPunct="1">
              <a:buFontTx/>
              <a:buChar char="-"/>
              <a:defRPr/>
            </a:pPr>
            <a:r>
              <a:rPr lang="de-DE" sz="1800" dirty="0" smtClean="0">
                <a:cs typeface="+mn-cs"/>
              </a:rPr>
              <a:t>In </a:t>
            </a:r>
            <a:r>
              <a:rPr lang="de-DE" sz="1800" dirty="0">
                <a:cs typeface="+mn-cs"/>
              </a:rPr>
              <a:t>beiden Situationen ist frühzeitig herunterzuschalten. Im Stand ist das Fahrzeug mit Feststellbremse und Unterlegkeilen zu </a:t>
            </a:r>
            <a:r>
              <a:rPr lang="de-DE" sz="1800" dirty="0" smtClean="0">
                <a:cs typeface="+mn-cs"/>
              </a:rPr>
              <a:t>sichern.</a:t>
            </a:r>
          </a:p>
          <a:p>
            <a:pPr algn="just" eaLnBrk="1" hangingPunct="1">
              <a:buFontTx/>
              <a:buChar char="-"/>
              <a:defRPr/>
            </a:pPr>
            <a:r>
              <a:rPr lang="de-DE" sz="1800" dirty="0" smtClean="0">
                <a:cs typeface="+mn-cs"/>
              </a:rPr>
              <a:t>Bei </a:t>
            </a:r>
            <a:r>
              <a:rPr lang="de-DE" sz="1800" dirty="0">
                <a:cs typeface="+mn-cs"/>
              </a:rPr>
              <a:t>der Fahrt aufwärts ist insbesondere die Kühlmitteltemperatur zu </a:t>
            </a:r>
            <a:r>
              <a:rPr lang="de-DE" sz="1800" dirty="0" smtClean="0">
                <a:cs typeface="+mn-cs"/>
              </a:rPr>
              <a:t>beobachten.</a:t>
            </a:r>
          </a:p>
          <a:p>
            <a:pPr algn="just" eaLnBrk="1" hangingPunct="1">
              <a:buFontTx/>
              <a:buChar char="-"/>
              <a:defRPr/>
            </a:pPr>
            <a:r>
              <a:rPr lang="de-DE" sz="1800" dirty="0" smtClean="0">
                <a:cs typeface="+mn-cs"/>
              </a:rPr>
              <a:t>Bei </a:t>
            </a:r>
            <a:r>
              <a:rPr lang="de-DE" sz="1800" dirty="0">
                <a:cs typeface="+mn-cs"/>
              </a:rPr>
              <a:t>der Fahrt abwärts ist die Geschwindigkeit ausreichend zu reduzieren und darauf zu achten, dass die Bremsen nicht überhitzen (Dauerbremse benutzen).</a:t>
            </a:r>
          </a:p>
        </p:txBody>
      </p:sp>
      <p:sp>
        <p:nvSpPr>
          <p:cNvPr id="4505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d – </a:t>
            </a:r>
            <a:r>
              <a:rPr lang="de-DE" sz="2000" b="1">
                <a:cs typeface="Arial" charset="0"/>
              </a:rPr>
              <a:t>Beschleunigen, Bremsen und Kurvenverhalten:</a:t>
            </a:r>
            <a:endParaRPr lang="de-DE" sz="20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57275" y="1773238"/>
            <a:ext cx="7772400" cy="3743325"/>
          </a:xfrm>
        </p:spPr>
        <p:txBody>
          <a:bodyPr/>
          <a:lstStyle/>
          <a:p>
            <a:pPr marL="0" indent="0" algn="just" eaLnBrk="1" fontAlgn="auto" hangingPunct="1">
              <a:spcAft>
                <a:spcPts val="0"/>
              </a:spcAft>
              <a:buFont typeface="Arial" pitchFamily="34" charset="0"/>
              <a:buNone/>
              <a:defRPr/>
            </a:pPr>
            <a:r>
              <a:rPr lang="de-DE" sz="1800" dirty="0">
                <a:solidFill>
                  <a:srgbClr val="000000"/>
                </a:solidFill>
                <a:cs typeface="Arial" charset="0"/>
              </a:rPr>
              <a:t>Grundsätzliches:</a:t>
            </a:r>
          </a:p>
          <a:p>
            <a:pPr marL="0" indent="0" algn="just" eaLnBrk="1" fontAlgn="auto" hangingPunct="1">
              <a:spcAft>
                <a:spcPts val="0"/>
              </a:spcAft>
              <a:buFont typeface="Arial" pitchFamily="34" charset="0"/>
              <a:buNone/>
              <a:defRPr/>
            </a:pPr>
            <a:r>
              <a:rPr lang="de-DE" sz="1800" dirty="0">
                <a:solidFill>
                  <a:srgbClr val="000000"/>
                </a:solidFill>
                <a:cs typeface="Arial" charset="0"/>
              </a:rPr>
              <a:t>Beim Beladen von Fahrzeugen ist auf eine ordnungsgemäße Platzierung und Sicherung der zu transportierenden Materialien zu achten. Dies hat folgende Gründe:</a:t>
            </a:r>
          </a:p>
          <a:p>
            <a:pPr algn="just" eaLnBrk="1" fontAlgn="auto" hangingPunct="1">
              <a:spcAft>
                <a:spcPts val="0"/>
              </a:spcAft>
              <a:buFont typeface="Symbol" pitchFamily="18" charset="2"/>
              <a:buChar char="-"/>
              <a:defRPr/>
            </a:pPr>
            <a:r>
              <a:rPr lang="de-DE" sz="1800" dirty="0">
                <a:solidFill>
                  <a:srgbClr val="000000"/>
                </a:solidFill>
                <a:cs typeface="Arial" charset="0"/>
              </a:rPr>
              <a:t>Durch die Ladung verändert sich der Schwerpunkt des Fahrzeuges (nach hinten und nach oben). Dies ist von besonderem Belang, da die auf das Fahrzeug wirkenden Kräfte im Schwerpunkt ansetzen.</a:t>
            </a:r>
          </a:p>
          <a:p>
            <a:pPr algn="just" eaLnBrk="1" fontAlgn="auto" hangingPunct="1">
              <a:spcAft>
                <a:spcPts val="0"/>
              </a:spcAft>
              <a:buFont typeface="Symbol" pitchFamily="18" charset="2"/>
              <a:buChar char="-"/>
              <a:defRPr/>
            </a:pPr>
            <a:r>
              <a:rPr lang="de-DE" sz="1800" dirty="0">
                <a:solidFill>
                  <a:srgbClr val="000000"/>
                </a:solidFill>
                <a:cs typeface="Arial" charset="0"/>
              </a:rPr>
              <a:t>Unzureichend gesicherte Ladung kann beim Verrutschen den Schwerpunkt verlagern und dadurch zu einem katastrophalen Kontrollverlust führen. Des weiteren können Ladung und Fahrzeug auch schon durch kleinere Rutschungen beschädigt werden.</a:t>
            </a:r>
          </a:p>
          <a:p>
            <a:pPr algn="just" eaLnBrk="1" fontAlgn="auto" hangingPunct="1">
              <a:spcAft>
                <a:spcPts val="0"/>
              </a:spcAft>
              <a:buFont typeface="Arial" pitchFamily="34" charset="0"/>
              <a:buChar char="•"/>
              <a:defRPr/>
            </a:pPr>
            <a:endParaRPr lang="de-DE" sz="1800" dirty="0">
              <a:solidFill>
                <a:srgbClr val="000000"/>
              </a:solidFill>
              <a:cs typeface="Arial" charset="0"/>
            </a:endParaRPr>
          </a:p>
          <a:p>
            <a:pPr marL="0" indent="0" eaLnBrk="1" hangingPunct="1">
              <a:buFontTx/>
              <a:buNone/>
              <a:defRPr/>
            </a:pPr>
            <a:endParaRPr lang="de-DE" sz="1800" dirty="0">
              <a:cs typeface="+mn-cs"/>
            </a:endParaRPr>
          </a:p>
        </p:txBody>
      </p:sp>
      <p:sp>
        <p:nvSpPr>
          <p:cNvPr id="4608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57275" y="1773238"/>
            <a:ext cx="7772400" cy="3743325"/>
          </a:xfrm>
        </p:spPr>
        <p:txBody>
          <a:bodyPr/>
          <a:lstStyle/>
          <a:p>
            <a:pPr marL="0" indent="0" algn="just" eaLnBrk="1" fontAlgn="auto" hangingPunct="1">
              <a:spcAft>
                <a:spcPts val="0"/>
              </a:spcAft>
              <a:buFont typeface="Arial" pitchFamily="34" charset="0"/>
              <a:buNone/>
              <a:defRPr/>
            </a:pPr>
            <a:r>
              <a:rPr lang="de-DE" sz="1800" dirty="0">
                <a:solidFill>
                  <a:srgbClr val="000000"/>
                </a:solidFill>
                <a:cs typeface="Arial" charset="0"/>
              </a:rPr>
              <a:t>Auf folgendes ist bei Auswahl und Platzierung der Ladung zu achten:</a:t>
            </a:r>
          </a:p>
          <a:p>
            <a:pPr algn="just" eaLnBrk="1" fontAlgn="auto" hangingPunct="1">
              <a:spcAft>
                <a:spcPts val="0"/>
              </a:spcAft>
              <a:buFontTx/>
              <a:buChar char="-"/>
              <a:defRPr/>
            </a:pPr>
            <a:r>
              <a:rPr lang="de-DE" sz="1800" dirty="0">
                <a:solidFill>
                  <a:srgbClr val="000000"/>
                </a:solidFill>
                <a:cs typeface="Arial" charset="0"/>
              </a:rPr>
              <a:t>Das Fahrzeug darf nicht überladen werden. Das zulässige Gesamtgewicht ist zu beachten! Gewichte sind im Zweifel nachzuschlagen oder selbst zu wiegen, nicht bloß zu schätzen!</a:t>
            </a:r>
          </a:p>
          <a:p>
            <a:pPr algn="just" eaLnBrk="1" fontAlgn="auto" hangingPunct="1">
              <a:spcAft>
                <a:spcPts val="0"/>
              </a:spcAft>
              <a:buFontTx/>
              <a:buChar char="-"/>
              <a:defRPr/>
            </a:pPr>
            <a:r>
              <a:rPr lang="de-DE" sz="1800" dirty="0">
                <a:solidFill>
                  <a:srgbClr val="000000"/>
                </a:solidFill>
                <a:cs typeface="Arial" charset="0"/>
              </a:rPr>
              <a:t>Die Ladung sollte gleichmäßig verteilt sein, sodass das Fahrzeug keine Schieflage bekommt und der Schwerpunkt möglichst mittig und niedrig liegt. </a:t>
            </a:r>
          </a:p>
          <a:p>
            <a:pPr algn="just" eaLnBrk="1" fontAlgn="auto" hangingPunct="1">
              <a:spcAft>
                <a:spcPts val="0"/>
              </a:spcAft>
              <a:buFontTx/>
              <a:buChar char="-"/>
              <a:defRPr/>
            </a:pPr>
            <a:r>
              <a:rPr lang="de-DE" sz="1800" dirty="0">
                <a:solidFill>
                  <a:srgbClr val="000000"/>
                </a:solidFill>
                <a:cs typeface="Arial" charset="0"/>
              </a:rPr>
              <a:t>Die Ladung sollte kompakt und bündig angeordnet werden. Schon das trägt zur Sicherung bei (siehe Formschluss).</a:t>
            </a:r>
          </a:p>
          <a:p>
            <a:pPr algn="just" eaLnBrk="1" fontAlgn="auto" hangingPunct="1">
              <a:spcAft>
                <a:spcPts val="0"/>
              </a:spcAft>
              <a:buFontTx/>
              <a:buChar char="-"/>
              <a:defRPr/>
            </a:pPr>
            <a:r>
              <a:rPr lang="de-DE" sz="1800" dirty="0">
                <a:solidFill>
                  <a:srgbClr val="000000"/>
                </a:solidFill>
                <a:cs typeface="Arial" charset="0"/>
              </a:rPr>
              <a:t>Die Ladung darf punktuell nicht zu schwer für die Ladefläche sein.</a:t>
            </a:r>
          </a:p>
          <a:p>
            <a:pPr marL="0" indent="0" algn="just" eaLnBrk="1" fontAlgn="auto" hangingPunct="1">
              <a:spcAft>
                <a:spcPts val="0"/>
              </a:spcAft>
              <a:buFontTx/>
              <a:buNone/>
              <a:defRPr/>
            </a:pPr>
            <a:endParaRPr lang="en-US" sz="1800" dirty="0">
              <a:solidFill>
                <a:srgbClr val="000000"/>
              </a:solidFill>
              <a:cs typeface="Arial" charset="0"/>
            </a:endParaRPr>
          </a:p>
        </p:txBody>
      </p:sp>
      <p:sp>
        <p:nvSpPr>
          <p:cNvPr id="4710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48130"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Bewegungsmöglichkeiten unzureichend gesicherter Ladung:</a:t>
            </a:r>
          </a:p>
        </p:txBody>
      </p:sp>
      <p:sp>
        <p:nvSpPr>
          <p:cNvPr id="4813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48132" name="Picture 2"/>
          <p:cNvPicPr>
            <a:picLocks noChangeAspect="1" noChangeArrowheads="1"/>
          </p:cNvPicPr>
          <p:nvPr/>
        </p:nvPicPr>
        <p:blipFill>
          <a:blip r:embed="rId2"/>
          <a:srcRect/>
          <a:stretch>
            <a:fillRect/>
          </a:stretch>
        </p:blipFill>
        <p:spPr bwMode="auto">
          <a:xfrm>
            <a:off x="2555875" y="2176463"/>
            <a:ext cx="4098925"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49154"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Formschluss:</a:t>
            </a:r>
          </a:p>
          <a:p>
            <a:pPr marL="0" indent="0" algn="just" eaLnBrk="1" hangingPunct="1">
              <a:buFontTx/>
              <a:buNone/>
            </a:pPr>
            <a:endParaRPr lang="de-DE" sz="1800" smtClean="0">
              <a:solidFill>
                <a:srgbClr val="000000"/>
              </a:solidFill>
              <a:cs typeface="Arial" charset="0"/>
            </a:endParaRPr>
          </a:p>
          <a:p>
            <a:pPr marL="0" indent="0" algn="just" eaLnBrk="1" hangingPunct="1">
              <a:buFontTx/>
              <a:buNone/>
            </a:pPr>
            <a:r>
              <a:rPr lang="de-DE" sz="1800" smtClean="0">
                <a:solidFill>
                  <a:srgbClr val="000000"/>
                </a:solidFill>
                <a:cs typeface="Arial" charset="0"/>
              </a:rPr>
              <a:t>Werden die Ladegüter so zwischen die Laderaumbegrenzungen (z.B. Trennwände, Rungen, Regalaufbauten) gestaut, dass die Ladefläche möglichst lückenlos ausgefüllt ist und bereits allein die Laderaumbegrenzungen die Ladegüter in Position halten, spricht man von Formschluss. Dies setzt voraus, dass die Laderaumbegrenzungen ausreichend robust sind. Formschlüssige Lagerung kann auch durch Fixierung durch Keile oder Kanthölzer etc. erfolgen.</a:t>
            </a:r>
          </a:p>
          <a:p>
            <a:pPr marL="0" indent="0" algn="just" eaLnBrk="1" hangingPunct="1">
              <a:buFontTx/>
              <a:buNone/>
            </a:pPr>
            <a:endParaRPr lang="en-US" sz="1800" smtClean="0">
              <a:solidFill>
                <a:srgbClr val="000000"/>
              </a:solidFill>
              <a:cs typeface="Arial" charset="0"/>
            </a:endParaRPr>
          </a:p>
        </p:txBody>
      </p:sp>
      <p:sp>
        <p:nvSpPr>
          <p:cNvPr id="4915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0178"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en-US" sz="1800" smtClean="0">
                <a:solidFill>
                  <a:srgbClr val="000000"/>
                </a:solidFill>
                <a:cs typeface="Arial" charset="0"/>
              </a:rPr>
              <a:t>Beispiel für kompakt gestaute und durch Laderaumbegrenzung gehaltene Ladung (Formschluss):</a:t>
            </a:r>
          </a:p>
        </p:txBody>
      </p:sp>
      <p:sp>
        <p:nvSpPr>
          <p:cNvPr id="5017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50180" name="Picture 2" descr="C:\Users\praktikant 2b\Dropbox\Vortrag Terror\Simon\Führerscheinerweiterung\gw san5.png"/>
          <p:cNvPicPr>
            <a:picLocks noChangeAspect="1" noChangeArrowheads="1"/>
          </p:cNvPicPr>
          <p:nvPr/>
        </p:nvPicPr>
        <p:blipFill>
          <a:blip r:embed="rId2"/>
          <a:srcRect/>
          <a:stretch>
            <a:fillRect/>
          </a:stretch>
        </p:blipFill>
        <p:spPr bwMode="auto">
          <a:xfrm>
            <a:off x="1258888" y="2492375"/>
            <a:ext cx="7364412" cy="332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1202"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en-US" sz="1800" smtClean="0">
                <a:solidFill>
                  <a:srgbClr val="000000"/>
                </a:solidFill>
                <a:cs typeface="Arial" charset="0"/>
              </a:rPr>
              <a:t>Beispiele für Formschluss durch Keile und Kanthölzer: </a:t>
            </a:r>
          </a:p>
        </p:txBody>
      </p:sp>
      <p:sp>
        <p:nvSpPr>
          <p:cNvPr id="5120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51204" name="Picture 2"/>
          <p:cNvPicPr>
            <a:picLocks noChangeAspect="1" noChangeArrowheads="1"/>
          </p:cNvPicPr>
          <p:nvPr/>
        </p:nvPicPr>
        <p:blipFill>
          <a:blip r:embed="rId2"/>
          <a:srcRect/>
          <a:stretch>
            <a:fillRect/>
          </a:stretch>
        </p:blipFill>
        <p:spPr bwMode="auto">
          <a:xfrm>
            <a:off x="889000" y="3284538"/>
            <a:ext cx="8408988"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2226"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Kraftschluss:</a:t>
            </a:r>
          </a:p>
          <a:p>
            <a:pPr marL="0" indent="0" algn="just" eaLnBrk="1" hangingPunct="1">
              <a:buFontTx/>
              <a:buNone/>
            </a:pPr>
            <a:endParaRPr lang="de-DE" sz="1800" smtClean="0">
              <a:solidFill>
                <a:srgbClr val="000000"/>
              </a:solidFill>
              <a:cs typeface="Arial" charset="0"/>
            </a:endParaRPr>
          </a:p>
          <a:p>
            <a:pPr marL="0" indent="0" algn="just" eaLnBrk="1" hangingPunct="1">
              <a:buFontTx/>
              <a:buNone/>
            </a:pPr>
            <a:r>
              <a:rPr lang="de-DE" sz="1800" smtClean="0">
                <a:solidFill>
                  <a:srgbClr val="000000"/>
                </a:solidFill>
                <a:cs typeface="Arial" charset="0"/>
              </a:rPr>
              <a:t>Ist kein Formschluss herzustellen, ist die Ladung durch Niederzurren zu sichern. Gleichzeitig sind rutschhemmende Materialien einzusetzen. Dies erhöht die Reibkraft, daher spricht man hier von Kraftschluss. Hier ist auf eine ausreichende Anzahl von Zurrmitteln und deren korrekte und sichere Anwendung zu achten.</a:t>
            </a:r>
          </a:p>
          <a:p>
            <a:pPr marL="0" indent="0" algn="just" eaLnBrk="1" hangingPunct="1">
              <a:buFontTx/>
              <a:buNone/>
            </a:pPr>
            <a:endParaRPr lang="de-DE" sz="1800" smtClean="0">
              <a:solidFill>
                <a:srgbClr val="000000"/>
              </a:solidFill>
              <a:cs typeface="Arial" charset="0"/>
            </a:endParaRPr>
          </a:p>
          <a:p>
            <a:pPr marL="0" indent="0" algn="just" eaLnBrk="1" hangingPunct="1">
              <a:buFontTx/>
              <a:buNone/>
            </a:pPr>
            <a:r>
              <a:rPr lang="de-DE" sz="1800" smtClean="0">
                <a:solidFill>
                  <a:srgbClr val="000000"/>
                </a:solidFill>
                <a:cs typeface="Arial" charset="0"/>
              </a:rPr>
              <a:t>Auch eine Kombination von Form- und Kraftschluss ist möglich.</a:t>
            </a:r>
          </a:p>
          <a:p>
            <a:pPr marL="0" indent="0" algn="just" eaLnBrk="1" hangingPunct="1">
              <a:buFontTx/>
              <a:buNone/>
            </a:pPr>
            <a:endParaRPr lang="de-DE" sz="1800" smtClean="0">
              <a:solidFill>
                <a:srgbClr val="000000"/>
              </a:solidFill>
              <a:cs typeface="Arial" charset="0"/>
            </a:endParaRPr>
          </a:p>
          <a:p>
            <a:pPr marL="0" indent="0" algn="just" eaLnBrk="1" hangingPunct="1">
              <a:buFontTx/>
              <a:buNone/>
            </a:pPr>
            <a:endParaRPr lang="en-US" sz="1800" smtClean="0">
              <a:solidFill>
                <a:srgbClr val="000000"/>
              </a:solidFill>
              <a:cs typeface="Arial" charset="0"/>
            </a:endParaRPr>
          </a:p>
        </p:txBody>
      </p:sp>
      <p:sp>
        <p:nvSpPr>
          <p:cNvPr id="5222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3250"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Kraftschluss: Verzurrung und rutschhemmendes Material</a:t>
            </a:r>
          </a:p>
          <a:p>
            <a:pPr marL="0" indent="0" algn="just" eaLnBrk="1" hangingPunct="1">
              <a:buFontTx/>
              <a:buNone/>
            </a:pPr>
            <a:endParaRPr lang="en-US" sz="1800" smtClean="0">
              <a:solidFill>
                <a:srgbClr val="000000"/>
              </a:solidFill>
              <a:cs typeface="Arial" charset="0"/>
            </a:endParaRPr>
          </a:p>
        </p:txBody>
      </p:sp>
      <p:sp>
        <p:nvSpPr>
          <p:cNvPr id="5325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53252" name="Picture 2"/>
          <p:cNvPicPr>
            <a:picLocks noChangeAspect="1" noChangeArrowheads="1"/>
          </p:cNvPicPr>
          <p:nvPr/>
        </p:nvPicPr>
        <p:blipFill>
          <a:blip r:embed="rId2"/>
          <a:srcRect/>
          <a:stretch>
            <a:fillRect/>
          </a:stretch>
        </p:blipFill>
        <p:spPr bwMode="auto">
          <a:xfrm>
            <a:off x="1331913" y="2133600"/>
            <a:ext cx="6911975" cy="385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4274"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Geeignete Zurrwinkel:</a:t>
            </a:r>
          </a:p>
        </p:txBody>
      </p:sp>
      <p:sp>
        <p:nvSpPr>
          <p:cNvPr id="5427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54276" name="Picture 4"/>
          <p:cNvPicPr>
            <a:picLocks noChangeAspect="1" noChangeArrowheads="1"/>
          </p:cNvPicPr>
          <p:nvPr/>
        </p:nvPicPr>
        <p:blipFill>
          <a:blip r:embed="rId2"/>
          <a:srcRect/>
          <a:stretch>
            <a:fillRect/>
          </a:stretch>
        </p:blipFill>
        <p:spPr bwMode="auto">
          <a:xfrm>
            <a:off x="1014413" y="2349500"/>
            <a:ext cx="8031162"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18434" name="Text Box 4"/>
          <p:cNvSpPr txBox="1">
            <a:spLocks noChangeArrowheads="1"/>
          </p:cNvSpPr>
          <p:nvPr/>
        </p:nvSpPr>
        <p:spPr bwMode="auto">
          <a:xfrm>
            <a:off x="1042988" y="1052513"/>
            <a:ext cx="8101012" cy="396875"/>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a:t>I – Rechtliche Grundlagen 1 </a:t>
            </a:r>
          </a:p>
        </p:txBody>
      </p:sp>
      <p:sp>
        <p:nvSpPr>
          <p:cNvPr id="18435" name="Rechteck 2068"/>
          <p:cNvSpPr>
            <a:spLocks noChangeArrowheads="1"/>
          </p:cNvSpPr>
          <p:nvPr/>
        </p:nvSpPr>
        <p:spPr bwMode="auto">
          <a:xfrm>
            <a:off x="1060450" y="1644650"/>
            <a:ext cx="7489825" cy="3106738"/>
          </a:xfrm>
          <a:prstGeom prst="rect">
            <a:avLst/>
          </a:prstGeom>
          <a:noFill/>
          <a:ln w="9525">
            <a:noFill/>
            <a:miter lim="800000"/>
            <a:headEnd/>
            <a:tailEnd/>
          </a:ln>
        </p:spPr>
        <p:txBody>
          <a:bodyPr>
            <a:spAutoFit/>
          </a:bodyPr>
          <a:lstStyle/>
          <a:p>
            <a:pPr eaLnBrk="0" hangingPunct="0"/>
            <a:r>
              <a:rPr lang="de-DE" sz="2200"/>
              <a:t>Auf Antrag kann eine Fahrberechtigung erteilt werden, die zum Führen von Einsatzfahrzeugen mit einer zulässigen Gesamtmasse von mehr als 3,5 t </a:t>
            </a:r>
            <a:r>
              <a:rPr lang="de-DE" sz="2200" b="1"/>
              <a:t>bis 7,5 t – auch mit Anhänger </a:t>
            </a:r>
            <a:r>
              <a:rPr lang="de-DE" sz="2200"/>
              <a:t>(sofern die Gesamtmasse der Kombination 7,5t nicht übersteigt) berechtigt. Voraussetzung hierfür ist, dass der/die Antragsteller/in:</a:t>
            </a:r>
          </a:p>
          <a:p>
            <a:pPr eaLnBrk="0" hangingPunct="0">
              <a:buFont typeface="Arial" charset="0"/>
              <a:buChar char="•"/>
            </a:pPr>
            <a:r>
              <a:rPr lang="de-DE" sz="2200"/>
              <a:t>ehrenamtliche/r Angehörige/r der freiwilligen Feuerwehr, eines anerkannten Rettungsdienstes (laut RDG bzw. LBKG) oder technischen Hilfsdienstes ist,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5298"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Ungeeignete Zurrwinkel:</a:t>
            </a:r>
          </a:p>
        </p:txBody>
      </p:sp>
      <p:sp>
        <p:nvSpPr>
          <p:cNvPr id="5529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55300" name="Picture 2"/>
          <p:cNvPicPr>
            <a:picLocks noChangeAspect="1" noChangeArrowheads="1"/>
          </p:cNvPicPr>
          <p:nvPr/>
        </p:nvPicPr>
        <p:blipFill>
          <a:blip r:embed="rId2"/>
          <a:srcRect/>
          <a:stretch>
            <a:fillRect/>
          </a:stretch>
        </p:blipFill>
        <p:spPr bwMode="auto">
          <a:xfrm>
            <a:off x="1008063" y="2692400"/>
            <a:ext cx="7848600" cy="279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56322" name="Rectangle 3"/>
          <p:cNvSpPr>
            <a:spLocks noGrp="1" noChangeArrowheads="1"/>
          </p:cNvSpPr>
          <p:nvPr>
            <p:ph type="body" idx="1"/>
          </p:nvPr>
        </p:nvSpPr>
        <p:spPr>
          <a:xfrm>
            <a:off x="1057275" y="1773238"/>
            <a:ext cx="7772400" cy="3743325"/>
          </a:xfrm>
        </p:spPr>
        <p:txBody>
          <a:bodyPr/>
          <a:lstStyle/>
          <a:p>
            <a:pPr marL="0" indent="0" algn="just" eaLnBrk="1" hangingPunct="1">
              <a:buFontTx/>
              <a:buNone/>
            </a:pPr>
            <a:r>
              <a:rPr lang="de-DE" sz="1800" smtClean="0">
                <a:solidFill>
                  <a:srgbClr val="000000"/>
                </a:solidFill>
                <a:cs typeface="Arial" charset="0"/>
              </a:rPr>
              <a:t>Beispiel für eine Kombination aus Formschluss (nach vorne) und Kraftschluss (Verzurrungen und rutschhemmende Materialien):</a:t>
            </a:r>
          </a:p>
          <a:p>
            <a:pPr marL="0" indent="0" algn="just" eaLnBrk="1" hangingPunct="1">
              <a:buFontTx/>
              <a:buNone/>
            </a:pPr>
            <a:endParaRPr lang="en-US" sz="1800" smtClean="0">
              <a:solidFill>
                <a:srgbClr val="000000"/>
              </a:solidFill>
              <a:cs typeface="Arial" charset="0"/>
            </a:endParaRPr>
          </a:p>
        </p:txBody>
      </p:sp>
      <p:sp>
        <p:nvSpPr>
          <p:cNvPr id="5632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 e – Sicherung der Ladung:</a:t>
            </a:r>
          </a:p>
        </p:txBody>
      </p:sp>
      <p:pic>
        <p:nvPicPr>
          <p:cNvPr id="56324" name="Picture 2"/>
          <p:cNvPicPr>
            <a:picLocks noChangeAspect="1" noChangeArrowheads="1"/>
          </p:cNvPicPr>
          <p:nvPr/>
        </p:nvPicPr>
        <p:blipFill>
          <a:blip r:embed="rId2"/>
          <a:srcRect/>
          <a:stretch>
            <a:fillRect/>
          </a:stretch>
        </p:blipFill>
        <p:spPr bwMode="auto">
          <a:xfrm>
            <a:off x="1403350" y="2708275"/>
            <a:ext cx="7164388"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57346"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f – </a:t>
            </a:r>
            <a:r>
              <a:rPr lang="de-DE" sz="1800" b="1">
                <a:cs typeface="Arial" charset="0"/>
              </a:rPr>
              <a:t>Bremsanlage des Anhängers</a:t>
            </a:r>
            <a:r>
              <a:rPr lang="de-DE" sz="2000" b="1"/>
              <a:t>:</a:t>
            </a:r>
          </a:p>
        </p:txBody>
      </p:sp>
      <p:sp>
        <p:nvSpPr>
          <p:cNvPr id="57347" name="Textfeld 3"/>
          <p:cNvSpPr txBox="1">
            <a:spLocks noChangeArrowheads="1"/>
          </p:cNvSpPr>
          <p:nvPr/>
        </p:nvSpPr>
        <p:spPr bwMode="auto">
          <a:xfrm>
            <a:off x="1042988" y="1773238"/>
            <a:ext cx="7850187" cy="368300"/>
          </a:xfrm>
          <a:prstGeom prst="rect">
            <a:avLst/>
          </a:prstGeom>
          <a:noFill/>
          <a:ln w="9525">
            <a:noFill/>
            <a:miter lim="800000"/>
            <a:headEnd/>
            <a:tailEnd/>
          </a:ln>
        </p:spPr>
        <p:txBody>
          <a:bodyPr>
            <a:spAutoFit/>
          </a:bodyPr>
          <a:lstStyle/>
          <a:p>
            <a:pPr eaLnBrk="0" hangingPunct="0"/>
            <a:r>
              <a:rPr lang="de-DE" sz="1800"/>
              <a:t>Auflaufbremse</a:t>
            </a:r>
          </a:p>
        </p:txBody>
      </p:sp>
      <p:sp>
        <p:nvSpPr>
          <p:cNvPr id="57348" name="Rechteck 14"/>
          <p:cNvSpPr>
            <a:spLocks noChangeArrowheads="1"/>
          </p:cNvSpPr>
          <p:nvPr/>
        </p:nvSpPr>
        <p:spPr bwMode="auto">
          <a:xfrm>
            <a:off x="1042988" y="4149725"/>
            <a:ext cx="7921625" cy="1476375"/>
          </a:xfrm>
          <a:prstGeom prst="rect">
            <a:avLst/>
          </a:prstGeom>
          <a:noFill/>
          <a:ln w="9525">
            <a:noFill/>
            <a:miter lim="800000"/>
            <a:headEnd/>
            <a:tailEnd/>
          </a:ln>
        </p:spPr>
        <p:txBody>
          <a:bodyPr>
            <a:spAutoFit/>
          </a:bodyPr>
          <a:lstStyle/>
          <a:p>
            <a:pPr algn="just" eaLnBrk="0" hangingPunct="0"/>
            <a:r>
              <a:rPr lang="de-DE" sz="1800"/>
              <a:t>Das Zugfahrzeug bremst, dass Zugstange (1) der Auflaufeinrichtung schiebt sich ein und drückt auf Umlenkhebel (2) dieser zieht über das Bremsgestänge (3) am Bowdenzug (4) und am Spreizgelenkschloß (5). Dieses drückt die Bremsbacken (6) auseinander gegen die Bremstrommel (7)  der Anhänger bremst.</a:t>
            </a:r>
          </a:p>
        </p:txBody>
      </p:sp>
      <p:grpSp>
        <p:nvGrpSpPr>
          <p:cNvPr id="57349" name="Gruppieren 68"/>
          <p:cNvGrpSpPr>
            <a:grpSpLocks/>
          </p:cNvGrpSpPr>
          <p:nvPr/>
        </p:nvGrpSpPr>
        <p:grpSpPr bwMode="auto">
          <a:xfrm>
            <a:off x="931863" y="1433513"/>
            <a:ext cx="8153400" cy="2592387"/>
            <a:chOff x="755576" y="1259468"/>
            <a:chExt cx="8153843" cy="2592581"/>
          </a:xfrm>
        </p:grpSpPr>
        <p:sp>
          <p:nvSpPr>
            <p:cNvPr id="70" name="L-Form 69"/>
            <p:cNvSpPr/>
            <p:nvPr/>
          </p:nvSpPr>
          <p:spPr>
            <a:xfrm flipH="1">
              <a:off x="755576" y="2458120"/>
              <a:ext cx="323868" cy="288947"/>
            </a:xfrm>
            <a:prstGeom prst="corner">
              <a:avLst>
                <a:gd name="adj1" fmla="val 33291"/>
                <a:gd name="adj2" fmla="val 399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1" name="Gleichschenkliges Dreieck 70"/>
            <p:cNvSpPr/>
            <p:nvPr/>
          </p:nvSpPr>
          <p:spPr>
            <a:xfrm rot="10800000">
              <a:off x="6761414" y="2942344"/>
              <a:ext cx="1657440" cy="20639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2" name="Rechteck 71"/>
            <p:cNvSpPr/>
            <p:nvPr/>
          </p:nvSpPr>
          <p:spPr>
            <a:xfrm>
              <a:off x="2081210" y="2750242"/>
              <a:ext cx="6328119" cy="18892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3" name="Rechteck 72"/>
            <p:cNvSpPr/>
            <p:nvPr/>
          </p:nvSpPr>
          <p:spPr>
            <a:xfrm>
              <a:off x="2079623" y="2189813"/>
              <a:ext cx="1503444" cy="55725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4" name="Ellipse 73"/>
            <p:cNvSpPr/>
            <p:nvPr/>
          </p:nvSpPr>
          <p:spPr>
            <a:xfrm>
              <a:off x="7140848" y="2232678"/>
              <a:ext cx="958902" cy="9747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5" name="L-Form 74"/>
            <p:cNvSpPr/>
            <p:nvPr/>
          </p:nvSpPr>
          <p:spPr>
            <a:xfrm rot="5400000">
              <a:off x="1493801" y="1965963"/>
              <a:ext cx="215916" cy="539779"/>
            </a:xfrm>
            <a:prstGeom prst="corner">
              <a:avLst>
                <a:gd name="adj1" fmla="val 26608"/>
                <a:gd name="adj2" fmla="val 232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6" name="Gleichschenkliges Dreieck 75"/>
            <p:cNvSpPr/>
            <p:nvPr/>
          </p:nvSpPr>
          <p:spPr>
            <a:xfrm>
              <a:off x="1800208" y="2277131"/>
              <a:ext cx="71441" cy="144474"/>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7" name="Gleichschenkliges Dreieck 76"/>
            <p:cNvSpPr/>
            <p:nvPr/>
          </p:nvSpPr>
          <p:spPr>
            <a:xfrm>
              <a:off x="1889113" y="2277131"/>
              <a:ext cx="71441" cy="144474"/>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8" name="Gleichschenkliges Dreieck 77"/>
            <p:cNvSpPr/>
            <p:nvPr/>
          </p:nvSpPr>
          <p:spPr>
            <a:xfrm>
              <a:off x="1982780" y="2272369"/>
              <a:ext cx="73029" cy="144473"/>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79" name="Gleichschenkliges Dreieck 78"/>
            <p:cNvSpPr/>
            <p:nvPr/>
          </p:nvSpPr>
          <p:spPr>
            <a:xfrm flipV="1">
              <a:off x="1800208" y="2531150"/>
              <a:ext cx="71441" cy="14288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80" name="Gleichschenkliges Dreieck 79"/>
            <p:cNvSpPr/>
            <p:nvPr/>
          </p:nvSpPr>
          <p:spPr>
            <a:xfrm flipV="1">
              <a:off x="1893875" y="2529563"/>
              <a:ext cx="73029" cy="14288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81" name="Gleichschenkliges Dreieck 80"/>
            <p:cNvSpPr/>
            <p:nvPr/>
          </p:nvSpPr>
          <p:spPr>
            <a:xfrm flipV="1">
              <a:off x="1989130" y="2540676"/>
              <a:ext cx="71442" cy="14288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82" name="Auf der gleichen Seite des Rechtecks liegende Ecken abrunden 81"/>
            <p:cNvSpPr/>
            <p:nvPr/>
          </p:nvSpPr>
          <p:spPr>
            <a:xfrm rot="16200000">
              <a:off x="2953587" y="2390647"/>
              <a:ext cx="215916" cy="128594"/>
            </a:xfrm>
            <a:prstGeom prst="round2Same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cxnSp>
          <p:nvCxnSpPr>
            <p:cNvPr id="83" name="Gerade Verbindung 82"/>
            <p:cNvCxnSpPr/>
            <p:nvPr/>
          </p:nvCxnSpPr>
          <p:spPr>
            <a:xfrm flipV="1">
              <a:off x="3454473" y="3421805"/>
              <a:ext cx="395944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ad 83"/>
            <p:cNvSpPr/>
            <p:nvPr/>
          </p:nvSpPr>
          <p:spPr>
            <a:xfrm>
              <a:off x="7518693" y="2651809"/>
              <a:ext cx="215912" cy="217504"/>
            </a:xfrm>
            <a:prstGeom prst="donut">
              <a:avLst>
                <a:gd name="adj" fmla="val 510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sp>
          <p:nvSpPr>
            <p:cNvPr id="85" name="Abgerundetes Rechteck 84"/>
            <p:cNvSpPr/>
            <p:nvPr/>
          </p:nvSpPr>
          <p:spPr>
            <a:xfrm>
              <a:off x="7559971" y="3059828"/>
              <a:ext cx="131769" cy="793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cxnSp>
          <p:nvCxnSpPr>
            <p:cNvPr id="86" name="Gerade Verbindung 85"/>
            <p:cNvCxnSpPr>
              <a:endCxn id="87" idx="1"/>
            </p:cNvCxnSpPr>
            <p:nvPr/>
          </p:nvCxnSpPr>
          <p:spPr>
            <a:xfrm>
              <a:off x="7445664" y="3101106"/>
              <a:ext cx="346094" cy="4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Halbbogen 86"/>
            <p:cNvSpPr/>
            <p:nvPr/>
          </p:nvSpPr>
          <p:spPr>
            <a:xfrm rot="5973060">
              <a:off x="7240063" y="2363664"/>
              <a:ext cx="852552" cy="749341"/>
            </a:xfrm>
            <a:prstGeom prst="blockArc">
              <a:avLst>
                <a:gd name="adj1" fmla="val 10800000"/>
                <a:gd name="adj2" fmla="val 19902549"/>
                <a:gd name="adj3" fmla="val 66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cxnSp>
          <p:nvCxnSpPr>
            <p:cNvPr id="88" name="Gerade Verbindung 87"/>
            <p:cNvCxnSpPr/>
            <p:nvPr/>
          </p:nvCxnSpPr>
          <p:spPr>
            <a:xfrm>
              <a:off x="7494879" y="2342224"/>
              <a:ext cx="2524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bgerundetes Rechteck 88"/>
            <p:cNvSpPr/>
            <p:nvPr/>
          </p:nvSpPr>
          <p:spPr>
            <a:xfrm>
              <a:off x="7547270" y="2313647"/>
              <a:ext cx="131769" cy="714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90" name="Gleichschenkliges Dreieck 89"/>
            <p:cNvSpPr/>
            <p:nvPr/>
          </p:nvSpPr>
          <p:spPr>
            <a:xfrm rot="10800000">
              <a:off x="2060572" y="2939169"/>
              <a:ext cx="4691317" cy="190514"/>
            </a:xfrm>
            <a:prstGeom prst="triangle">
              <a:avLst>
                <a:gd name="adj" fmla="val 1747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91" name="Rechteck 90"/>
            <p:cNvSpPr/>
            <p:nvPr/>
          </p:nvSpPr>
          <p:spPr>
            <a:xfrm>
              <a:off x="1476340" y="2348574"/>
              <a:ext cx="1511382" cy="2159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92" name="Nach links gekrümmter Pfeil 91"/>
            <p:cNvSpPr/>
            <p:nvPr/>
          </p:nvSpPr>
          <p:spPr>
            <a:xfrm>
              <a:off x="3708486" y="2396203"/>
              <a:ext cx="431823" cy="928756"/>
            </a:xfrm>
            <a:prstGeom prst="curved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cxnSp>
          <p:nvCxnSpPr>
            <p:cNvPr id="93" name="Gekrümmte Verbindung 92"/>
            <p:cNvCxnSpPr>
              <a:stCxn id="122" idx="82"/>
              <a:endCxn id="94" idx="4"/>
            </p:cNvCxnSpPr>
            <p:nvPr/>
          </p:nvCxnSpPr>
          <p:spPr>
            <a:xfrm flipH="1" flipV="1">
              <a:off x="1138184" y="2804221"/>
              <a:ext cx="2060687" cy="647748"/>
            </a:xfrm>
            <a:prstGeom prst="curvedConnector5">
              <a:avLst>
                <a:gd name="adj1" fmla="val -11092"/>
                <a:gd name="adj2" fmla="val 3315"/>
                <a:gd name="adj3" fmla="val 6681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Rad 93"/>
            <p:cNvSpPr/>
            <p:nvPr/>
          </p:nvSpPr>
          <p:spPr>
            <a:xfrm rot="18706117">
              <a:off x="892105" y="2554968"/>
              <a:ext cx="269895" cy="298466"/>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sp>
          <p:nvSpPr>
            <p:cNvPr id="95" name="Rechteck 94"/>
            <p:cNvSpPr/>
            <p:nvPr/>
          </p:nvSpPr>
          <p:spPr>
            <a:xfrm>
              <a:off x="973075" y="2504161"/>
              <a:ext cx="107956" cy="1809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96" name="Eine Ecke des Rechtecks abrunden 95"/>
            <p:cNvSpPr/>
            <p:nvPr/>
          </p:nvSpPr>
          <p:spPr>
            <a:xfrm flipH="1">
              <a:off x="827017" y="2348574"/>
              <a:ext cx="649323" cy="215916"/>
            </a:xfrm>
            <a:prstGeom prst="round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grpSp>
          <p:nvGrpSpPr>
            <p:cNvPr id="97" name="Gruppieren 96"/>
            <p:cNvGrpSpPr/>
            <p:nvPr/>
          </p:nvGrpSpPr>
          <p:grpSpPr>
            <a:xfrm>
              <a:off x="3135012" y="2344223"/>
              <a:ext cx="390569" cy="1198545"/>
              <a:chOff x="3048901" y="4293096"/>
              <a:chExt cx="390569" cy="1185863"/>
            </a:xfrm>
            <a:solidFill>
              <a:schemeClr val="bg1">
                <a:lumMod val="50000"/>
              </a:schemeClr>
            </a:solidFill>
          </p:grpSpPr>
          <p:sp>
            <p:nvSpPr>
              <p:cNvPr id="122" name="Freihandform 121"/>
              <p:cNvSpPr/>
              <p:nvPr/>
            </p:nvSpPr>
            <p:spPr>
              <a:xfrm>
                <a:off x="3048901" y="4293096"/>
                <a:ext cx="390569" cy="1185863"/>
              </a:xfrm>
              <a:custGeom>
                <a:avLst/>
                <a:gdLst>
                  <a:gd name="connsiteX0" fmla="*/ 238169 w 390569"/>
                  <a:gd name="connsiteY0" fmla="*/ 4763 h 1185863"/>
                  <a:gd name="connsiteX1" fmla="*/ 247694 w 390569"/>
                  <a:gd name="connsiteY1" fmla="*/ 16669 h 1185863"/>
                  <a:gd name="connsiteX2" fmla="*/ 264363 w 390569"/>
                  <a:gd name="connsiteY2" fmla="*/ 33338 h 1185863"/>
                  <a:gd name="connsiteX3" fmla="*/ 269125 w 390569"/>
                  <a:gd name="connsiteY3" fmla="*/ 40482 h 1185863"/>
                  <a:gd name="connsiteX4" fmla="*/ 276269 w 390569"/>
                  <a:gd name="connsiteY4" fmla="*/ 47625 h 1185863"/>
                  <a:gd name="connsiteX5" fmla="*/ 285794 w 390569"/>
                  <a:gd name="connsiteY5" fmla="*/ 59532 h 1185863"/>
                  <a:gd name="connsiteX6" fmla="*/ 295319 w 390569"/>
                  <a:gd name="connsiteY6" fmla="*/ 73819 h 1185863"/>
                  <a:gd name="connsiteX7" fmla="*/ 302463 w 390569"/>
                  <a:gd name="connsiteY7" fmla="*/ 88107 h 1185863"/>
                  <a:gd name="connsiteX8" fmla="*/ 311988 w 390569"/>
                  <a:gd name="connsiteY8" fmla="*/ 102394 h 1185863"/>
                  <a:gd name="connsiteX9" fmla="*/ 321513 w 390569"/>
                  <a:gd name="connsiteY9" fmla="*/ 116682 h 1185863"/>
                  <a:gd name="connsiteX10" fmla="*/ 331038 w 390569"/>
                  <a:gd name="connsiteY10" fmla="*/ 138113 h 1185863"/>
                  <a:gd name="connsiteX11" fmla="*/ 335800 w 390569"/>
                  <a:gd name="connsiteY11" fmla="*/ 152400 h 1185863"/>
                  <a:gd name="connsiteX12" fmla="*/ 338182 w 390569"/>
                  <a:gd name="connsiteY12" fmla="*/ 159544 h 1185863"/>
                  <a:gd name="connsiteX13" fmla="*/ 342944 w 390569"/>
                  <a:gd name="connsiteY13" fmla="*/ 178594 h 1185863"/>
                  <a:gd name="connsiteX14" fmla="*/ 345325 w 390569"/>
                  <a:gd name="connsiteY14" fmla="*/ 195263 h 1185863"/>
                  <a:gd name="connsiteX15" fmla="*/ 347707 w 390569"/>
                  <a:gd name="connsiteY15" fmla="*/ 207169 h 1185863"/>
                  <a:gd name="connsiteX16" fmla="*/ 352469 w 390569"/>
                  <a:gd name="connsiteY16" fmla="*/ 252413 h 1185863"/>
                  <a:gd name="connsiteX17" fmla="*/ 350088 w 390569"/>
                  <a:gd name="connsiteY17" fmla="*/ 297657 h 1185863"/>
                  <a:gd name="connsiteX18" fmla="*/ 347707 w 390569"/>
                  <a:gd name="connsiteY18" fmla="*/ 307182 h 1185863"/>
                  <a:gd name="connsiteX19" fmla="*/ 342944 w 390569"/>
                  <a:gd name="connsiteY19" fmla="*/ 350044 h 1185863"/>
                  <a:gd name="connsiteX20" fmla="*/ 338182 w 390569"/>
                  <a:gd name="connsiteY20" fmla="*/ 364332 h 1185863"/>
                  <a:gd name="connsiteX21" fmla="*/ 335800 w 390569"/>
                  <a:gd name="connsiteY21" fmla="*/ 371475 h 1185863"/>
                  <a:gd name="connsiteX22" fmla="*/ 331038 w 390569"/>
                  <a:gd name="connsiteY22" fmla="*/ 378619 h 1185863"/>
                  <a:gd name="connsiteX23" fmla="*/ 323894 w 390569"/>
                  <a:gd name="connsiteY23" fmla="*/ 473869 h 1185863"/>
                  <a:gd name="connsiteX24" fmla="*/ 323894 w 390569"/>
                  <a:gd name="connsiteY24" fmla="*/ 592932 h 1185863"/>
                  <a:gd name="connsiteX25" fmla="*/ 328657 w 390569"/>
                  <a:gd name="connsiteY25" fmla="*/ 607219 h 1185863"/>
                  <a:gd name="connsiteX26" fmla="*/ 331038 w 390569"/>
                  <a:gd name="connsiteY26" fmla="*/ 626269 h 1185863"/>
                  <a:gd name="connsiteX27" fmla="*/ 335800 w 390569"/>
                  <a:gd name="connsiteY27" fmla="*/ 640557 h 1185863"/>
                  <a:gd name="connsiteX28" fmla="*/ 338182 w 390569"/>
                  <a:gd name="connsiteY28" fmla="*/ 647700 h 1185863"/>
                  <a:gd name="connsiteX29" fmla="*/ 342944 w 390569"/>
                  <a:gd name="connsiteY29" fmla="*/ 654844 h 1185863"/>
                  <a:gd name="connsiteX30" fmla="*/ 352469 w 390569"/>
                  <a:gd name="connsiteY30" fmla="*/ 688182 h 1185863"/>
                  <a:gd name="connsiteX31" fmla="*/ 357232 w 390569"/>
                  <a:gd name="connsiteY31" fmla="*/ 695325 h 1185863"/>
                  <a:gd name="connsiteX32" fmla="*/ 361994 w 390569"/>
                  <a:gd name="connsiteY32" fmla="*/ 709613 h 1185863"/>
                  <a:gd name="connsiteX33" fmla="*/ 364375 w 390569"/>
                  <a:gd name="connsiteY33" fmla="*/ 716757 h 1185863"/>
                  <a:gd name="connsiteX34" fmla="*/ 371519 w 390569"/>
                  <a:gd name="connsiteY34" fmla="*/ 721519 h 1185863"/>
                  <a:gd name="connsiteX35" fmla="*/ 378663 w 390569"/>
                  <a:gd name="connsiteY35" fmla="*/ 735807 h 1185863"/>
                  <a:gd name="connsiteX36" fmla="*/ 385807 w 390569"/>
                  <a:gd name="connsiteY36" fmla="*/ 750094 h 1185863"/>
                  <a:gd name="connsiteX37" fmla="*/ 390569 w 390569"/>
                  <a:gd name="connsiteY37" fmla="*/ 778669 h 1185863"/>
                  <a:gd name="connsiteX38" fmla="*/ 388188 w 390569"/>
                  <a:gd name="connsiteY38" fmla="*/ 842963 h 1185863"/>
                  <a:gd name="connsiteX39" fmla="*/ 383425 w 390569"/>
                  <a:gd name="connsiteY39" fmla="*/ 857250 h 1185863"/>
                  <a:gd name="connsiteX40" fmla="*/ 378663 w 390569"/>
                  <a:gd name="connsiteY40" fmla="*/ 864394 h 1185863"/>
                  <a:gd name="connsiteX41" fmla="*/ 376282 w 390569"/>
                  <a:gd name="connsiteY41" fmla="*/ 873919 h 1185863"/>
                  <a:gd name="connsiteX42" fmla="*/ 371519 w 390569"/>
                  <a:gd name="connsiteY42" fmla="*/ 888207 h 1185863"/>
                  <a:gd name="connsiteX43" fmla="*/ 369138 w 390569"/>
                  <a:gd name="connsiteY43" fmla="*/ 900113 h 1185863"/>
                  <a:gd name="connsiteX44" fmla="*/ 366757 w 390569"/>
                  <a:gd name="connsiteY44" fmla="*/ 916782 h 1185863"/>
                  <a:gd name="connsiteX45" fmla="*/ 364375 w 390569"/>
                  <a:gd name="connsiteY45" fmla="*/ 923925 h 1185863"/>
                  <a:gd name="connsiteX46" fmla="*/ 361994 w 390569"/>
                  <a:gd name="connsiteY46" fmla="*/ 933450 h 1185863"/>
                  <a:gd name="connsiteX47" fmla="*/ 359613 w 390569"/>
                  <a:gd name="connsiteY47" fmla="*/ 945357 h 1185863"/>
                  <a:gd name="connsiteX48" fmla="*/ 357232 w 390569"/>
                  <a:gd name="connsiteY48" fmla="*/ 962025 h 1185863"/>
                  <a:gd name="connsiteX49" fmla="*/ 352469 w 390569"/>
                  <a:gd name="connsiteY49" fmla="*/ 976313 h 1185863"/>
                  <a:gd name="connsiteX50" fmla="*/ 350088 w 390569"/>
                  <a:gd name="connsiteY50" fmla="*/ 983457 h 1185863"/>
                  <a:gd name="connsiteX51" fmla="*/ 345325 w 390569"/>
                  <a:gd name="connsiteY51" fmla="*/ 990600 h 1185863"/>
                  <a:gd name="connsiteX52" fmla="*/ 342944 w 390569"/>
                  <a:gd name="connsiteY52" fmla="*/ 1000125 h 1185863"/>
                  <a:gd name="connsiteX53" fmla="*/ 335800 w 390569"/>
                  <a:gd name="connsiteY53" fmla="*/ 1033463 h 1185863"/>
                  <a:gd name="connsiteX54" fmla="*/ 328657 w 390569"/>
                  <a:gd name="connsiteY54" fmla="*/ 1047750 h 1185863"/>
                  <a:gd name="connsiteX55" fmla="*/ 326275 w 390569"/>
                  <a:gd name="connsiteY55" fmla="*/ 1054894 h 1185863"/>
                  <a:gd name="connsiteX56" fmla="*/ 321513 w 390569"/>
                  <a:gd name="connsiteY56" fmla="*/ 1062038 h 1185863"/>
                  <a:gd name="connsiteX57" fmla="*/ 314369 w 390569"/>
                  <a:gd name="connsiteY57" fmla="*/ 1076325 h 1185863"/>
                  <a:gd name="connsiteX58" fmla="*/ 300082 w 390569"/>
                  <a:gd name="connsiteY58" fmla="*/ 1119188 h 1185863"/>
                  <a:gd name="connsiteX59" fmla="*/ 297700 w 390569"/>
                  <a:gd name="connsiteY59" fmla="*/ 1126332 h 1185863"/>
                  <a:gd name="connsiteX60" fmla="*/ 295319 w 390569"/>
                  <a:gd name="connsiteY60" fmla="*/ 1133475 h 1185863"/>
                  <a:gd name="connsiteX61" fmla="*/ 288175 w 390569"/>
                  <a:gd name="connsiteY61" fmla="*/ 1147763 h 1185863"/>
                  <a:gd name="connsiteX62" fmla="*/ 278650 w 390569"/>
                  <a:gd name="connsiteY62" fmla="*/ 1162050 h 1185863"/>
                  <a:gd name="connsiteX63" fmla="*/ 271507 w 390569"/>
                  <a:gd name="connsiteY63" fmla="*/ 1169194 h 1185863"/>
                  <a:gd name="connsiteX64" fmla="*/ 257219 w 390569"/>
                  <a:gd name="connsiteY64" fmla="*/ 1173957 h 1185863"/>
                  <a:gd name="connsiteX65" fmla="*/ 250075 w 390569"/>
                  <a:gd name="connsiteY65" fmla="*/ 1176338 h 1185863"/>
                  <a:gd name="connsiteX66" fmla="*/ 245313 w 390569"/>
                  <a:gd name="connsiteY66" fmla="*/ 1183482 h 1185863"/>
                  <a:gd name="connsiteX67" fmla="*/ 238169 w 390569"/>
                  <a:gd name="connsiteY67" fmla="*/ 1185863 h 1185863"/>
                  <a:gd name="connsiteX68" fmla="*/ 178638 w 390569"/>
                  <a:gd name="connsiteY68" fmla="*/ 1183482 h 1185863"/>
                  <a:gd name="connsiteX69" fmla="*/ 171494 w 390569"/>
                  <a:gd name="connsiteY69" fmla="*/ 1181100 h 1185863"/>
                  <a:gd name="connsiteX70" fmla="*/ 157207 w 390569"/>
                  <a:gd name="connsiteY70" fmla="*/ 1171575 h 1185863"/>
                  <a:gd name="connsiteX71" fmla="*/ 150063 w 390569"/>
                  <a:gd name="connsiteY71" fmla="*/ 1166813 h 1185863"/>
                  <a:gd name="connsiteX72" fmla="*/ 142919 w 390569"/>
                  <a:gd name="connsiteY72" fmla="*/ 1162050 h 1185863"/>
                  <a:gd name="connsiteX73" fmla="*/ 135775 w 390569"/>
                  <a:gd name="connsiteY73" fmla="*/ 1159669 h 1185863"/>
                  <a:gd name="connsiteX74" fmla="*/ 128632 w 390569"/>
                  <a:gd name="connsiteY74" fmla="*/ 1154907 h 1185863"/>
                  <a:gd name="connsiteX75" fmla="*/ 114344 w 390569"/>
                  <a:gd name="connsiteY75" fmla="*/ 1150144 h 1185863"/>
                  <a:gd name="connsiteX76" fmla="*/ 111963 w 390569"/>
                  <a:gd name="connsiteY76" fmla="*/ 1143000 h 1185863"/>
                  <a:gd name="connsiteX77" fmla="*/ 104819 w 390569"/>
                  <a:gd name="connsiteY77" fmla="*/ 1140619 h 1185863"/>
                  <a:gd name="connsiteX78" fmla="*/ 97675 w 390569"/>
                  <a:gd name="connsiteY78" fmla="*/ 1135857 h 1185863"/>
                  <a:gd name="connsiteX79" fmla="*/ 95294 w 390569"/>
                  <a:gd name="connsiteY79" fmla="*/ 1128713 h 1185863"/>
                  <a:gd name="connsiteX80" fmla="*/ 81007 w 390569"/>
                  <a:gd name="connsiteY80" fmla="*/ 1116807 h 1185863"/>
                  <a:gd name="connsiteX81" fmla="*/ 69100 w 390569"/>
                  <a:gd name="connsiteY81" fmla="*/ 1102519 h 1185863"/>
                  <a:gd name="connsiteX82" fmla="*/ 64338 w 390569"/>
                  <a:gd name="connsiteY82" fmla="*/ 1095375 h 1185863"/>
                  <a:gd name="connsiteX83" fmla="*/ 64338 w 390569"/>
                  <a:gd name="connsiteY83" fmla="*/ 1059657 h 1185863"/>
                  <a:gd name="connsiteX84" fmla="*/ 69100 w 390569"/>
                  <a:gd name="connsiteY84" fmla="*/ 1038225 h 1185863"/>
                  <a:gd name="connsiteX85" fmla="*/ 83388 w 390569"/>
                  <a:gd name="connsiteY85" fmla="*/ 1026319 h 1185863"/>
                  <a:gd name="connsiteX86" fmla="*/ 85769 w 390569"/>
                  <a:gd name="connsiteY86" fmla="*/ 1019175 h 1185863"/>
                  <a:gd name="connsiteX87" fmla="*/ 100057 w 390569"/>
                  <a:gd name="connsiteY87" fmla="*/ 1009650 h 1185863"/>
                  <a:gd name="connsiteX88" fmla="*/ 104819 w 390569"/>
                  <a:gd name="connsiteY88" fmla="*/ 1002507 h 1185863"/>
                  <a:gd name="connsiteX89" fmla="*/ 111963 w 390569"/>
                  <a:gd name="connsiteY89" fmla="*/ 1000125 h 1185863"/>
                  <a:gd name="connsiteX90" fmla="*/ 119107 w 390569"/>
                  <a:gd name="connsiteY90" fmla="*/ 995363 h 1185863"/>
                  <a:gd name="connsiteX91" fmla="*/ 123869 w 390569"/>
                  <a:gd name="connsiteY91" fmla="*/ 988219 h 1185863"/>
                  <a:gd name="connsiteX92" fmla="*/ 131013 w 390569"/>
                  <a:gd name="connsiteY92" fmla="*/ 983457 h 1185863"/>
                  <a:gd name="connsiteX93" fmla="*/ 140538 w 390569"/>
                  <a:gd name="connsiteY93" fmla="*/ 969169 h 1185863"/>
                  <a:gd name="connsiteX94" fmla="*/ 142919 w 390569"/>
                  <a:gd name="connsiteY94" fmla="*/ 962025 h 1185863"/>
                  <a:gd name="connsiteX95" fmla="*/ 152444 w 390569"/>
                  <a:gd name="connsiteY95" fmla="*/ 947738 h 1185863"/>
                  <a:gd name="connsiteX96" fmla="*/ 159588 w 390569"/>
                  <a:gd name="connsiteY96" fmla="*/ 933450 h 1185863"/>
                  <a:gd name="connsiteX97" fmla="*/ 159588 w 390569"/>
                  <a:gd name="connsiteY97" fmla="*/ 888207 h 1185863"/>
                  <a:gd name="connsiteX98" fmla="*/ 154825 w 390569"/>
                  <a:gd name="connsiteY98" fmla="*/ 871538 h 1185863"/>
                  <a:gd name="connsiteX99" fmla="*/ 147682 w 390569"/>
                  <a:gd name="connsiteY99" fmla="*/ 864394 h 1185863"/>
                  <a:gd name="connsiteX100" fmla="*/ 133394 w 390569"/>
                  <a:gd name="connsiteY100" fmla="*/ 854869 h 1185863"/>
                  <a:gd name="connsiteX101" fmla="*/ 131013 w 390569"/>
                  <a:gd name="connsiteY101" fmla="*/ 847725 h 1185863"/>
                  <a:gd name="connsiteX102" fmla="*/ 121488 w 390569"/>
                  <a:gd name="connsiteY102" fmla="*/ 835819 h 1185863"/>
                  <a:gd name="connsiteX103" fmla="*/ 128632 w 390569"/>
                  <a:gd name="connsiteY103" fmla="*/ 785813 h 1185863"/>
                  <a:gd name="connsiteX104" fmla="*/ 135775 w 390569"/>
                  <a:gd name="connsiteY104" fmla="*/ 764382 h 1185863"/>
                  <a:gd name="connsiteX105" fmla="*/ 138157 w 390569"/>
                  <a:gd name="connsiteY105" fmla="*/ 757238 h 1185863"/>
                  <a:gd name="connsiteX106" fmla="*/ 140538 w 390569"/>
                  <a:gd name="connsiteY106" fmla="*/ 738188 h 1185863"/>
                  <a:gd name="connsiteX107" fmla="*/ 142919 w 390569"/>
                  <a:gd name="connsiteY107" fmla="*/ 726282 h 1185863"/>
                  <a:gd name="connsiteX108" fmla="*/ 150063 w 390569"/>
                  <a:gd name="connsiteY108" fmla="*/ 633413 h 1185863"/>
                  <a:gd name="connsiteX109" fmla="*/ 157207 w 390569"/>
                  <a:gd name="connsiteY109" fmla="*/ 611982 h 1185863"/>
                  <a:gd name="connsiteX110" fmla="*/ 159588 w 390569"/>
                  <a:gd name="connsiteY110" fmla="*/ 604838 h 1185863"/>
                  <a:gd name="connsiteX111" fmla="*/ 164350 w 390569"/>
                  <a:gd name="connsiteY111" fmla="*/ 597694 h 1185863"/>
                  <a:gd name="connsiteX112" fmla="*/ 169113 w 390569"/>
                  <a:gd name="connsiteY112" fmla="*/ 583407 h 1185863"/>
                  <a:gd name="connsiteX113" fmla="*/ 173875 w 390569"/>
                  <a:gd name="connsiteY113" fmla="*/ 545307 h 1185863"/>
                  <a:gd name="connsiteX114" fmla="*/ 176257 w 390569"/>
                  <a:gd name="connsiteY114" fmla="*/ 538163 h 1185863"/>
                  <a:gd name="connsiteX115" fmla="*/ 181019 w 390569"/>
                  <a:gd name="connsiteY115" fmla="*/ 490538 h 1185863"/>
                  <a:gd name="connsiteX116" fmla="*/ 183400 w 390569"/>
                  <a:gd name="connsiteY116" fmla="*/ 469107 h 1185863"/>
                  <a:gd name="connsiteX117" fmla="*/ 185782 w 390569"/>
                  <a:gd name="connsiteY117" fmla="*/ 438150 h 1185863"/>
                  <a:gd name="connsiteX118" fmla="*/ 188163 w 390569"/>
                  <a:gd name="connsiteY118" fmla="*/ 361950 h 1185863"/>
                  <a:gd name="connsiteX119" fmla="*/ 190544 w 390569"/>
                  <a:gd name="connsiteY119" fmla="*/ 352425 h 1185863"/>
                  <a:gd name="connsiteX120" fmla="*/ 192925 w 390569"/>
                  <a:gd name="connsiteY120" fmla="*/ 323850 h 1185863"/>
                  <a:gd name="connsiteX121" fmla="*/ 190544 w 390569"/>
                  <a:gd name="connsiteY121" fmla="*/ 264319 h 1185863"/>
                  <a:gd name="connsiteX122" fmla="*/ 188163 w 390569"/>
                  <a:gd name="connsiteY122" fmla="*/ 252413 h 1185863"/>
                  <a:gd name="connsiteX123" fmla="*/ 178638 w 390569"/>
                  <a:gd name="connsiteY123" fmla="*/ 230982 h 1185863"/>
                  <a:gd name="connsiteX124" fmla="*/ 171494 w 390569"/>
                  <a:gd name="connsiteY124" fmla="*/ 228600 h 1185863"/>
                  <a:gd name="connsiteX125" fmla="*/ 119107 w 390569"/>
                  <a:gd name="connsiteY125" fmla="*/ 226219 h 1185863"/>
                  <a:gd name="connsiteX126" fmla="*/ 104819 w 390569"/>
                  <a:gd name="connsiteY126" fmla="*/ 221457 h 1185863"/>
                  <a:gd name="connsiteX127" fmla="*/ 88150 w 390569"/>
                  <a:gd name="connsiteY127" fmla="*/ 216694 h 1185863"/>
                  <a:gd name="connsiteX128" fmla="*/ 59575 w 390569"/>
                  <a:gd name="connsiteY128" fmla="*/ 214313 h 1185863"/>
                  <a:gd name="connsiteX129" fmla="*/ 42907 w 390569"/>
                  <a:gd name="connsiteY129" fmla="*/ 209550 h 1185863"/>
                  <a:gd name="connsiteX130" fmla="*/ 21475 w 390569"/>
                  <a:gd name="connsiteY130" fmla="*/ 204788 h 1185863"/>
                  <a:gd name="connsiteX131" fmla="*/ 9569 w 390569"/>
                  <a:gd name="connsiteY131" fmla="*/ 192882 h 1185863"/>
                  <a:gd name="connsiteX132" fmla="*/ 4807 w 390569"/>
                  <a:gd name="connsiteY132" fmla="*/ 178594 h 1185863"/>
                  <a:gd name="connsiteX133" fmla="*/ 2425 w 390569"/>
                  <a:gd name="connsiteY133" fmla="*/ 85725 h 1185863"/>
                  <a:gd name="connsiteX134" fmla="*/ 44 w 390569"/>
                  <a:gd name="connsiteY134" fmla="*/ 78582 h 1185863"/>
                  <a:gd name="connsiteX135" fmla="*/ 2425 w 390569"/>
                  <a:gd name="connsiteY135" fmla="*/ 7144 h 1185863"/>
                  <a:gd name="connsiteX136" fmla="*/ 9569 w 390569"/>
                  <a:gd name="connsiteY136" fmla="*/ 2382 h 1185863"/>
                  <a:gd name="connsiteX137" fmla="*/ 45288 w 390569"/>
                  <a:gd name="connsiteY137" fmla="*/ 0 h 1185863"/>
                  <a:gd name="connsiteX138" fmla="*/ 233407 w 390569"/>
                  <a:gd name="connsiteY138" fmla="*/ 2382 h 1185863"/>
                  <a:gd name="connsiteX139" fmla="*/ 242932 w 390569"/>
                  <a:gd name="connsiteY139" fmla="*/ 11907 h 1185863"/>
                  <a:gd name="connsiteX140" fmla="*/ 238169 w 390569"/>
                  <a:gd name="connsiteY140" fmla="*/ 4763 h 118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90569" h="1185863">
                    <a:moveTo>
                      <a:pt x="238169" y="4763"/>
                    </a:moveTo>
                    <a:cubicBezTo>
                      <a:pt x="238963" y="5557"/>
                      <a:pt x="244705" y="12559"/>
                      <a:pt x="247694" y="16669"/>
                    </a:cubicBezTo>
                    <a:cubicBezTo>
                      <a:pt x="259922" y="33482"/>
                      <a:pt x="251214" y="28956"/>
                      <a:pt x="264363" y="33338"/>
                    </a:cubicBezTo>
                    <a:cubicBezTo>
                      <a:pt x="265950" y="35719"/>
                      <a:pt x="267293" y="38283"/>
                      <a:pt x="269125" y="40482"/>
                    </a:cubicBezTo>
                    <a:cubicBezTo>
                      <a:pt x="271281" y="43069"/>
                      <a:pt x="274401" y="44823"/>
                      <a:pt x="276269" y="47625"/>
                    </a:cubicBezTo>
                    <a:cubicBezTo>
                      <a:pt x="285472" y="61429"/>
                      <a:pt x="269815" y="48878"/>
                      <a:pt x="285794" y="59532"/>
                    </a:cubicBezTo>
                    <a:cubicBezTo>
                      <a:pt x="288969" y="64294"/>
                      <a:pt x="293509" y="68389"/>
                      <a:pt x="295319" y="73819"/>
                    </a:cubicBezTo>
                    <a:cubicBezTo>
                      <a:pt x="298605" y="83678"/>
                      <a:pt x="296308" y="78875"/>
                      <a:pt x="302463" y="88107"/>
                    </a:cubicBezTo>
                    <a:cubicBezTo>
                      <a:pt x="307017" y="101769"/>
                      <a:pt x="301583" y="89015"/>
                      <a:pt x="311988" y="102394"/>
                    </a:cubicBezTo>
                    <a:cubicBezTo>
                      <a:pt x="315502" y="106912"/>
                      <a:pt x="321513" y="116682"/>
                      <a:pt x="321513" y="116682"/>
                    </a:cubicBezTo>
                    <a:cubicBezTo>
                      <a:pt x="327180" y="133684"/>
                      <a:pt x="323490" y="126792"/>
                      <a:pt x="331038" y="138113"/>
                    </a:cubicBezTo>
                    <a:lnTo>
                      <a:pt x="335800" y="152400"/>
                    </a:lnTo>
                    <a:cubicBezTo>
                      <a:pt x="336594" y="154781"/>
                      <a:pt x="337690" y="157083"/>
                      <a:pt x="338182" y="159544"/>
                    </a:cubicBezTo>
                    <a:cubicBezTo>
                      <a:pt x="341055" y="173911"/>
                      <a:pt x="339283" y="167610"/>
                      <a:pt x="342944" y="178594"/>
                    </a:cubicBezTo>
                    <a:cubicBezTo>
                      <a:pt x="343738" y="184150"/>
                      <a:pt x="344402" y="189727"/>
                      <a:pt x="345325" y="195263"/>
                    </a:cubicBezTo>
                    <a:cubicBezTo>
                      <a:pt x="345990" y="199255"/>
                      <a:pt x="347092" y="203169"/>
                      <a:pt x="347707" y="207169"/>
                    </a:cubicBezTo>
                    <a:cubicBezTo>
                      <a:pt x="350019" y="222192"/>
                      <a:pt x="351094" y="237281"/>
                      <a:pt x="352469" y="252413"/>
                    </a:cubicBezTo>
                    <a:cubicBezTo>
                      <a:pt x="351675" y="267494"/>
                      <a:pt x="351396" y="282612"/>
                      <a:pt x="350088" y="297657"/>
                    </a:cubicBezTo>
                    <a:cubicBezTo>
                      <a:pt x="349805" y="300917"/>
                      <a:pt x="348140" y="303938"/>
                      <a:pt x="347707" y="307182"/>
                    </a:cubicBezTo>
                    <a:cubicBezTo>
                      <a:pt x="346388" y="317070"/>
                      <a:pt x="345558" y="338713"/>
                      <a:pt x="342944" y="350044"/>
                    </a:cubicBezTo>
                    <a:cubicBezTo>
                      <a:pt x="341815" y="354936"/>
                      <a:pt x="339770" y="359569"/>
                      <a:pt x="338182" y="364332"/>
                    </a:cubicBezTo>
                    <a:cubicBezTo>
                      <a:pt x="337388" y="366713"/>
                      <a:pt x="337192" y="369387"/>
                      <a:pt x="335800" y="371475"/>
                    </a:cubicBezTo>
                    <a:lnTo>
                      <a:pt x="331038" y="378619"/>
                    </a:lnTo>
                    <a:cubicBezTo>
                      <a:pt x="326140" y="469231"/>
                      <a:pt x="335575" y="438822"/>
                      <a:pt x="323894" y="473869"/>
                    </a:cubicBezTo>
                    <a:cubicBezTo>
                      <a:pt x="320037" y="524012"/>
                      <a:pt x="319027" y="523170"/>
                      <a:pt x="323894" y="592932"/>
                    </a:cubicBezTo>
                    <a:cubicBezTo>
                      <a:pt x="324243" y="597940"/>
                      <a:pt x="328657" y="607219"/>
                      <a:pt x="328657" y="607219"/>
                    </a:cubicBezTo>
                    <a:cubicBezTo>
                      <a:pt x="329451" y="613569"/>
                      <a:pt x="329697" y="620012"/>
                      <a:pt x="331038" y="626269"/>
                    </a:cubicBezTo>
                    <a:cubicBezTo>
                      <a:pt x="332090" y="631178"/>
                      <a:pt x="334212" y="635794"/>
                      <a:pt x="335800" y="640557"/>
                    </a:cubicBezTo>
                    <a:cubicBezTo>
                      <a:pt x="336594" y="642938"/>
                      <a:pt x="336790" y="645612"/>
                      <a:pt x="338182" y="647700"/>
                    </a:cubicBezTo>
                    <a:lnTo>
                      <a:pt x="342944" y="654844"/>
                    </a:lnTo>
                    <a:cubicBezTo>
                      <a:pt x="343578" y="657378"/>
                      <a:pt x="349739" y="684087"/>
                      <a:pt x="352469" y="688182"/>
                    </a:cubicBezTo>
                    <a:lnTo>
                      <a:pt x="357232" y="695325"/>
                    </a:lnTo>
                    <a:lnTo>
                      <a:pt x="361994" y="709613"/>
                    </a:lnTo>
                    <a:cubicBezTo>
                      <a:pt x="362788" y="711994"/>
                      <a:pt x="362286" y="715365"/>
                      <a:pt x="364375" y="716757"/>
                    </a:cubicBezTo>
                    <a:lnTo>
                      <a:pt x="371519" y="721519"/>
                    </a:lnTo>
                    <a:cubicBezTo>
                      <a:pt x="377502" y="739472"/>
                      <a:pt x="369432" y="717346"/>
                      <a:pt x="378663" y="735807"/>
                    </a:cubicBezTo>
                    <a:cubicBezTo>
                      <a:pt x="388523" y="755525"/>
                      <a:pt x="372156" y="729618"/>
                      <a:pt x="385807" y="750094"/>
                    </a:cubicBezTo>
                    <a:cubicBezTo>
                      <a:pt x="387159" y="756855"/>
                      <a:pt x="390569" y="772761"/>
                      <a:pt x="390569" y="778669"/>
                    </a:cubicBezTo>
                    <a:cubicBezTo>
                      <a:pt x="390569" y="800115"/>
                      <a:pt x="390130" y="821605"/>
                      <a:pt x="388188" y="842963"/>
                    </a:cubicBezTo>
                    <a:cubicBezTo>
                      <a:pt x="387733" y="847962"/>
                      <a:pt x="386209" y="853073"/>
                      <a:pt x="383425" y="857250"/>
                    </a:cubicBezTo>
                    <a:lnTo>
                      <a:pt x="378663" y="864394"/>
                    </a:lnTo>
                    <a:cubicBezTo>
                      <a:pt x="377869" y="867569"/>
                      <a:pt x="377222" y="870784"/>
                      <a:pt x="376282" y="873919"/>
                    </a:cubicBezTo>
                    <a:cubicBezTo>
                      <a:pt x="374839" y="878728"/>
                      <a:pt x="372503" y="883284"/>
                      <a:pt x="371519" y="888207"/>
                    </a:cubicBezTo>
                    <a:cubicBezTo>
                      <a:pt x="370725" y="892176"/>
                      <a:pt x="369803" y="896121"/>
                      <a:pt x="369138" y="900113"/>
                    </a:cubicBezTo>
                    <a:cubicBezTo>
                      <a:pt x="368215" y="905649"/>
                      <a:pt x="367858" y="911278"/>
                      <a:pt x="366757" y="916782"/>
                    </a:cubicBezTo>
                    <a:cubicBezTo>
                      <a:pt x="366265" y="919243"/>
                      <a:pt x="365065" y="921512"/>
                      <a:pt x="364375" y="923925"/>
                    </a:cubicBezTo>
                    <a:cubicBezTo>
                      <a:pt x="363476" y="927072"/>
                      <a:pt x="362704" y="930255"/>
                      <a:pt x="361994" y="933450"/>
                    </a:cubicBezTo>
                    <a:cubicBezTo>
                      <a:pt x="361116" y="937401"/>
                      <a:pt x="360278" y="941364"/>
                      <a:pt x="359613" y="945357"/>
                    </a:cubicBezTo>
                    <a:cubicBezTo>
                      <a:pt x="358690" y="950893"/>
                      <a:pt x="358494" y="956556"/>
                      <a:pt x="357232" y="962025"/>
                    </a:cubicBezTo>
                    <a:cubicBezTo>
                      <a:pt x="356103" y="966917"/>
                      <a:pt x="354057" y="971550"/>
                      <a:pt x="352469" y="976313"/>
                    </a:cubicBezTo>
                    <a:cubicBezTo>
                      <a:pt x="351675" y="978694"/>
                      <a:pt x="351481" y="981369"/>
                      <a:pt x="350088" y="983457"/>
                    </a:cubicBezTo>
                    <a:lnTo>
                      <a:pt x="345325" y="990600"/>
                    </a:lnTo>
                    <a:cubicBezTo>
                      <a:pt x="344531" y="993775"/>
                      <a:pt x="343586" y="996916"/>
                      <a:pt x="342944" y="1000125"/>
                    </a:cubicBezTo>
                    <a:cubicBezTo>
                      <a:pt x="339945" y="1015122"/>
                      <a:pt x="341113" y="1017521"/>
                      <a:pt x="335800" y="1033463"/>
                    </a:cubicBezTo>
                    <a:cubicBezTo>
                      <a:pt x="329817" y="1051414"/>
                      <a:pt x="337886" y="1029293"/>
                      <a:pt x="328657" y="1047750"/>
                    </a:cubicBezTo>
                    <a:cubicBezTo>
                      <a:pt x="327534" y="1049995"/>
                      <a:pt x="327398" y="1052649"/>
                      <a:pt x="326275" y="1054894"/>
                    </a:cubicBezTo>
                    <a:cubicBezTo>
                      <a:pt x="324995" y="1057454"/>
                      <a:pt x="322793" y="1059478"/>
                      <a:pt x="321513" y="1062038"/>
                    </a:cubicBezTo>
                    <a:cubicBezTo>
                      <a:pt x="311662" y="1081742"/>
                      <a:pt x="328009" y="1055869"/>
                      <a:pt x="314369" y="1076325"/>
                    </a:cubicBezTo>
                    <a:lnTo>
                      <a:pt x="300082" y="1119188"/>
                    </a:lnTo>
                    <a:lnTo>
                      <a:pt x="297700" y="1126332"/>
                    </a:lnTo>
                    <a:cubicBezTo>
                      <a:pt x="296906" y="1128713"/>
                      <a:pt x="296711" y="1131387"/>
                      <a:pt x="295319" y="1133475"/>
                    </a:cubicBezTo>
                    <a:cubicBezTo>
                      <a:pt x="289165" y="1142708"/>
                      <a:pt x="291462" y="1137904"/>
                      <a:pt x="288175" y="1147763"/>
                    </a:cubicBezTo>
                    <a:cubicBezTo>
                      <a:pt x="292217" y="1167968"/>
                      <a:pt x="293659" y="1154545"/>
                      <a:pt x="278650" y="1162050"/>
                    </a:cubicBezTo>
                    <a:cubicBezTo>
                      <a:pt x="275638" y="1163556"/>
                      <a:pt x="274451" y="1167559"/>
                      <a:pt x="271507" y="1169194"/>
                    </a:cubicBezTo>
                    <a:cubicBezTo>
                      <a:pt x="267119" y="1171632"/>
                      <a:pt x="261982" y="1172369"/>
                      <a:pt x="257219" y="1173957"/>
                    </a:cubicBezTo>
                    <a:lnTo>
                      <a:pt x="250075" y="1176338"/>
                    </a:lnTo>
                    <a:cubicBezTo>
                      <a:pt x="248488" y="1178719"/>
                      <a:pt x="247548" y="1181694"/>
                      <a:pt x="245313" y="1183482"/>
                    </a:cubicBezTo>
                    <a:cubicBezTo>
                      <a:pt x="243353" y="1185050"/>
                      <a:pt x="240679" y="1185863"/>
                      <a:pt x="238169" y="1185863"/>
                    </a:cubicBezTo>
                    <a:cubicBezTo>
                      <a:pt x="218309" y="1185863"/>
                      <a:pt x="198482" y="1184276"/>
                      <a:pt x="178638" y="1183482"/>
                    </a:cubicBezTo>
                    <a:cubicBezTo>
                      <a:pt x="176257" y="1182688"/>
                      <a:pt x="173688" y="1182319"/>
                      <a:pt x="171494" y="1181100"/>
                    </a:cubicBezTo>
                    <a:cubicBezTo>
                      <a:pt x="166491" y="1178320"/>
                      <a:pt x="161969" y="1174750"/>
                      <a:pt x="157207" y="1171575"/>
                    </a:cubicBezTo>
                    <a:lnTo>
                      <a:pt x="150063" y="1166813"/>
                    </a:lnTo>
                    <a:cubicBezTo>
                      <a:pt x="147682" y="1165225"/>
                      <a:pt x="145634" y="1162955"/>
                      <a:pt x="142919" y="1162050"/>
                    </a:cubicBezTo>
                    <a:lnTo>
                      <a:pt x="135775" y="1159669"/>
                    </a:lnTo>
                    <a:cubicBezTo>
                      <a:pt x="133394" y="1158082"/>
                      <a:pt x="131247" y="1156069"/>
                      <a:pt x="128632" y="1154907"/>
                    </a:cubicBezTo>
                    <a:cubicBezTo>
                      <a:pt x="124044" y="1152868"/>
                      <a:pt x="114344" y="1150144"/>
                      <a:pt x="114344" y="1150144"/>
                    </a:cubicBezTo>
                    <a:cubicBezTo>
                      <a:pt x="113550" y="1147763"/>
                      <a:pt x="113738" y="1144775"/>
                      <a:pt x="111963" y="1143000"/>
                    </a:cubicBezTo>
                    <a:cubicBezTo>
                      <a:pt x="110188" y="1141225"/>
                      <a:pt x="107064" y="1141741"/>
                      <a:pt x="104819" y="1140619"/>
                    </a:cubicBezTo>
                    <a:cubicBezTo>
                      <a:pt x="102259" y="1139339"/>
                      <a:pt x="100056" y="1137444"/>
                      <a:pt x="97675" y="1135857"/>
                    </a:cubicBezTo>
                    <a:cubicBezTo>
                      <a:pt x="96881" y="1133476"/>
                      <a:pt x="96686" y="1130802"/>
                      <a:pt x="95294" y="1128713"/>
                    </a:cubicBezTo>
                    <a:cubicBezTo>
                      <a:pt x="91627" y="1123213"/>
                      <a:pt x="86278" y="1120321"/>
                      <a:pt x="81007" y="1116807"/>
                    </a:cubicBezTo>
                    <a:cubicBezTo>
                      <a:pt x="69177" y="1099063"/>
                      <a:pt x="84385" y="1120862"/>
                      <a:pt x="69100" y="1102519"/>
                    </a:cubicBezTo>
                    <a:cubicBezTo>
                      <a:pt x="67268" y="1100320"/>
                      <a:pt x="65925" y="1097756"/>
                      <a:pt x="64338" y="1095375"/>
                    </a:cubicBezTo>
                    <a:cubicBezTo>
                      <a:pt x="61390" y="1071789"/>
                      <a:pt x="60939" y="1081754"/>
                      <a:pt x="64338" y="1059657"/>
                    </a:cubicBezTo>
                    <a:cubicBezTo>
                      <a:pt x="64597" y="1057973"/>
                      <a:pt x="66510" y="1042110"/>
                      <a:pt x="69100" y="1038225"/>
                    </a:cubicBezTo>
                    <a:cubicBezTo>
                      <a:pt x="72766" y="1032727"/>
                      <a:pt x="78119" y="1029832"/>
                      <a:pt x="83388" y="1026319"/>
                    </a:cubicBezTo>
                    <a:cubicBezTo>
                      <a:pt x="84182" y="1023938"/>
                      <a:pt x="83994" y="1020950"/>
                      <a:pt x="85769" y="1019175"/>
                    </a:cubicBezTo>
                    <a:cubicBezTo>
                      <a:pt x="89816" y="1015128"/>
                      <a:pt x="100057" y="1009650"/>
                      <a:pt x="100057" y="1009650"/>
                    </a:cubicBezTo>
                    <a:cubicBezTo>
                      <a:pt x="101644" y="1007269"/>
                      <a:pt x="102584" y="1004295"/>
                      <a:pt x="104819" y="1002507"/>
                    </a:cubicBezTo>
                    <a:cubicBezTo>
                      <a:pt x="106779" y="1000939"/>
                      <a:pt x="109718" y="1001248"/>
                      <a:pt x="111963" y="1000125"/>
                    </a:cubicBezTo>
                    <a:cubicBezTo>
                      <a:pt x="114523" y="998845"/>
                      <a:pt x="116726" y="996950"/>
                      <a:pt x="119107" y="995363"/>
                    </a:cubicBezTo>
                    <a:cubicBezTo>
                      <a:pt x="120694" y="992982"/>
                      <a:pt x="121845" y="990243"/>
                      <a:pt x="123869" y="988219"/>
                    </a:cubicBezTo>
                    <a:cubicBezTo>
                      <a:pt x="125893" y="986195"/>
                      <a:pt x="129128" y="985611"/>
                      <a:pt x="131013" y="983457"/>
                    </a:cubicBezTo>
                    <a:cubicBezTo>
                      <a:pt x="134782" y="979149"/>
                      <a:pt x="140538" y="969169"/>
                      <a:pt x="140538" y="969169"/>
                    </a:cubicBezTo>
                    <a:cubicBezTo>
                      <a:pt x="141332" y="966788"/>
                      <a:pt x="141700" y="964219"/>
                      <a:pt x="142919" y="962025"/>
                    </a:cubicBezTo>
                    <a:cubicBezTo>
                      <a:pt x="145699" y="957022"/>
                      <a:pt x="150634" y="953168"/>
                      <a:pt x="152444" y="947738"/>
                    </a:cubicBezTo>
                    <a:cubicBezTo>
                      <a:pt x="155730" y="937879"/>
                      <a:pt x="153433" y="942682"/>
                      <a:pt x="159588" y="933450"/>
                    </a:cubicBezTo>
                    <a:cubicBezTo>
                      <a:pt x="164572" y="913510"/>
                      <a:pt x="163245" y="922955"/>
                      <a:pt x="159588" y="888207"/>
                    </a:cubicBezTo>
                    <a:cubicBezTo>
                      <a:pt x="159488" y="887261"/>
                      <a:pt x="156025" y="873339"/>
                      <a:pt x="154825" y="871538"/>
                    </a:cubicBezTo>
                    <a:cubicBezTo>
                      <a:pt x="152957" y="868736"/>
                      <a:pt x="150340" y="866461"/>
                      <a:pt x="147682" y="864394"/>
                    </a:cubicBezTo>
                    <a:cubicBezTo>
                      <a:pt x="143164" y="860880"/>
                      <a:pt x="133394" y="854869"/>
                      <a:pt x="133394" y="854869"/>
                    </a:cubicBezTo>
                    <a:cubicBezTo>
                      <a:pt x="132600" y="852488"/>
                      <a:pt x="132581" y="849685"/>
                      <a:pt x="131013" y="847725"/>
                    </a:cubicBezTo>
                    <a:cubicBezTo>
                      <a:pt x="118703" y="832338"/>
                      <a:pt x="127473" y="853776"/>
                      <a:pt x="121488" y="835819"/>
                    </a:cubicBezTo>
                    <a:cubicBezTo>
                      <a:pt x="124203" y="795084"/>
                      <a:pt x="120095" y="811423"/>
                      <a:pt x="128632" y="785813"/>
                    </a:cubicBezTo>
                    <a:lnTo>
                      <a:pt x="135775" y="764382"/>
                    </a:lnTo>
                    <a:lnTo>
                      <a:pt x="138157" y="757238"/>
                    </a:lnTo>
                    <a:cubicBezTo>
                      <a:pt x="138951" y="750888"/>
                      <a:pt x="139565" y="744513"/>
                      <a:pt x="140538" y="738188"/>
                    </a:cubicBezTo>
                    <a:cubicBezTo>
                      <a:pt x="141153" y="734188"/>
                      <a:pt x="142695" y="730323"/>
                      <a:pt x="142919" y="726282"/>
                    </a:cubicBezTo>
                    <a:cubicBezTo>
                      <a:pt x="145068" y="687591"/>
                      <a:pt x="139446" y="665268"/>
                      <a:pt x="150063" y="633413"/>
                    </a:cubicBezTo>
                    <a:lnTo>
                      <a:pt x="157207" y="611982"/>
                    </a:lnTo>
                    <a:cubicBezTo>
                      <a:pt x="158001" y="609601"/>
                      <a:pt x="158196" y="606927"/>
                      <a:pt x="159588" y="604838"/>
                    </a:cubicBezTo>
                    <a:cubicBezTo>
                      <a:pt x="161175" y="602457"/>
                      <a:pt x="163188" y="600309"/>
                      <a:pt x="164350" y="597694"/>
                    </a:cubicBezTo>
                    <a:cubicBezTo>
                      <a:pt x="166389" y="593107"/>
                      <a:pt x="169113" y="583407"/>
                      <a:pt x="169113" y="583407"/>
                    </a:cubicBezTo>
                    <a:cubicBezTo>
                      <a:pt x="170591" y="567150"/>
                      <a:pt x="170361" y="559362"/>
                      <a:pt x="173875" y="545307"/>
                    </a:cubicBezTo>
                    <a:cubicBezTo>
                      <a:pt x="174484" y="542872"/>
                      <a:pt x="175463" y="540544"/>
                      <a:pt x="176257" y="538163"/>
                    </a:cubicBezTo>
                    <a:cubicBezTo>
                      <a:pt x="177844" y="522288"/>
                      <a:pt x="179377" y="506407"/>
                      <a:pt x="181019" y="490538"/>
                    </a:cubicBezTo>
                    <a:cubicBezTo>
                      <a:pt x="181759" y="483389"/>
                      <a:pt x="182849" y="476273"/>
                      <a:pt x="183400" y="469107"/>
                    </a:cubicBezTo>
                    <a:lnTo>
                      <a:pt x="185782" y="438150"/>
                    </a:lnTo>
                    <a:cubicBezTo>
                      <a:pt x="186576" y="412750"/>
                      <a:pt x="186754" y="387323"/>
                      <a:pt x="188163" y="361950"/>
                    </a:cubicBezTo>
                    <a:cubicBezTo>
                      <a:pt x="188345" y="358682"/>
                      <a:pt x="190138" y="355672"/>
                      <a:pt x="190544" y="352425"/>
                    </a:cubicBezTo>
                    <a:cubicBezTo>
                      <a:pt x="191729" y="342941"/>
                      <a:pt x="192131" y="333375"/>
                      <a:pt x="192925" y="323850"/>
                    </a:cubicBezTo>
                    <a:cubicBezTo>
                      <a:pt x="192131" y="304006"/>
                      <a:pt x="191865" y="284135"/>
                      <a:pt x="190544" y="264319"/>
                    </a:cubicBezTo>
                    <a:cubicBezTo>
                      <a:pt x="190275" y="260281"/>
                      <a:pt x="189228" y="256318"/>
                      <a:pt x="188163" y="252413"/>
                    </a:cubicBezTo>
                    <a:cubicBezTo>
                      <a:pt x="187046" y="248319"/>
                      <a:pt x="183590" y="234944"/>
                      <a:pt x="178638" y="230982"/>
                    </a:cubicBezTo>
                    <a:cubicBezTo>
                      <a:pt x="176678" y="229414"/>
                      <a:pt x="173996" y="228800"/>
                      <a:pt x="171494" y="228600"/>
                    </a:cubicBezTo>
                    <a:cubicBezTo>
                      <a:pt x="154069" y="227206"/>
                      <a:pt x="136569" y="227013"/>
                      <a:pt x="119107" y="226219"/>
                    </a:cubicBezTo>
                    <a:lnTo>
                      <a:pt x="104819" y="221457"/>
                    </a:lnTo>
                    <a:cubicBezTo>
                      <a:pt x="100069" y="219874"/>
                      <a:pt x="92941" y="217293"/>
                      <a:pt x="88150" y="216694"/>
                    </a:cubicBezTo>
                    <a:cubicBezTo>
                      <a:pt x="78666" y="215509"/>
                      <a:pt x="69100" y="215107"/>
                      <a:pt x="59575" y="214313"/>
                    </a:cubicBezTo>
                    <a:cubicBezTo>
                      <a:pt x="52771" y="212045"/>
                      <a:pt x="50376" y="211044"/>
                      <a:pt x="42907" y="209550"/>
                    </a:cubicBezTo>
                    <a:cubicBezTo>
                      <a:pt x="21945" y="205357"/>
                      <a:pt x="35382" y="209423"/>
                      <a:pt x="21475" y="204788"/>
                    </a:cubicBezTo>
                    <a:cubicBezTo>
                      <a:pt x="14961" y="200444"/>
                      <a:pt x="12910" y="200399"/>
                      <a:pt x="9569" y="192882"/>
                    </a:cubicBezTo>
                    <a:cubicBezTo>
                      <a:pt x="7530" y="188294"/>
                      <a:pt x="4807" y="178594"/>
                      <a:pt x="4807" y="178594"/>
                    </a:cubicBezTo>
                    <a:cubicBezTo>
                      <a:pt x="4013" y="147638"/>
                      <a:pt x="3898" y="116656"/>
                      <a:pt x="2425" y="85725"/>
                    </a:cubicBezTo>
                    <a:cubicBezTo>
                      <a:pt x="2306" y="83218"/>
                      <a:pt x="44" y="81092"/>
                      <a:pt x="44" y="78582"/>
                    </a:cubicBezTo>
                    <a:cubicBezTo>
                      <a:pt x="44" y="54756"/>
                      <a:pt x="-530" y="30786"/>
                      <a:pt x="2425" y="7144"/>
                    </a:cubicBezTo>
                    <a:cubicBezTo>
                      <a:pt x="2780" y="4304"/>
                      <a:pt x="6746" y="2853"/>
                      <a:pt x="9569" y="2382"/>
                    </a:cubicBezTo>
                    <a:cubicBezTo>
                      <a:pt x="21339" y="420"/>
                      <a:pt x="33382" y="794"/>
                      <a:pt x="45288" y="0"/>
                    </a:cubicBezTo>
                    <a:lnTo>
                      <a:pt x="233407" y="2382"/>
                    </a:lnTo>
                    <a:cubicBezTo>
                      <a:pt x="245062" y="2666"/>
                      <a:pt x="237625" y="5273"/>
                      <a:pt x="242932" y="11907"/>
                    </a:cubicBezTo>
                    <a:cubicBezTo>
                      <a:pt x="244720" y="14142"/>
                      <a:pt x="237375" y="3969"/>
                      <a:pt x="238169" y="4763"/>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23" name="Ellipse 122"/>
              <p:cNvSpPr/>
              <p:nvPr/>
            </p:nvSpPr>
            <p:spPr>
              <a:xfrm>
                <a:off x="3228000" y="5085184"/>
                <a:ext cx="36000" cy="356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24" name="Ellipse 123"/>
              <p:cNvSpPr/>
              <p:nvPr/>
            </p:nvSpPr>
            <p:spPr>
              <a:xfrm>
                <a:off x="3161325" y="5323309"/>
                <a:ext cx="36000" cy="356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25" name="Ellipse 124"/>
              <p:cNvSpPr/>
              <p:nvPr/>
            </p:nvSpPr>
            <p:spPr>
              <a:xfrm>
                <a:off x="3275925" y="5399508"/>
                <a:ext cx="18000" cy="178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grpSp>
        <p:cxnSp>
          <p:nvCxnSpPr>
            <p:cNvPr id="98" name="Gerade Verbindung 97"/>
            <p:cNvCxnSpPr/>
            <p:nvPr/>
          </p:nvCxnSpPr>
          <p:spPr>
            <a:xfrm flipV="1">
              <a:off x="7380573" y="3067765"/>
              <a:ext cx="230201" cy="35880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Pfeil nach links 98"/>
            <p:cNvSpPr/>
            <p:nvPr/>
          </p:nvSpPr>
          <p:spPr>
            <a:xfrm>
              <a:off x="5075398" y="3263043"/>
              <a:ext cx="792206" cy="309585"/>
            </a:xfrm>
            <a:prstGeom prst="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grpSp>
          <p:nvGrpSpPr>
            <p:cNvPr id="100" name="Gruppieren 99"/>
            <p:cNvGrpSpPr/>
            <p:nvPr/>
          </p:nvGrpSpPr>
          <p:grpSpPr>
            <a:xfrm rot="5400000">
              <a:off x="6821212" y="3345798"/>
              <a:ext cx="209099" cy="144310"/>
              <a:chOff x="5076056" y="763586"/>
              <a:chExt cx="1181121" cy="721198"/>
            </a:xfrm>
            <a:solidFill>
              <a:schemeClr val="tx1"/>
            </a:solidFill>
          </p:grpSpPr>
          <p:sp>
            <p:nvSpPr>
              <p:cNvPr id="120" name="L-Form 119"/>
              <p:cNvSpPr/>
              <p:nvPr/>
            </p:nvSpPr>
            <p:spPr>
              <a:xfrm>
                <a:off x="5076056" y="764704"/>
                <a:ext cx="648072" cy="720080"/>
              </a:xfrm>
              <a:prstGeom prst="corne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21" name="L-Form 120"/>
              <p:cNvSpPr/>
              <p:nvPr/>
            </p:nvSpPr>
            <p:spPr>
              <a:xfrm flipH="1">
                <a:off x="5473472" y="763586"/>
                <a:ext cx="783705" cy="720002"/>
              </a:xfrm>
              <a:prstGeom prst="corner">
                <a:avLst>
                  <a:gd name="adj1" fmla="val 46473"/>
                  <a:gd name="adj2" fmla="val 4118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grpSp>
        <p:sp>
          <p:nvSpPr>
            <p:cNvPr id="101" name="Pfeil nach links 100"/>
            <p:cNvSpPr/>
            <p:nvPr/>
          </p:nvSpPr>
          <p:spPr>
            <a:xfrm>
              <a:off x="2987722" y="3542464"/>
              <a:ext cx="327043" cy="309585"/>
            </a:xfrm>
            <a:prstGeom prst="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02" name="Pfeil nach links 101"/>
            <p:cNvSpPr/>
            <p:nvPr/>
          </p:nvSpPr>
          <p:spPr>
            <a:xfrm rot="10800000">
              <a:off x="1857361" y="2302533"/>
              <a:ext cx="792205" cy="309586"/>
            </a:xfrm>
            <a:prstGeom prst="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cxnSp>
          <p:nvCxnSpPr>
            <p:cNvPr id="103" name="Gerade Verbindung 102"/>
            <p:cNvCxnSpPr/>
            <p:nvPr/>
          </p:nvCxnSpPr>
          <p:spPr>
            <a:xfrm flipV="1">
              <a:off x="2832139" y="1629383"/>
              <a:ext cx="228612" cy="755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Gerade Verbindung 103"/>
            <p:cNvCxnSpPr>
              <a:stCxn id="122" idx="138"/>
            </p:cNvCxnSpPr>
            <p:nvPr/>
          </p:nvCxnSpPr>
          <p:spPr>
            <a:xfrm flipV="1">
              <a:off x="3368743" y="1772268"/>
              <a:ext cx="339743" cy="574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flipV="1">
              <a:off x="4407024" y="2007236"/>
              <a:ext cx="0" cy="1378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flipH="1" flipV="1">
              <a:off x="6299427" y="2127895"/>
              <a:ext cx="939851" cy="1300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 Verbindung 106"/>
            <p:cNvCxnSpPr>
              <a:stCxn id="85" idx="0"/>
            </p:cNvCxnSpPr>
            <p:nvPr/>
          </p:nvCxnSpPr>
          <p:spPr>
            <a:xfrm flipH="1" flipV="1">
              <a:off x="7140848" y="2007236"/>
              <a:ext cx="485801" cy="1052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V="1">
              <a:off x="7804459" y="1629383"/>
              <a:ext cx="257189" cy="62711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Halbbogen 108"/>
            <p:cNvSpPr/>
            <p:nvPr/>
          </p:nvSpPr>
          <p:spPr>
            <a:xfrm rot="17075308">
              <a:off x="7155127" y="2345407"/>
              <a:ext cx="850964" cy="749341"/>
            </a:xfrm>
            <a:prstGeom prst="blockArc">
              <a:avLst>
                <a:gd name="adj1" fmla="val 10800000"/>
                <a:gd name="adj2" fmla="val 19902549"/>
                <a:gd name="adj3" fmla="val 66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sp>
          <p:nvSpPr>
            <p:cNvPr id="110" name="Halbbogen 109"/>
            <p:cNvSpPr/>
            <p:nvPr/>
          </p:nvSpPr>
          <p:spPr>
            <a:xfrm rot="5973060">
              <a:off x="7316268" y="2389067"/>
              <a:ext cx="714428" cy="684249"/>
            </a:xfrm>
            <a:prstGeom prst="blockArc">
              <a:avLst>
                <a:gd name="adj1" fmla="val 10800000"/>
                <a:gd name="adj2" fmla="val 19902549"/>
                <a:gd name="adj3" fmla="val 661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sp>
          <p:nvSpPr>
            <p:cNvPr id="111" name="Halbbogen 110"/>
            <p:cNvSpPr/>
            <p:nvPr/>
          </p:nvSpPr>
          <p:spPr>
            <a:xfrm rot="16897808">
              <a:off x="7222601" y="2389066"/>
              <a:ext cx="714428" cy="684250"/>
            </a:xfrm>
            <a:prstGeom prst="blockArc">
              <a:avLst>
                <a:gd name="adj1" fmla="val 10800000"/>
                <a:gd name="adj2" fmla="val 19902549"/>
                <a:gd name="adj3" fmla="val 661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chemeClr val="tx1"/>
                </a:solidFill>
              </a:endParaRPr>
            </a:p>
          </p:txBody>
        </p:sp>
        <p:cxnSp>
          <p:nvCxnSpPr>
            <p:cNvPr id="112" name="Gerade Verbindung 111"/>
            <p:cNvCxnSpPr/>
            <p:nvPr/>
          </p:nvCxnSpPr>
          <p:spPr>
            <a:xfrm flipV="1">
              <a:off x="7804459" y="2340636"/>
              <a:ext cx="803319" cy="98432"/>
            </a:xfrm>
            <a:prstGeom prst="line">
              <a:avLst/>
            </a:prstGeom>
          </p:spPr>
          <p:style>
            <a:lnRef idx="1">
              <a:schemeClr val="accent1"/>
            </a:lnRef>
            <a:fillRef idx="0">
              <a:schemeClr val="accent1"/>
            </a:fillRef>
            <a:effectRef idx="0">
              <a:schemeClr val="accent1"/>
            </a:effectRef>
            <a:fontRef idx="minor">
              <a:schemeClr val="tx1"/>
            </a:fontRef>
          </p:style>
        </p:cxnSp>
        <p:sp>
          <p:nvSpPr>
            <p:cNvPr id="57393" name="Textfeld 112"/>
            <p:cNvSpPr txBox="1">
              <a:spLocks noChangeArrowheads="1"/>
            </p:cNvSpPr>
            <p:nvPr/>
          </p:nvSpPr>
          <p:spPr bwMode="auto">
            <a:xfrm>
              <a:off x="2946005" y="1299736"/>
              <a:ext cx="301431" cy="369332"/>
            </a:xfrm>
            <a:prstGeom prst="rect">
              <a:avLst/>
            </a:prstGeom>
            <a:noFill/>
            <a:ln w="9525">
              <a:noFill/>
              <a:miter lim="800000"/>
              <a:headEnd/>
              <a:tailEnd/>
            </a:ln>
          </p:spPr>
          <p:txBody>
            <a:bodyPr>
              <a:spAutoFit/>
            </a:bodyPr>
            <a:lstStyle/>
            <a:p>
              <a:pPr eaLnBrk="0" hangingPunct="0"/>
              <a:r>
                <a:rPr lang="de-DE"/>
                <a:t>1</a:t>
              </a:r>
            </a:p>
          </p:txBody>
        </p:sp>
        <p:sp>
          <p:nvSpPr>
            <p:cNvPr id="57394" name="Textfeld 113"/>
            <p:cNvSpPr txBox="1">
              <a:spLocks noChangeArrowheads="1"/>
            </p:cNvSpPr>
            <p:nvPr/>
          </p:nvSpPr>
          <p:spPr bwMode="auto">
            <a:xfrm>
              <a:off x="3557188" y="1452136"/>
              <a:ext cx="301431" cy="369332"/>
            </a:xfrm>
            <a:prstGeom prst="rect">
              <a:avLst/>
            </a:prstGeom>
            <a:noFill/>
            <a:ln w="9525">
              <a:noFill/>
              <a:miter lim="800000"/>
              <a:headEnd/>
              <a:tailEnd/>
            </a:ln>
          </p:spPr>
          <p:txBody>
            <a:bodyPr>
              <a:spAutoFit/>
            </a:bodyPr>
            <a:lstStyle/>
            <a:p>
              <a:pPr eaLnBrk="0" hangingPunct="0"/>
              <a:r>
                <a:rPr lang="de-DE"/>
                <a:t>2</a:t>
              </a:r>
            </a:p>
          </p:txBody>
        </p:sp>
        <p:sp>
          <p:nvSpPr>
            <p:cNvPr id="57395" name="Textfeld 114"/>
            <p:cNvSpPr txBox="1">
              <a:spLocks noChangeArrowheads="1"/>
            </p:cNvSpPr>
            <p:nvPr/>
          </p:nvSpPr>
          <p:spPr bwMode="auto">
            <a:xfrm>
              <a:off x="4255923" y="1690391"/>
              <a:ext cx="301431" cy="369332"/>
            </a:xfrm>
            <a:prstGeom prst="rect">
              <a:avLst/>
            </a:prstGeom>
            <a:noFill/>
            <a:ln w="9525">
              <a:noFill/>
              <a:miter lim="800000"/>
              <a:headEnd/>
              <a:tailEnd/>
            </a:ln>
          </p:spPr>
          <p:txBody>
            <a:bodyPr>
              <a:spAutoFit/>
            </a:bodyPr>
            <a:lstStyle/>
            <a:p>
              <a:pPr eaLnBrk="0" hangingPunct="0"/>
              <a:r>
                <a:rPr lang="de-DE"/>
                <a:t>3</a:t>
              </a:r>
            </a:p>
          </p:txBody>
        </p:sp>
        <p:sp>
          <p:nvSpPr>
            <p:cNvPr id="57396" name="Textfeld 115"/>
            <p:cNvSpPr txBox="1">
              <a:spLocks noChangeArrowheads="1"/>
            </p:cNvSpPr>
            <p:nvPr/>
          </p:nvSpPr>
          <p:spPr bwMode="auto">
            <a:xfrm>
              <a:off x="6149476" y="1772816"/>
              <a:ext cx="301431" cy="369332"/>
            </a:xfrm>
            <a:prstGeom prst="rect">
              <a:avLst/>
            </a:prstGeom>
            <a:noFill/>
            <a:ln w="9525">
              <a:noFill/>
              <a:miter lim="800000"/>
              <a:headEnd/>
              <a:tailEnd/>
            </a:ln>
          </p:spPr>
          <p:txBody>
            <a:bodyPr>
              <a:spAutoFit/>
            </a:bodyPr>
            <a:lstStyle/>
            <a:p>
              <a:pPr eaLnBrk="0" hangingPunct="0"/>
              <a:r>
                <a:rPr lang="de-DE"/>
                <a:t>4</a:t>
              </a:r>
            </a:p>
          </p:txBody>
        </p:sp>
        <p:sp>
          <p:nvSpPr>
            <p:cNvPr id="57397" name="Textfeld 116"/>
            <p:cNvSpPr txBox="1">
              <a:spLocks noChangeArrowheads="1"/>
            </p:cNvSpPr>
            <p:nvPr/>
          </p:nvSpPr>
          <p:spPr bwMode="auto">
            <a:xfrm>
              <a:off x="6990882" y="1637958"/>
              <a:ext cx="301431" cy="369332"/>
            </a:xfrm>
            <a:prstGeom prst="rect">
              <a:avLst/>
            </a:prstGeom>
            <a:noFill/>
            <a:ln w="9525">
              <a:noFill/>
              <a:miter lim="800000"/>
              <a:headEnd/>
              <a:tailEnd/>
            </a:ln>
          </p:spPr>
          <p:txBody>
            <a:bodyPr>
              <a:spAutoFit/>
            </a:bodyPr>
            <a:lstStyle/>
            <a:p>
              <a:pPr eaLnBrk="0" hangingPunct="0"/>
              <a:r>
                <a:rPr lang="de-DE"/>
                <a:t>5</a:t>
              </a:r>
            </a:p>
          </p:txBody>
        </p:sp>
        <p:sp>
          <p:nvSpPr>
            <p:cNvPr id="57398" name="Textfeld 117"/>
            <p:cNvSpPr txBox="1">
              <a:spLocks noChangeArrowheads="1"/>
            </p:cNvSpPr>
            <p:nvPr/>
          </p:nvSpPr>
          <p:spPr bwMode="auto">
            <a:xfrm>
              <a:off x="8607988" y="2127471"/>
              <a:ext cx="301431" cy="369332"/>
            </a:xfrm>
            <a:prstGeom prst="rect">
              <a:avLst/>
            </a:prstGeom>
            <a:noFill/>
            <a:ln w="9525">
              <a:noFill/>
              <a:miter lim="800000"/>
              <a:headEnd/>
              <a:tailEnd/>
            </a:ln>
          </p:spPr>
          <p:txBody>
            <a:bodyPr>
              <a:spAutoFit/>
            </a:bodyPr>
            <a:lstStyle/>
            <a:p>
              <a:pPr eaLnBrk="0" hangingPunct="0"/>
              <a:r>
                <a:rPr lang="de-DE"/>
                <a:t>6</a:t>
              </a:r>
            </a:p>
          </p:txBody>
        </p:sp>
        <p:sp>
          <p:nvSpPr>
            <p:cNvPr id="57399" name="Textfeld 118"/>
            <p:cNvSpPr txBox="1">
              <a:spLocks noChangeArrowheads="1"/>
            </p:cNvSpPr>
            <p:nvPr/>
          </p:nvSpPr>
          <p:spPr bwMode="auto">
            <a:xfrm>
              <a:off x="7911450" y="1259468"/>
              <a:ext cx="301431" cy="369332"/>
            </a:xfrm>
            <a:prstGeom prst="rect">
              <a:avLst/>
            </a:prstGeom>
            <a:noFill/>
            <a:ln w="9525">
              <a:noFill/>
              <a:miter lim="800000"/>
              <a:headEnd/>
              <a:tailEnd/>
            </a:ln>
          </p:spPr>
          <p:txBody>
            <a:bodyPr>
              <a:spAutoFit/>
            </a:bodyPr>
            <a:lstStyle/>
            <a:p>
              <a:pPr eaLnBrk="0" hangingPunct="0"/>
              <a:r>
                <a:rPr lang="de-DE"/>
                <a:t>7</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5837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f – </a:t>
            </a:r>
            <a:r>
              <a:rPr lang="de-DE" sz="1800" b="1">
                <a:cs typeface="Arial" charset="0"/>
              </a:rPr>
              <a:t>Bremsanlage des Anhängers</a:t>
            </a:r>
            <a:r>
              <a:rPr lang="de-DE" sz="2000" b="1"/>
              <a:t>:</a:t>
            </a:r>
          </a:p>
        </p:txBody>
      </p:sp>
      <p:sp>
        <p:nvSpPr>
          <p:cNvPr id="4" name="Textfeld 3"/>
          <p:cNvSpPr txBox="1"/>
          <p:nvPr/>
        </p:nvSpPr>
        <p:spPr>
          <a:xfrm>
            <a:off x="1046163" y="1773238"/>
            <a:ext cx="7848600" cy="3970337"/>
          </a:xfrm>
          <a:prstGeom prst="rect">
            <a:avLst/>
          </a:prstGeom>
          <a:noFill/>
        </p:spPr>
        <p:txBody>
          <a:bodyPr>
            <a:spAutoFit/>
          </a:bodyPr>
          <a:lstStyle/>
          <a:p>
            <a:pPr eaLnBrk="0" hangingPunct="0">
              <a:defRPr/>
            </a:pPr>
            <a:r>
              <a:rPr lang="de-DE" sz="1800" dirty="0">
                <a:ea typeface="ＭＳ Ｐゴシック" pitchFamily="48" charset="-128"/>
                <a:cs typeface="+mn-cs"/>
              </a:rPr>
              <a:t>Druckluftbremse </a:t>
            </a:r>
          </a:p>
          <a:p>
            <a:pPr eaLnBrk="0" hangingPunct="0">
              <a:defRPr/>
            </a:pPr>
            <a:endParaRPr lang="de-DE" sz="1800" dirty="0">
              <a:ea typeface="ＭＳ Ｐゴシック" pitchFamily="48" charset="-128"/>
              <a:cs typeface="+mn-cs"/>
            </a:endParaRPr>
          </a:p>
          <a:p>
            <a:pPr eaLnBrk="0" hangingPunct="0">
              <a:defRPr/>
            </a:pPr>
            <a:r>
              <a:rPr lang="de-DE" sz="1800" dirty="0">
                <a:ea typeface="ＭＳ Ｐゴシック" pitchFamily="48" charset="-128"/>
                <a:cs typeface="+mn-cs"/>
              </a:rPr>
              <a:t>Die Betriebsbremse des Anhängers wird vom Motorwagen aus gesteuert. Dazu sind im Motorwagen eingebaut:</a:t>
            </a:r>
          </a:p>
          <a:p>
            <a:pPr marL="285750" indent="-285750" eaLnBrk="0" hangingPunct="0">
              <a:buFont typeface="Arial" pitchFamily="34" charset="0"/>
              <a:buChar char="•"/>
              <a:defRPr/>
            </a:pPr>
            <a:r>
              <a:rPr lang="de-DE" sz="1800" dirty="0">
                <a:ea typeface="ＭＳ Ｐゴシック" pitchFamily="48" charset="-128"/>
                <a:cs typeface="+mn-cs"/>
              </a:rPr>
              <a:t>Anhänger – Steuerventil </a:t>
            </a:r>
          </a:p>
          <a:p>
            <a:pPr marL="285750" indent="-285750" eaLnBrk="0" hangingPunct="0">
              <a:buFont typeface="Arial" pitchFamily="34" charset="0"/>
              <a:buChar char="•"/>
              <a:defRPr/>
            </a:pPr>
            <a:r>
              <a:rPr lang="de-DE" sz="1800" dirty="0">
                <a:ea typeface="ＭＳ Ｐゴシック" pitchFamily="48" charset="-128"/>
                <a:cs typeface="+mn-cs"/>
              </a:rPr>
              <a:t>Kupplungsköpfe </a:t>
            </a:r>
          </a:p>
          <a:p>
            <a:pPr marL="285750" indent="-285750" eaLnBrk="0" hangingPunct="0">
              <a:buFont typeface="Arial" pitchFamily="34" charset="0"/>
              <a:buChar char="•"/>
              <a:defRPr/>
            </a:pPr>
            <a:r>
              <a:rPr lang="de-DE" sz="1800" dirty="0">
                <a:ea typeface="ＭＳ Ｐゴシック" pitchFamily="48" charset="-128"/>
                <a:cs typeface="+mn-cs"/>
              </a:rPr>
              <a:t>Elektrische Anschlüsse</a:t>
            </a:r>
          </a:p>
          <a:p>
            <a:pPr eaLnBrk="0" hangingPunct="0">
              <a:defRPr/>
            </a:pPr>
            <a:endParaRPr lang="de-DE" sz="1800" dirty="0">
              <a:ea typeface="ＭＳ Ｐゴシック" pitchFamily="48" charset="-128"/>
              <a:cs typeface="+mn-cs"/>
            </a:endParaRPr>
          </a:p>
          <a:p>
            <a:pPr eaLnBrk="0" hangingPunct="0">
              <a:defRPr/>
            </a:pPr>
            <a:r>
              <a:rPr lang="de-DE" sz="1800" dirty="0">
                <a:ea typeface="ＭＳ Ｐゴシック" pitchFamily="48" charset="-128"/>
                <a:cs typeface="+mn-cs"/>
              </a:rPr>
              <a:t>Das Anhänger-Steuerventil hat die Aufgabe, die Zweileitungs-Bremsanlage des Anhängers </a:t>
            </a:r>
            <a:r>
              <a:rPr lang="de-DE" sz="1800" dirty="0" err="1">
                <a:ea typeface="ＭＳ Ｐゴシック" pitchFamily="48" charset="-128"/>
                <a:cs typeface="+mn-cs"/>
              </a:rPr>
              <a:t>abstufbar</a:t>
            </a:r>
            <a:r>
              <a:rPr lang="de-DE" sz="1800" dirty="0">
                <a:ea typeface="ＭＳ Ｐゴシック" pitchFamily="48" charset="-128"/>
                <a:cs typeface="+mn-cs"/>
              </a:rPr>
              <a:t> zu steuern. Die Betätigung erfolgt durch Druckveränderungen in den Bremskreisen der Betriebs- und Feststellbremse des Motorwagens. </a:t>
            </a:r>
          </a:p>
          <a:p>
            <a:pPr eaLnBrk="0" hangingPunct="0">
              <a:defRPr/>
            </a:pPr>
            <a:endParaRPr lang="de-DE" sz="1800" dirty="0">
              <a:ea typeface="ＭＳ Ｐゴシック" pitchFamily="48" charset="-128"/>
              <a:cs typeface="+mn-cs"/>
            </a:endParaRPr>
          </a:p>
          <a:p>
            <a:pPr eaLnBrk="0" hangingPunct="0">
              <a:defRPr/>
            </a:pPr>
            <a:endParaRPr lang="de-DE" sz="1800" dirty="0">
              <a:ea typeface="ＭＳ Ｐゴシック" pitchFamily="48" charset="-128"/>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59394"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f – </a:t>
            </a:r>
            <a:r>
              <a:rPr lang="de-DE" sz="1800" b="1">
                <a:cs typeface="Arial" charset="0"/>
              </a:rPr>
              <a:t>Bremsanlage des Anhängers</a:t>
            </a:r>
            <a:r>
              <a:rPr lang="de-DE" sz="2000" b="1"/>
              <a:t>:</a:t>
            </a:r>
          </a:p>
        </p:txBody>
      </p:sp>
      <p:sp>
        <p:nvSpPr>
          <p:cNvPr id="59395" name="Textfeld 3"/>
          <p:cNvSpPr txBox="1">
            <a:spLocks noChangeArrowheads="1"/>
          </p:cNvSpPr>
          <p:nvPr/>
        </p:nvSpPr>
        <p:spPr bwMode="auto">
          <a:xfrm>
            <a:off x="1038225" y="1557338"/>
            <a:ext cx="7848600" cy="3416300"/>
          </a:xfrm>
          <a:prstGeom prst="rect">
            <a:avLst/>
          </a:prstGeom>
          <a:noFill/>
          <a:ln w="9525">
            <a:noFill/>
            <a:miter lim="800000"/>
            <a:headEnd/>
            <a:tailEnd/>
          </a:ln>
        </p:spPr>
        <p:txBody>
          <a:bodyPr>
            <a:spAutoFit/>
          </a:bodyPr>
          <a:lstStyle/>
          <a:p>
            <a:pPr eaLnBrk="0" hangingPunct="0"/>
            <a:endParaRPr lang="de-DE" sz="1800"/>
          </a:p>
          <a:p>
            <a:pPr eaLnBrk="0" hangingPunct="0"/>
            <a:r>
              <a:rPr lang="de-DE" sz="1800"/>
              <a:t>Druckluftbremse</a:t>
            </a:r>
          </a:p>
          <a:p>
            <a:pPr eaLnBrk="0" hangingPunct="0"/>
            <a:r>
              <a:rPr lang="de-DE" sz="1800"/>
              <a:t>Für die Bremsanlage ist der Anhänger mit dem KFZ über 2 Schläuche miteinander verbunden.</a:t>
            </a:r>
          </a:p>
          <a:p>
            <a:pPr eaLnBrk="0" hangingPunct="0"/>
            <a:endParaRPr lang="de-DE" sz="1800"/>
          </a:p>
          <a:p>
            <a:pPr eaLnBrk="0" hangingPunct="0"/>
            <a:r>
              <a:rPr lang="de-DE" sz="1800"/>
              <a:t>Der </a:t>
            </a:r>
            <a:r>
              <a:rPr lang="de-DE" sz="1800">
                <a:solidFill>
                  <a:srgbClr val="FF0000"/>
                </a:solidFill>
              </a:rPr>
              <a:t>rote</a:t>
            </a:r>
            <a:r>
              <a:rPr lang="de-DE" sz="1800"/>
              <a:t> Kupplungskopf befindet sich auf der rechten Seite. Über die Vorratsleitung </a:t>
            </a:r>
            <a:r>
              <a:rPr lang="de-DE" sz="1800">
                <a:solidFill>
                  <a:srgbClr val="FF0000"/>
                </a:solidFill>
              </a:rPr>
              <a:t>(rot) </a:t>
            </a:r>
            <a:r>
              <a:rPr lang="de-DE" sz="1800"/>
              <a:t>wird die Verbindung zum Luftbehälter des Anhänger hergestellt.</a:t>
            </a:r>
          </a:p>
          <a:p>
            <a:pPr eaLnBrk="0" hangingPunct="0"/>
            <a:endParaRPr lang="de-DE" sz="1800"/>
          </a:p>
          <a:p>
            <a:pPr eaLnBrk="0" hangingPunct="0"/>
            <a:r>
              <a:rPr lang="de-DE" sz="1800"/>
              <a:t>Der </a:t>
            </a:r>
            <a:r>
              <a:rPr lang="de-DE" sz="1800">
                <a:solidFill>
                  <a:srgbClr val="FFFF00"/>
                </a:solidFill>
              </a:rPr>
              <a:t>gelbe</a:t>
            </a:r>
            <a:r>
              <a:rPr lang="de-DE" sz="1800"/>
              <a:t> Kupplungskopf befindet sich auf der linken Seite. Über die Bremsleitung </a:t>
            </a:r>
            <a:r>
              <a:rPr lang="de-DE" sz="1800">
                <a:solidFill>
                  <a:srgbClr val="FFFF00"/>
                </a:solidFill>
              </a:rPr>
              <a:t>(gelb) </a:t>
            </a:r>
            <a:r>
              <a:rPr lang="de-DE" sz="1800"/>
              <a:t>wird die Verbindung zur Betriebsbremse des Anhängers hergestellt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60418"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f – </a:t>
            </a:r>
            <a:r>
              <a:rPr lang="de-DE" sz="1800" b="1">
                <a:cs typeface="Arial" charset="0"/>
              </a:rPr>
              <a:t>Bremsanlage des Anhängers</a:t>
            </a:r>
            <a:r>
              <a:rPr lang="de-DE" sz="2000" b="1"/>
              <a:t>:</a:t>
            </a:r>
          </a:p>
        </p:txBody>
      </p:sp>
      <p:sp>
        <p:nvSpPr>
          <p:cNvPr id="60419" name="Textfeld 3"/>
          <p:cNvSpPr txBox="1">
            <a:spLocks noChangeArrowheads="1"/>
          </p:cNvSpPr>
          <p:nvPr/>
        </p:nvSpPr>
        <p:spPr bwMode="auto">
          <a:xfrm>
            <a:off x="1042988" y="1508125"/>
            <a:ext cx="7850187" cy="923925"/>
          </a:xfrm>
          <a:prstGeom prst="rect">
            <a:avLst/>
          </a:prstGeom>
          <a:noFill/>
          <a:ln w="9525">
            <a:noFill/>
            <a:miter lim="800000"/>
            <a:headEnd/>
            <a:tailEnd/>
          </a:ln>
        </p:spPr>
        <p:txBody>
          <a:bodyPr>
            <a:spAutoFit/>
          </a:bodyPr>
          <a:lstStyle/>
          <a:p>
            <a:pPr eaLnBrk="0" hangingPunct="0"/>
            <a:endParaRPr lang="de-DE" sz="1800"/>
          </a:p>
          <a:p>
            <a:pPr eaLnBrk="0" hangingPunct="0"/>
            <a:r>
              <a:rPr lang="de-DE" sz="1800"/>
              <a:t>Druckluftbremse in vereinfachter Darstellung </a:t>
            </a:r>
          </a:p>
          <a:p>
            <a:pPr eaLnBrk="0" hangingPunct="0"/>
            <a:endParaRPr lang="de-DE" sz="1800"/>
          </a:p>
        </p:txBody>
      </p:sp>
      <p:sp>
        <p:nvSpPr>
          <p:cNvPr id="60420" name="Textfeld 39"/>
          <p:cNvSpPr txBox="1">
            <a:spLocks noChangeArrowheads="1"/>
          </p:cNvSpPr>
          <p:nvPr/>
        </p:nvSpPr>
        <p:spPr bwMode="auto">
          <a:xfrm>
            <a:off x="5611813" y="2127250"/>
            <a:ext cx="2416175" cy="369888"/>
          </a:xfrm>
          <a:prstGeom prst="rect">
            <a:avLst/>
          </a:prstGeom>
          <a:noFill/>
          <a:ln w="9525">
            <a:noFill/>
            <a:miter lim="800000"/>
            <a:headEnd/>
            <a:tailEnd/>
          </a:ln>
        </p:spPr>
        <p:txBody>
          <a:bodyPr>
            <a:spAutoFit/>
          </a:bodyPr>
          <a:lstStyle/>
          <a:p>
            <a:pPr algn="ctr" eaLnBrk="0" hangingPunct="0"/>
            <a:r>
              <a:rPr lang="de-DE" sz="1800"/>
              <a:t>Druckbehälter</a:t>
            </a:r>
          </a:p>
        </p:txBody>
      </p:sp>
      <p:sp>
        <p:nvSpPr>
          <p:cNvPr id="60421" name="Textfeld 40"/>
          <p:cNvSpPr txBox="1">
            <a:spLocks noChangeArrowheads="1"/>
          </p:cNvSpPr>
          <p:nvPr/>
        </p:nvSpPr>
        <p:spPr bwMode="auto">
          <a:xfrm>
            <a:off x="3594100" y="3611563"/>
            <a:ext cx="1401763" cy="646112"/>
          </a:xfrm>
          <a:prstGeom prst="rect">
            <a:avLst/>
          </a:prstGeom>
          <a:noFill/>
          <a:ln w="9525">
            <a:noFill/>
            <a:miter lim="800000"/>
            <a:headEnd/>
            <a:tailEnd/>
          </a:ln>
        </p:spPr>
        <p:txBody>
          <a:bodyPr>
            <a:spAutoFit/>
          </a:bodyPr>
          <a:lstStyle/>
          <a:p>
            <a:pPr eaLnBrk="0" hangingPunct="0"/>
            <a:r>
              <a:rPr lang="de-DE" sz="1800"/>
              <a:t>Anhänger-Bremsventil</a:t>
            </a:r>
          </a:p>
        </p:txBody>
      </p:sp>
      <p:sp>
        <p:nvSpPr>
          <p:cNvPr id="60422" name="Textfeld 41"/>
          <p:cNvSpPr txBox="1">
            <a:spLocks noChangeArrowheads="1"/>
          </p:cNvSpPr>
          <p:nvPr/>
        </p:nvSpPr>
        <p:spPr bwMode="auto">
          <a:xfrm>
            <a:off x="6540500" y="4210050"/>
            <a:ext cx="1703388" cy="369888"/>
          </a:xfrm>
          <a:prstGeom prst="rect">
            <a:avLst/>
          </a:prstGeom>
          <a:noFill/>
          <a:ln w="9525">
            <a:noFill/>
            <a:miter lim="800000"/>
            <a:headEnd/>
            <a:tailEnd/>
          </a:ln>
        </p:spPr>
        <p:txBody>
          <a:bodyPr>
            <a:spAutoFit/>
          </a:bodyPr>
          <a:lstStyle/>
          <a:p>
            <a:pPr eaLnBrk="0" hangingPunct="0"/>
            <a:r>
              <a:rPr lang="de-DE" sz="1800"/>
              <a:t>Bremszylinder</a:t>
            </a:r>
          </a:p>
        </p:txBody>
      </p:sp>
      <p:sp>
        <p:nvSpPr>
          <p:cNvPr id="60423" name="Textfeld 42"/>
          <p:cNvSpPr txBox="1">
            <a:spLocks noChangeArrowheads="1"/>
          </p:cNvSpPr>
          <p:nvPr/>
        </p:nvSpPr>
        <p:spPr bwMode="auto">
          <a:xfrm>
            <a:off x="4618038" y="5514975"/>
            <a:ext cx="1703387" cy="368300"/>
          </a:xfrm>
          <a:prstGeom prst="rect">
            <a:avLst/>
          </a:prstGeom>
          <a:noFill/>
          <a:ln w="9525">
            <a:noFill/>
            <a:miter lim="800000"/>
            <a:headEnd/>
            <a:tailEnd/>
          </a:ln>
        </p:spPr>
        <p:txBody>
          <a:bodyPr>
            <a:spAutoFit/>
          </a:bodyPr>
          <a:lstStyle/>
          <a:p>
            <a:pPr eaLnBrk="0" hangingPunct="0"/>
            <a:r>
              <a:rPr lang="de-DE" sz="1800"/>
              <a:t>Radbremse</a:t>
            </a:r>
          </a:p>
        </p:txBody>
      </p:sp>
      <p:sp>
        <p:nvSpPr>
          <p:cNvPr id="60424" name="Textfeld 45"/>
          <p:cNvSpPr txBox="1">
            <a:spLocks noChangeArrowheads="1"/>
          </p:cNvSpPr>
          <p:nvPr/>
        </p:nvSpPr>
        <p:spPr bwMode="auto">
          <a:xfrm>
            <a:off x="2709863" y="2255838"/>
            <a:ext cx="1401762" cy="646112"/>
          </a:xfrm>
          <a:prstGeom prst="rect">
            <a:avLst/>
          </a:prstGeom>
          <a:noFill/>
          <a:ln w="9525">
            <a:noFill/>
            <a:miter lim="800000"/>
            <a:headEnd/>
            <a:tailEnd/>
          </a:ln>
        </p:spPr>
        <p:txBody>
          <a:bodyPr>
            <a:spAutoFit/>
          </a:bodyPr>
          <a:lstStyle/>
          <a:p>
            <a:pPr eaLnBrk="0" hangingPunct="0"/>
            <a:r>
              <a:rPr lang="de-DE" sz="1800"/>
              <a:t>Anhänger-Löseventil</a:t>
            </a:r>
          </a:p>
        </p:txBody>
      </p:sp>
      <p:grpSp>
        <p:nvGrpSpPr>
          <p:cNvPr id="60425" name="Gruppieren 49"/>
          <p:cNvGrpSpPr>
            <a:grpSpLocks/>
          </p:cNvGrpSpPr>
          <p:nvPr/>
        </p:nvGrpSpPr>
        <p:grpSpPr bwMode="auto">
          <a:xfrm>
            <a:off x="1260475" y="2508250"/>
            <a:ext cx="6246813" cy="3008313"/>
            <a:chOff x="1260807" y="2507591"/>
            <a:chExt cx="6246869" cy="3009641"/>
          </a:xfrm>
        </p:grpSpPr>
        <p:sp>
          <p:nvSpPr>
            <p:cNvPr id="45" name="L-Form 44"/>
            <p:cNvSpPr/>
            <p:nvPr/>
          </p:nvSpPr>
          <p:spPr bwMode="auto">
            <a:xfrm>
              <a:off x="3813530" y="2814114"/>
              <a:ext cx="152401" cy="174702"/>
            </a:xfrm>
            <a:prstGeom prst="corner">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grpSp>
          <p:nvGrpSpPr>
            <p:cNvPr id="60428" name="Gruppieren 38"/>
            <p:cNvGrpSpPr>
              <a:grpSpLocks/>
            </p:cNvGrpSpPr>
            <p:nvPr/>
          </p:nvGrpSpPr>
          <p:grpSpPr bwMode="auto">
            <a:xfrm>
              <a:off x="1260807" y="2507591"/>
              <a:ext cx="6246869" cy="3009641"/>
              <a:chOff x="1670769" y="1781822"/>
              <a:chExt cx="4326455" cy="2253857"/>
            </a:xfrm>
          </p:grpSpPr>
          <p:grpSp>
            <p:nvGrpSpPr>
              <p:cNvPr id="60431" name="Gruppieren 18"/>
              <p:cNvGrpSpPr>
                <a:grpSpLocks/>
              </p:cNvGrpSpPr>
              <p:nvPr/>
            </p:nvGrpSpPr>
            <p:grpSpPr bwMode="auto">
              <a:xfrm>
                <a:off x="4917104" y="1781822"/>
                <a:ext cx="1080120" cy="360040"/>
                <a:chOff x="3635896" y="1844824"/>
                <a:chExt cx="1529606" cy="504056"/>
              </a:xfrm>
            </p:grpSpPr>
            <p:sp>
              <p:nvSpPr>
                <p:cNvPr id="16" name="Flussdiagramm: Alternativer Prozess 15"/>
                <p:cNvSpPr/>
                <p:nvPr/>
              </p:nvSpPr>
              <p:spPr bwMode="auto">
                <a:xfrm>
                  <a:off x="3708128" y="1844824"/>
                  <a:ext cx="1385751" cy="504531"/>
                </a:xfrm>
                <a:prstGeom prst="flowChartAlternateProcess">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sp>
              <p:nvSpPr>
                <p:cNvPr id="17" name="Rechteck 16"/>
                <p:cNvSpPr/>
                <p:nvPr/>
              </p:nvSpPr>
              <p:spPr bwMode="auto">
                <a:xfrm>
                  <a:off x="3636505" y="2022992"/>
                  <a:ext cx="71623" cy="144865"/>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sp>
              <p:nvSpPr>
                <p:cNvPr id="18" name="Rechteck 17"/>
                <p:cNvSpPr/>
                <p:nvPr/>
              </p:nvSpPr>
              <p:spPr bwMode="auto">
                <a:xfrm>
                  <a:off x="5093879" y="2022992"/>
                  <a:ext cx="71623" cy="144865"/>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grpSp>
          <p:grpSp>
            <p:nvGrpSpPr>
              <p:cNvPr id="60432" name="Gruppieren 37"/>
              <p:cNvGrpSpPr>
                <a:grpSpLocks/>
              </p:cNvGrpSpPr>
              <p:nvPr/>
            </p:nvGrpSpPr>
            <p:grpSpPr bwMode="auto">
              <a:xfrm>
                <a:off x="1670769" y="1965111"/>
                <a:ext cx="3641050" cy="2070568"/>
                <a:chOff x="1670769" y="1960345"/>
                <a:chExt cx="3641050" cy="2070568"/>
              </a:xfrm>
            </p:grpSpPr>
            <p:cxnSp>
              <p:nvCxnSpPr>
                <p:cNvPr id="60433" name="Gerade Verbindung 5"/>
                <p:cNvCxnSpPr>
                  <a:cxnSpLocks noChangeShapeType="1"/>
                </p:cNvCxnSpPr>
                <p:nvPr/>
              </p:nvCxnSpPr>
              <p:spPr bwMode="auto">
                <a:xfrm>
                  <a:off x="2673313" y="2207548"/>
                  <a:ext cx="917054" cy="0"/>
                </a:xfrm>
                <a:prstGeom prst="line">
                  <a:avLst/>
                </a:prstGeom>
                <a:noFill/>
                <a:ln w="34925" algn="ctr">
                  <a:solidFill>
                    <a:srgbClr val="FF0000"/>
                  </a:solidFill>
                  <a:round/>
                  <a:headEnd/>
                  <a:tailEnd/>
                </a:ln>
              </p:spPr>
            </p:cxnSp>
            <p:cxnSp>
              <p:nvCxnSpPr>
                <p:cNvPr id="60434" name="Gerade Verbindung 7"/>
                <p:cNvCxnSpPr>
                  <a:cxnSpLocks noChangeShapeType="1"/>
                </p:cNvCxnSpPr>
                <p:nvPr/>
              </p:nvCxnSpPr>
              <p:spPr bwMode="auto">
                <a:xfrm>
                  <a:off x="2699792" y="2481124"/>
                  <a:ext cx="864096" cy="0"/>
                </a:xfrm>
                <a:prstGeom prst="line">
                  <a:avLst/>
                </a:prstGeom>
                <a:noFill/>
                <a:ln w="25400" algn="ctr">
                  <a:solidFill>
                    <a:srgbClr val="DBD600"/>
                  </a:solidFill>
                  <a:round/>
                  <a:headEnd/>
                  <a:tailEnd/>
                </a:ln>
              </p:spPr>
            </p:cxnSp>
            <p:grpSp>
              <p:nvGrpSpPr>
                <p:cNvPr id="60435" name="Gruppieren 21"/>
                <p:cNvGrpSpPr>
                  <a:grpSpLocks/>
                </p:cNvGrpSpPr>
                <p:nvPr/>
              </p:nvGrpSpPr>
              <p:grpSpPr bwMode="auto">
                <a:xfrm>
                  <a:off x="5058464" y="3000395"/>
                  <a:ext cx="253355" cy="519685"/>
                  <a:chOff x="4139951" y="2585477"/>
                  <a:chExt cx="253355" cy="519685"/>
                </a:xfrm>
              </p:grpSpPr>
              <p:sp>
                <p:nvSpPr>
                  <p:cNvPr id="20" name="Auf der gleichen Seite des Rechtecks liegende Ecken abrunden 19"/>
                  <p:cNvSpPr/>
                  <p:nvPr/>
                </p:nvSpPr>
                <p:spPr bwMode="auto">
                  <a:xfrm rot="5400000">
                    <a:off x="4033538" y="2744370"/>
                    <a:ext cx="468612" cy="251781"/>
                  </a:xfrm>
                  <a:prstGeom prst="round2Same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sp>
                <p:nvSpPr>
                  <p:cNvPr id="21" name="Rechteck 20"/>
                  <p:cNvSpPr/>
                  <p:nvPr/>
                </p:nvSpPr>
                <p:spPr bwMode="auto">
                  <a:xfrm flipH="1">
                    <a:off x="4216719" y="2586001"/>
                    <a:ext cx="103351" cy="51143"/>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grpSp>
            <p:sp>
              <p:nvSpPr>
                <p:cNvPr id="23" name="Ellipse 22"/>
                <p:cNvSpPr/>
                <p:nvPr/>
              </p:nvSpPr>
              <p:spPr bwMode="auto">
                <a:xfrm>
                  <a:off x="4244653" y="3526620"/>
                  <a:ext cx="503562" cy="504293"/>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sp>
              <p:nvSpPr>
                <p:cNvPr id="25" name="Flussdiagramm: Prozess 24"/>
                <p:cNvSpPr/>
                <p:nvPr/>
              </p:nvSpPr>
              <p:spPr bwMode="auto">
                <a:xfrm>
                  <a:off x="4316119" y="2626266"/>
                  <a:ext cx="360630" cy="360380"/>
                </a:xfrm>
                <a:prstGeom prst="flowChartProcess">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cxnSp>
              <p:nvCxnSpPr>
                <p:cNvPr id="60438" name="Gewinkelte Verbindung 27"/>
                <p:cNvCxnSpPr>
                  <a:cxnSpLocks noChangeShapeType="1"/>
                  <a:stCxn id="17" idx="1"/>
                </p:cNvCxnSpPr>
                <p:nvPr/>
              </p:nvCxnSpPr>
              <p:spPr bwMode="auto">
                <a:xfrm rot="10800000" flipV="1">
                  <a:off x="3703834" y="1960345"/>
                  <a:ext cx="1213270" cy="234447"/>
                </a:xfrm>
                <a:prstGeom prst="bentConnector3">
                  <a:avLst>
                    <a:gd name="adj1" fmla="val 50000"/>
                  </a:avLst>
                </a:prstGeom>
                <a:noFill/>
                <a:ln w="34925" algn="ctr">
                  <a:solidFill>
                    <a:srgbClr val="FF0000"/>
                  </a:solidFill>
                  <a:round/>
                  <a:headEnd/>
                  <a:tailEnd/>
                </a:ln>
              </p:spPr>
            </p:cxnSp>
            <p:cxnSp>
              <p:nvCxnSpPr>
                <p:cNvPr id="60439" name="Gewinkelte Verbindung 30"/>
                <p:cNvCxnSpPr>
                  <a:cxnSpLocks noChangeShapeType="1"/>
                  <a:endCxn id="25" idx="0"/>
                </p:cNvCxnSpPr>
                <p:nvPr/>
              </p:nvCxnSpPr>
              <p:spPr bwMode="auto">
                <a:xfrm>
                  <a:off x="3748954" y="2490242"/>
                  <a:ext cx="746940" cy="136599"/>
                </a:xfrm>
                <a:prstGeom prst="bentConnector2">
                  <a:avLst/>
                </a:prstGeom>
                <a:noFill/>
                <a:ln w="25400" algn="ctr">
                  <a:solidFill>
                    <a:srgbClr val="DBD600"/>
                  </a:solidFill>
                  <a:round/>
                  <a:headEnd/>
                  <a:tailEnd/>
                </a:ln>
              </p:spPr>
            </p:cxnSp>
            <p:cxnSp>
              <p:nvCxnSpPr>
                <p:cNvPr id="60440" name="Gewinkelte Verbindung 32"/>
                <p:cNvCxnSpPr>
                  <a:cxnSpLocks noChangeShapeType="1"/>
                  <a:stCxn id="25" idx="3"/>
                  <a:endCxn id="21" idx="0"/>
                </p:cNvCxnSpPr>
                <p:nvPr/>
              </p:nvCxnSpPr>
              <p:spPr bwMode="auto">
                <a:xfrm>
                  <a:off x="4675914" y="2806861"/>
                  <a:ext cx="509227" cy="193534"/>
                </a:xfrm>
                <a:prstGeom prst="bentConnector2">
                  <a:avLst/>
                </a:prstGeom>
                <a:noFill/>
                <a:ln w="25400" algn="ctr">
                  <a:solidFill>
                    <a:srgbClr val="DBD600"/>
                  </a:solidFill>
                  <a:round/>
                  <a:headEnd/>
                  <a:tailEnd/>
                </a:ln>
              </p:spPr>
            </p:cxnSp>
            <p:cxnSp>
              <p:nvCxnSpPr>
                <p:cNvPr id="60441" name="Gewinkelte Verbindung 34"/>
                <p:cNvCxnSpPr>
                  <a:cxnSpLocks noChangeShapeType="1"/>
                  <a:stCxn id="20" idx="1"/>
                  <a:endCxn id="23" idx="0"/>
                </p:cNvCxnSpPr>
                <p:nvPr/>
              </p:nvCxnSpPr>
              <p:spPr bwMode="auto">
                <a:xfrm rot="10800000" flipV="1">
                  <a:off x="4495894" y="3285391"/>
                  <a:ext cx="562570" cy="241522"/>
                </a:xfrm>
                <a:prstGeom prst="bentConnector2">
                  <a:avLst/>
                </a:prstGeom>
                <a:noFill/>
                <a:ln w="25400" algn="ctr">
                  <a:solidFill>
                    <a:srgbClr val="DBD600"/>
                  </a:solidFill>
                  <a:round/>
                  <a:headEnd/>
                  <a:tailEnd/>
                </a:ln>
              </p:spPr>
            </p:cxnSp>
            <p:sp>
              <p:nvSpPr>
                <p:cNvPr id="37" name="Flussdiagramm: Prozess 36"/>
                <p:cNvSpPr/>
                <p:nvPr/>
              </p:nvSpPr>
              <p:spPr bwMode="auto">
                <a:xfrm>
                  <a:off x="1670769" y="2116027"/>
                  <a:ext cx="1055501" cy="442446"/>
                </a:xfrm>
                <a:prstGeom prst="flowChartProcess">
                  <a:avLst/>
                </a:prstGeom>
                <a:solidFill>
                  <a:schemeClr val="bg1">
                    <a:lumMod val="65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r>
                    <a:rPr lang="de-DE" sz="1800" dirty="0">
                      <a:ea typeface="ＭＳ Ｐゴシック" pitchFamily="48" charset="-128"/>
                      <a:cs typeface="+mn-cs"/>
                    </a:rPr>
                    <a:t>Zugfahrzeug</a:t>
                  </a:r>
                </a:p>
              </p:txBody>
            </p:sp>
            <p:sp>
              <p:nvSpPr>
                <p:cNvPr id="10" name="Trapezoid 9"/>
                <p:cNvSpPr/>
                <p:nvPr/>
              </p:nvSpPr>
              <p:spPr bwMode="auto">
                <a:xfrm>
                  <a:off x="3458524" y="2077967"/>
                  <a:ext cx="360630" cy="575655"/>
                </a:xfrm>
                <a:prstGeom prst="trapezoid">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eaLnBrk="0" hangingPunct="0">
                    <a:defRPr/>
                  </a:pPr>
                  <a:endParaRPr lang="de-DE">
                    <a:ea typeface="ＭＳ Ｐゴシック" pitchFamily="48" charset="-128"/>
                    <a:cs typeface="+mn-cs"/>
                  </a:endParaRPr>
                </a:p>
              </p:txBody>
            </p:sp>
          </p:grpSp>
        </p:grpSp>
        <p:sp>
          <p:nvSpPr>
            <p:cNvPr id="47" name="Flussdiagramm: Alternativer Prozess 46"/>
            <p:cNvSpPr/>
            <p:nvPr/>
          </p:nvSpPr>
          <p:spPr bwMode="auto">
            <a:xfrm>
              <a:off x="3132487" y="2988816"/>
              <a:ext cx="268289" cy="152467"/>
            </a:xfrm>
            <a:prstGeom prst="flowChartAlternateProcess">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48" name="Flussdiagramm: Alternativer Prozess 47"/>
            <p:cNvSpPr/>
            <p:nvPr/>
          </p:nvSpPr>
          <p:spPr bwMode="auto">
            <a:xfrm>
              <a:off x="3140424" y="3371572"/>
              <a:ext cx="268290" cy="152467"/>
            </a:xfrm>
            <a:prstGeom prst="flowChartAlternateProcess">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grpSp>
      <p:sp>
        <p:nvSpPr>
          <p:cNvPr id="60426" name="Textfeld 48"/>
          <p:cNvSpPr txBox="1">
            <a:spLocks noChangeArrowheads="1"/>
          </p:cNvSpPr>
          <p:nvPr/>
        </p:nvSpPr>
        <p:spPr bwMode="auto">
          <a:xfrm>
            <a:off x="2873375" y="3059113"/>
            <a:ext cx="801688" cy="368300"/>
          </a:xfrm>
          <a:prstGeom prst="rect">
            <a:avLst/>
          </a:prstGeom>
          <a:noFill/>
          <a:ln w="9525">
            <a:noFill/>
            <a:miter lim="800000"/>
            <a:headEnd/>
            <a:tailEnd/>
          </a:ln>
        </p:spPr>
        <p:txBody>
          <a:bodyPr>
            <a:spAutoFit/>
          </a:bodyPr>
          <a:lstStyle/>
          <a:p>
            <a:pPr eaLnBrk="0" hangingPunct="0"/>
            <a:r>
              <a:rPr lang="de-DE" sz="1800"/>
              <a:t>Filter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feld 3"/>
          <p:cNvSpPr txBox="1">
            <a:spLocks noChangeArrowheads="1"/>
          </p:cNvSpPr>
          <p:nvPr/>
        </p:nvSpPr>
        <p:spPr bwMode="auto">
          <a:xfrm>
            <a:off x="1042988" y="1452563"/>
            <a:ext cx="7850187" cy="4248150"/>
          </a:xfrm>
          <a:prstGeom prst="rect">
            <a:avLst/>
          </a:prstGeom>
          <a:noFill/>
          <a:ln w="9525">
            <a:noFill/>
            <a:miter lim="800000"/>
            <a:headEnd/>
            <a:tailEnd/>
          </a:ln>
        </p:spPr>
        <p:txBody>
          <a:bodyPr>
            <a:spAutoFit/>
          </a:bodyPr>
          <a:lstStyle/>
          <a:p>
            <a:pPr eaLnBrk="0" hangingPunct="0"/>
            <a:endParaRPr lang="de-DE" sz="1800" u="sng"/>
          </a:p>
          <a:p>
            <a:pPr eaLnBrk="0" hangingPunct="0"/>
            <a:r>
              <a:rPr lang="de-DE" sz="1800" u="sng"/>
              <a:t>Filter</a:t>
            </a:r>
          </a:p>
          <a:p>
            <a:pPr eaLnBrk="0" hangingPunct="0"/>
            <a:r>
              <a:rPr lang="de-DE" sz="1800"/>
              <a:t>Die durchströmte Druckluft wir gereinigt. </a:t>
            </a:r>
          </a:p>
          <a:p>
            <a:pPr eaLnBrk="0" hangingPunct="0"/>
            <a:endParaRPr lang="de-DE" sz="1800" u="sng"/>
          </a:p>
          <a:p>
            <a:pPr eaLnBrk="0" hangingPunct="0"/>
            <a:r>
              <a:rPr lang="de-DE" sz="1800" u="sng"/>
              <a:t>Anhänger-Löseventil</a:t>
            </a:r>
            <a:endParaRPr lang="de-DE" sz="1800"/>
          </a:p>
          <a:p>
            <a:pPr eaLnBrk="0" hangingPunct="0"/>
            <a:r>
              <a:rPr lang="de-DE" sz="1800"/>
              <a:t>Nach dem Trennen der roten Schlauchverbindung ist die Vorratsleitung zum Anhänger-Bremsventil entlüftet. Das Anhänger Bremsventil steuert um und leitet die Bremsung des Anhängers ein. </a:t>
            </a:r>
          </a:p>
          <a:p>
            <a:pPr eaLnBrk="0" hangingPunct="0"/>
            <a:endParaRPr lang="de-DE" sz="1800" u="sng"/>
          </a:p>
          <a:p>
            <a:pPr eaLnBrk="0" hangingPunct="0"/>
            <a:r>
              <a:rPr lang="de-DE" sz="1800" u="sng"/>
              <a:t>Anhänger-Bremsventil</a:t>
            </a:r>
          </a:p>
          <a:p>
            <a:pPr eaLnBrk="0" hangingPunct="0"/>
            <a:r>
              <a:rPr lang="de-DE" sz="1800"/>
              <a:t>Das Anhänger-Bremsventil reagiert auf Druckveränderung in Brems- und Vorratsleitung. In Fahrstellung ist die Bremsleitung zum Anhänger entlüftet. Bei Abbremsen des Zugfahrzeuges wird die Bremsleitung belüftet. Je höher der Druck in der Bremsleitung, desto stärker bremst der Anhänger. </a:t>
            </a:r>
          </a:p>
          <a:p>
            <a:pPr eaLnBrk="0" hangingPunct="0"/>
            <a:endParaRPr lang="de-DE" sz="1800"/>
          </a:p>
        </p:txBody>
      </p:sp>
      <p:sp>
        <p:nvSpPr>
          <p:cNvPr id="61442"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61443"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f – </a:t>
            </a:r>
            <a:r>
              <a:rPr lang="de-DE" sz="1800" b="1">
                <a:cs typeface="Arial" charset="0"/>
              </a:rPr>
              <a:t>Bremsanlage des Anhängers</a:t>
            </a:r>
            <a:r>
              <a:rPr lang="de-DE" sz="2000" b="1"/>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feld 3"/>
          <p:cNvSpPr txBox="1">
            <a:spLocks noChangeArrowheads="1"/>
          </p:cNvSpPr>
          <p:nvPr/>
        </p:nvSpPr>
        <p:spPr bwMode="auto">
          <a:xfrm>
            <a:off x="1046163" y="1501775"/>
            <a:ext cx="7850187" cy="3416300"/>
          </a:xfrm>
          <a:prstGeom prst="rect">
            <a:avLst/>
          </a:prstGeom>
          <a:noFill/>
          <a:ln w="9525">
            <a:noFill/>
            <a:miter lim="800000"/>
            <a:headEnd/>
            <a:tailEnd/>
          </a:ln>
        </p:spPr>
        <p:txBody>
          <a:bodyPr>
            <a:spAutoFit/>
          </a:bodyPr>
          <a:lstStyle/>
          <a:p>
            <a:pPr eaLnBrk="0" hangingPunct="0"/>
            <a:endParaRPr lang="de-DE" sz="1800" u="sng"/>
          </a:p>
          <a:p>
            <a:pPr eaLnBrk="0" hangingPunct="0"/>
            <a:r>
              <a:rPr lang="de-DE" sz="1800" u="sng"/>
              <a:t>Druckluftbehälter Vorrat </a:t>
            </a:r>
            <a:endParaRPr lang="de-DE" sz="1800"/>
          </a:p>
          <a:p>
            <a:pPr eaLnBrk="0" hangingPunct="0"/>
            <a:r>
              <a:rPr lang="de-DE" sz="1800"/>
              <a:t>Der Druckluftbehälter speichert den Luftvorrat der Bremsanlage.</a:t>
            </a:r>
          </a:p>
          <a:p>
            <a:pPr eaLnBrk="0" hangingPunct="0"/>
            <a:endParaRPr lang="de-DE" sz="1800" u="sng"/>
          </a:p>
          <a:p>
            <a:pPr eaLnBrk="0" hangingPunct="0"/>
            <a:r>
              <a:rPr lang="de-DE" sz="1800" u="sng"/>
              <a:t>Bremszylinder</a:t>
            </a:r>
            <a:endParaRPr lang="de-DE" sz="1800"/>
          </a:p>
          <a:p>
            <a:pPr eaLnBrk="0" hangingPunct="0"/>
            <a:r>
              <a:rPr lang="de-DE" sz="1800"/>
              <a:t>Bremszylinder erzeugen die Bremskraft für die Radbremse. Sie werden über das Anhänger-Bremsventil be- und entlüftet. </a:t>
            </a:r>
          </a:p>
          <a:p>
            <a:pPr eaLnBrk="0" hangingPunct="0"/>
            <a:endParaRPr lang="de-DE" sz="1800" u="sng"/>
          </a:p>
          <a:p>
            <a:pPr eaLnBrk="0" hangingPunct="0"/>
            <a:r>
              <a:rPr lang="de-DE" sz="1800" u="sng"/>
              <a:t>Radbremse </a:t>
            </a:r>
            <a:endParaRPr lang="de-DE" sz="1800"/>
          </a:p>
          <a:p>
            <a:pPr eaLnBrk="0" hangingPunct="0"/>
            <a:r>
              <a:rPr lang="de-DE" sz="1800"/>
              <a:t>In Anhängern kann eine druckluftbetätigte Trommel- oder Scheibenbremse eingebaut sein.</a:t>
            </a:r>
          </a:p>
          <a:p>
            <a:pPr eaLnBrk="0" hangingPunct="0"/>
            <a:endParaRPr lang="de-DE" sz="1800"/>
          </a:p>
        </p:txBody>
      </p:sp>
      <p:sp>
        <p:nvSpPr>
          <p:cNvPr id="62466"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6246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f – </a:t>
            </a:r>
            <a:r>
              <a:rPr lang="de-DE" sz="1800" b="1">
                <a:cs typeface="Arial" charset="0"/>
              </a:rPr>
              <a:t>Bremsanlage des Anhängers</a:t>
            </a:r>
            <a:r>
              <a:rPr lang="de-DE" sz="2000" b="1"/>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6349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g – </a:t>
            </a:r>
            <a:r>
              <a:rPr lang="de-DE" sz="1800" b="1">
                <a:cs typeface="Arial" charset="0"/>
              </a:rPr>
              <a:t>Funktion der elektrischen Einrichtung des Anhängers</a:t>
            </a:r>
            <a:r>
              <a:rPr lang="de-DE" sz="2000" b="1"/>
              <a:t>:</a:t>
            </a:r>
          </a:p>
        </p:txBody>
      </p:sp>
      <p:pic>
        <p:nvPicPr>
          <p:cNvPr id="63491" name="Picture 2" descr="7-pol 12V"/>
          <p:cNvPicPr>
            <a:picLocks noChangeAspect="1" noChangeArrowheads="1"/>
          </p:cNvPicPr>
          <p:nvPr/>
        </p:nvPicPr>
        <p:blipFill>
          <a:blip r:embed="rId2"/>
          <a:srcRect/>
          <a:stretch>
            <a:fillRect/>
          </a:stretch>
        </p:blipFill>
        <p:spPr bwMode="auto">
          <a:xfrm>
            <a:off x="31750" y="-11571288"/>
            <a:ext cx="5715000" cy="2695575"/>
          </a:xfrm>
          <a:prstGeom prst="rect">
            <a:avLst/>
          </a:prstGeom>
          <a:noFill/>
          <a:ln w="9525">
            <a:noFill/>
            <a:miter lim="800000"/>
            <a:headEnd/>
            <a:tailEnd/>
          </a:ln>
        </p:spPr>
      </p:pic>
      <p:pic>
        <p:nvPicPr>
          <p:cNvPr id="63492" name="Picture 4" descr="7-pol 12V"/>
          <p:cNvPicPr>
            <a:picLocks noChangeAspect="1" noChangeArrowheads="1"/>
          </p:cNvPicPr>
          <p:nvPr/>
        </p:nvPicPr>
        <p:blipFill>
          <a:blip r:embed="rId2"/>
          <a:srcRect/>
          <a:stretch>
            <a:fillRect/>
          </a:stretch>
        </p:blipFill>
        <p:spPr bwMode="auto">
          <a:xfrm>
            <a:off x="184150" y="-11418888"/>
            <a:ext cx="5715000" cy="2695575"/>
          </a:xfrm>
          <a:prstGeom prst="rect">
            <a:avLst/>
          </a:prstGeom>
          <a:noFill/>
          <a:ln w="9525">
            <a:noFill/>
            <a:miter lim="800000"/>
            <a:headEnd/>
            <a:tailEnd/>
          </a:ln>
        </p:spPr>
      </p:pic>
      <p:sp>
        <p:nvSpPr>
          <p:cNvPr id="63493" name="Textfeld 9"/>
          <p:cNvSpPr txBox="1">
            <a:spLocks noChangeArrowheads="1"/>
          </p:cNvSpPr>
          <p:nvPr/>
        </p:nvSpPr>
        <p:spPr bwMode="auto">
          <a:xfrm>
            <a:off x="4500563" y="2109788"/>
            <a:ext cx="4535487" cy="3970337"/>
          </a:xfrm>
          <a:prstGeom prst="rect">
            <a:avLst/>
          </a:prstGeom>
          <a:noFill/>
          <a:ln w="9525">
            <a:noFill/>
            <a:miter lim="800000"/>
            <a:headEnd/>
            <a:tailEnd/>
          </a:ln>
        </p:spPr>
        <p:txBody>
          <a:bodyPr>
            <a:spAutoFit/>
          </a:bodyPr>
          <a:lstStyle/>
          <a:p>
            <a:pPr eaLnBrk="0" hangingPunct="0"/>
            <a:r>
              <a:rPr lang="de-DE" sz="1800"/>
              <a:t>1.  Fahrtrichtungsanzeiger, links</a:t>
            </a:r>
          </a:p>
          <a:p>
            <a:pPr eaLnBrk="0" hangingPunct="0"/>
            <a:r>
              <a:rPr lang="de-DE" sz="1800"/>
              <a:t>2.  Nebelschlussleuchte</a:t>
            </a:r>
          </a:p>
          <a:p>
            <a:pPr eaLnBrk="0" hangingPunct="0"/>
            <a:r>
              <a:rPr lang="de-DE" sz="1800"/>
              <a:t>3.  Masse (Stromkreis 1-8)</a:t>
            </a:r>
          </a:p>
          <a:p>
            <a:pPr eaLnBrk="0" hangingPunct="0"/>
            <a:r>
              <a:rPr lang="de-DE" sz="1800"/>
              <a:t>4.  Fahrtrichtungsanzeiger, rechts</a:t>
            </a:r>
          </a:p>
          <a:p>
            <a:pPr eaLnBrk="0" hangingPunct="0"/>
            <a:r>
              <a:rPr lang="de-DE" sz="1800"/>
              <a:t>5.  Rückleuchte, rechts</a:t>
            </a:r>
          </a:p>
          <a:p>
            <a:pPr eaLnBrk="0" hangingPunct="0"/>
            <a:r>
              <a:rPr lang="de-DE" sz="1800"/>
              <a:t>6.  Bremsleuchten</a:t>
            </a:r>
          </a:p>
          <a:p>
            <a:pPr eaLnBrk="0" hangingPunct="0"/>
            <a:r>
              <a:rPr lang="de-DE" sz="1800"/>
              <a:t>7.  Rückleuchte, links</a:t>
            </a:r>
          </a:p>
          <a:p>
            <a:pPr eaLnBrk="0" hangingPunct="0"/>
            <a:r>
              <a:rPr lang="de-DE" sz="1800"/>
              <a:t>8.  Rückfahrtleuchte u./o. </a:t>
            </a:r>
          </a:p>
          <a:p>
            <a:pPr eaLnBrk="0" hangingPunct="0"/>
            <a:r>
              <a:rPr lang="de-DE" sz="1800"/>
              <a:t>     Rückfahreinrichtung Auflaufbremse</a:t>
            </a:r>
          </a:p>
          <a:p>
            <a:pPr eaLnBrk="0" hangingPunct="0"/>
            <a:r>
              <a:rPr lang="de-DE" sz="1800"/>
              <a:t>9.  Stromversorgung </a:t>
            </a:r>
          </a:p>
          <a:p>
            <a:pPr eaLnBrk="0" hangingPunct="0"/>
            <a:r>
              <a:rPr lang="de-DE" sz="1800"/>
              <a:t>10.Ladeleitung Plus für Batterie Anhänger</a:t>
            </a:r>
          </a:p>
          <a:p>
            <a:pPr eaLnBrk="0" hangingPunct="0"/>
            <a:r>
              <a:rPr lang="de-DE" sz="1800"/>
              <a:t>11.Nicht belegt </a:t>
            </a:r>
          </a:p>
          <a:p>
            <a:pPr eaLnBrk="0" hangingPunct="0"/>
            <a:r>
              <a:rPr lang="de-DE" sz="1800"/>
              <a:t>12.Nicht belegt</a:t>
            </a:r>
          </a:p>
          <a:p>
            <a:pPr eaLnBrk="0" hangingPunct="0"/>
            <a:r>
              <a:rPr lang="de-DE" sz="1800"/>
              <a:t>13.Masse (Stromkreis 1-9)</a:t>
            </a:r>
          </a:p>
        </p:txBody>
      </p:sp>
      <p:sp>
        <p:nvSpPr>
          <p:cNvPr id="63494" name="AutoShape 8"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0" y="-490538"/>
            <a:ext cx="2038350" cy="1009651"/>
          </a:xfrm>
          <a:prstGeom prst="rect">
            <a:avLst/>
          </a:prstGeom>
          <a:noFill/>
          <a:ln w="9525">
            <a:noFill/>
            <a:miter lim="800000"/>
            <a:headEnd/>
            <a:tailEnd/>
          </a:ln>
        </p:spPr>
        <p:txBody>
          <a:bodyPr/>
          <a:lstStyle/>
          <a:p>
            <a:pPr eaLnBrk="0" hangingPunct="0"/>
            <a:endParaRPr lang="de-DE"/>
          </a:p>
        </p:txBody>
      </p:sp>
      <p:sp>
        <p:nvSpPr>
          <p:cNvPr id="63495" name="AutoShape 10"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152400" y="-338138"/>
            <a:ext cx="2038350" cy="1009651"/>
          </a:xfrm>
          <a:prstGeom prst="rect">
            <a:avLst/>
          </a:prstGeom>
          <a:noFill/>
          <a:ln w="9525">
            <a:noFill/>
            <a:miter lim="800000"/>
            <a:headEnd/>
            <a:tailEnd/>
          </a:ln>
        </p:spPr>
        <p:txBody>
          <a:bodyPr/>
          <a:lstStyle/>
          <a:p>
            <a:pPr eaLnBrk="0" hangingPunct="0"/>
            <a:endParaRPr lang="de-DE"/>
          </a:p>
        </p:txBody>
      </p:sp>
      <p:sp>
        <p:nvSpPr>
          <p:cNvPr id="63496" name="AutoShape 12"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304800" y="-185738"/>
            <a:ext cx="2038350" cy="1009651"/>
          </a:xfrm>
          <a:prstGeom prst="rect">
            <a:avLst/>
          </a:prstGeom>
          <a:noFill/>
          <a:ln w="9525">
            <a:noFill/>
            <a:miter lim="800000"/>
            <a:headEnd/>
            <a:tailEnd/>
          </a:ln>
        </p:spPr>
        <p:txBody>
          <a:bodyPr/>
          <a:lstStyle/>
          <a:p>
            <a:pPr eaLnBrk="0" hangingPunct="0"/>
            <a:endParaRPr lang="de-DE"/>
          </a:p>
        </p:txBody>
      </p:sp>
      <p:grpSp>
        <p:nvGrpSpPr>
          <p:cNvPr id="63497" name="Gruppieren 2056"/>
          <p:cNvGrpSpPr>
            <a:grpSpLocks/>
          </p:cNvGrpSpPr>
          <p:nvPr/>
        </p:nvGrpSpPr>
        <p:grpSpPr bwMode="auto">
          <a:xfrm>
            <a:off x="1608138" y="2660650"/>
            <a:ext cx="2339975" cy="2352675"/>
            <a:chOff x="5566750" y="2101983"/>
            <a:chExt cx="2340000" cy="2351641"/>
          </a:xfrm>
        </p:grpSpPr>
        <p:grpSp>
          <p:nvGrpSpPr>
            <p:cNvPr id="63499" name="Gruppieren 2055"/>
            <p:cNvGrpSpPr>
              <a:grpSpLocks/>
            </p:cNvGrpSpPr>
            <p:nvPr/>
          </p:nvGrpSpPr>
          <p:grpSpPr bwMode="auto">
            <a:xfrm>
              <a:off x="5566750" y="2101983"/>
              <a:ext cx="2340000" cy="2351641"/>
              <a:chOff x="5417130" y="3658459"/>
              <a:chExt cx="2340000" cy="2351641"/>
            </a:xfrm>
          </p:grpSpPr>
          <p:sp>
            <p:nvSpPr>
              <p:cNvPr id="63502" name="Ellipse 5"/>
              <p:cNvSpPr>
                <a:spLocks noChangeArrowheads="1"/>
              </p:cNvSpPr>
              <p:nvPr/>
            </p:nvSpPr>
            <p:spPr bwMode="auto">
              <a:xfrm>
                <a:off x="5417130" y="3658459"/>
                <a:ext cx="2340000" cy="2340000"/>
              </a:xfrm>
              <a:prstGeom prst="ellipse">
                <a:avLst/>
              </a:prstGeom>
              <a:solidFill>
                <a:schemeClr val="bg1"/>
              </a:solidFill>
              <a:ln w="19050" algn="ctr">
                <a:solidFill>
                  <a:schemeClr val="tx1"/>
                </a:solidFill>
                <a:round/>
                <a:headEnd/>
                <a:tailEnd/>
              </a:ln>
            </p:spPr>
            <p:txBody>
              <a:bodyPr/>
              <a:lstStyle/>
              <a:p>
                <a:pPr eaLnBrk="0" hangingPunct="0"/>
                <a:endParaRPr lang="de-DE"/>
              </a:p>
            </p:txBody>
          </p:sp>
          <p:sp>
            <p:nvSpPr>
              <p:cNvPr id="63503" name="Ellipse 29"/>
              <p:cNvSpPr>
                <a:spLocks noChangeArrowheads="1"/>
              </p:cNvSpPr>
              <p:nvPr/>
            </p:nvSpPr>
            <p:spPr bwMode="auto">
              <a:xfrm>
                <a:off x="7266199" y="4444614"/>
                <a:ext cx="360000" cy="360000"/>
              </a:xfrm>
              <a:prstGeom prst="ellipse">
                <a:avLst/>
              </a:prstGeom>
              <a:noFill/>
              <a:ln w="19050" algn="ctr">
                <a:solidFill>
                  <a:srgbClr val="FFC000"/>
                </a:solidFill>
                <a:prstDash val="sysDash"/>
                <a:round/>
                <a:headEnd/>
                <a:tailEnd/>
              </a:ln>
            </p:spPr>
            <p:txBody>
              <a:bodyPr/>
              <a:lstStyle/>
              <a:p>
                <a:pPr eaLnBrk="0" hangingPunct="0"/>
                <a:endParaRPr lang="de-DE" sz="1200"/>
              </a:p>
            </p:txBody>
          </p:sp>
          <p:grpSp>
            <p:nvGrpSpPr>
              <p:cNvPr id="63504" name="Gruppieren 2048"/>
              <p:cNvGrpSpPr>
                <a:grpSpLocks/>
              </p:cNvGrpSpPr>
              <p:nvPr/>
            </p:nvGrpSpPr>
            <p:grpSpPr bwMode="auto">
              <a:xfrm>
                <a:off x="6440886" y="5715748"/>
                <a:ext cx="367200" cy="267681"/>
                <a:chOff x="6440886" y="5454748"/>
                <a:chExt cx="367200" cy="528681"/>
              </a:xfrm>
            </p:grpSpPr>
            <p:cxnSp>
              <p:nvCxnSpPr>
                <p:cNvPr id="63522" name="Gerade Verbindung 21"/>
                <p:cNvCxnSpPr>
                  <a:cxnSpLocks noChangeShapeType="1"/>
                </p:cNvCxnSpPr>
                <p:nvPr/>
              </p:nvCxnSpPr>
              <p:spPr bwMode="auto">
                <a:xfrm flipV="1">
                  <a:off x="6444168" y="5464272"/>
                  <a:ext cx="0" cy="519157"/>
                </a:xfrm>
                <a:prstGeom prst="line">
                  <a:avLst/>
                </a:prstGeom>
                <a:noFill/>
                <a:ln w="19050" algn="ctr">
                  <a:solidFill>
                    <a:schemeClr val="tx1"/>
                  </a:solidFill>
                  <a:round/>
                  <a:headEnd/>
                  <a:tailEnd/>
                </a:ln>
              </p:spPr>
            </p:cxnSp>
            <p:cxnSp>
              <p:nvCxnSpPr>
                <p:cNvPr id="63523" name="Gerade Verbindung 39"/>
                <p:cNvCxnSpPr>
                  <a:cxnSpLocks noChangeShapeType="1"/>
                </p:cNvCxnSpPr>
                <p:nvPr/>
              </p:nvCxnSpPr>
              <p:spPr bwMode="auto">
                <a:xfrm flipV="1">
                  <a:off x="6807231" y="5454748"/>
                  <a:ext cx="0" cy="522000"/>
                </a:xfrm>
                <a:prstGeom prst="line">
                  <a:avLst/>
                </a:prstGeom>
                <a:noFill/>
                <a:ln w="19050" algn="ctr">
                  <a:solidFill>
                    <a:schemeClr val="tx1"/>
                  </a:solidFill>
                  <a:round/>
                  <a:headEnd/>
                  <a:tailEnd/>
                </a:ln>
              </p:spPr>
            </p:cxnSp>
            <p:cxnSp>
              <p:nvCxnSpPr>
                <p:cNvPr id="63524" name="Gerade Verbindung 40"/>
                <p:cNvCxnSpPr>
                  <a:cxnSpLocks noChangeShapeType="1"/>
                </p:cNvCxnSpPr>
                <p:nvPr/>
              </p:nvCxnSpPr>
              <p:spPr bwMode="auto">
                <a:xfrm>
                  <a:off x="6440886" y="5459510"/>
                  <a:ext cx="367200" cy="0"/>
                </a:xfrm>
                <a:prstGeom prst="line">
                  <a:avLst/>
                </a:prstGeom>
                <a:noFill/>
                <a:ln w="19050" algn="ctr">
                  <a:solidFill>
                    <a:schemeClr val="tx1"/>
                  </a:solidFill>
                  <a:round/>
                  <a:headEnd/>
                  <a:tailEnd/>
                </a:ln>
              </p:spPr>
            </p:cxnSp>
          </p:grpSp>
          <p:sp>
            <p:nvSpPr>
              <p:cNvPr id="63505" name="Rechteck 2050"/>
              <p:cNvSpPr>
                <a:spLocks noChangeArrowheads="1"/>
              </p:cNvSpPr>
              <p:nvPr/>
            </p:nvSpPr>
            <p:spPr bwMode="auto">
              <a:xfrm>
                <a:off x="6453693" y="5964381"/>
                <a:ext cx="349200" cy="45719"/>
              </a:xfrm>
              <a:prstGeom prst="rect">
                <a:avLst/>
              </a:prstGeom>
              <a:solidFill>
                <a:schemeClr val="bg1"/>
              </a:solidFill>
              <a:ln w="9525" algn="ctr">
                <a:noFill/>
                <a:round/>
                <a:headEnd/>
                <a:tailEnd/>
              </a:ln>
            </p:spPr>
            <p:txBody>
              <a:bodyPr/>
              <a:lstStyle/>
              <a:p>
                <a:pPr eaLnBrk="0" hangingPunct="0"/>
                <a:endParaRPr lang="de-DE"/>
              </a:p>
            </p:txBody>
          </p:sp>
          <p:sp>
            <p:nvSpPr>
              <p:cNvPr id="24" name="Ellipse 23"/>
              <p:cNvSpPr/>
              <p:nvPr/>
            </p:nvSpPr>
            <p:spPr bwMode="auto">
              <a:xfrm>
                <a:off x="6441078" y="4948530"/>
                <a:ext cx="360367" cy="360204"/>
              </a:xfrm>
              <a:prstGeom prst="ellipse">
                <a:avLst/>
              </a:prstGeom>
              <a:noFill/>
              <a:ln w="19050" cap="flat" cmpd="sng" algn="ctr">
                <a:solidFill>
                  <a:schemeClr val="bg1">
                    <a:lumMod val="50000"/>
                  </a:schemeClr>
                </a:solidFill>
                <a:prstDash val="solid"/>
                <a:round/>
                <a:headEnd type="none" w="med" len="med"/>
                <a:tailEnd type="none" w="med" len="med"/>
              </a:ln>
              <a:effectLst/>
              <a:extLst/>
            </p:spPr>
            <p:txBody>
              <a:bodyPr/>
              <a:lstStyle/>
              <a:p>
                <a:pPr eaLnBrk="0" hangingPunct="0">
                  <a:defRPr/>
                </a:pPr>
                <a:r>
                  <a:rPr lang="de-DE" sz="1200" dirty="0">
                    <a:ea typeface="ＭＳ Ｐゴシック" pitchFamily="48" charset="-128"/>
                    <a:cs typeface="+mn-cs"/>
                  </a:rPr>
                  <a:t>3</a:t>
                </a:r>
              </a:p>
            </p:txBody>
          </p:sp>
          <p:sp>
            <p:nvSpPr>
              <p:cNvPr id="25" name="Ellipse 24"/>
              <p:cNvSpPr/>
              <p:nvPr/>
            </p:nvSpPr>
            <p:spPr bwMode="auto">
              <a:xfrm>
                <a:off x="6871296" y="5469001"/>
                <a:ext cx="360366" cy="360204"/>
              </a:xfrm>
              <a:prstGeom prst="ellipse">
                <a:avLst/>
              </a:prstGeom>
              <a:noFill/>
              <a:ln w="19050" cap="flat" cmpd="sng" algn="ctr">
                <a:solidFill>
                  <a:schemeClr val="bg1">
                    <a:lumMod val="75000"/>
                  </a:schemeClr>
                </a:solidFill>
                <a:prstDash val="solid"/>
                <a:round/>
                <a:headEnd type="none" w="med" len="med"/>
                <a:tailEnd type="none" w="med" len="med"/>
              </a:ln>
              <a:effectLst/>
              <a:extLst/>
            </p:spPr>
            <p:txBody>
              <a:bodyPr/>
              <a:lstStyle/>
              <a:p>
                <a:pPr eaLnBrk="0" hangingPunct="0">
                  <a:defRPr/>
                </a:pPr>
                <a:endParaRPr lang="de-DE" sz="1200" dirty="0">
                  <a:ea typeface="ＭＳ Ｐゴシック" pitchFamily="48" charset="-128"/>
                  <a:cs typeface="+mn-cs"/>
                </a:endParaRPr>
              </a:p>
            </p:txBody>
          </p:sp>
          <p:sp>
            <p:nvSpPr>
              <p:cNvPr id="63508" name="Ellipse 25"/>
              <p:cNvSpPr>
                <a:spLocks noChangeArrowheads="1"/>
              </p:cNvSpPr>
              <p:nvPr/>
            </p:nvSpPr>
            <p:spPr bwMode="auto">
              <a:xfrm>
                <a:off x="6955629" y="3941829"/>
                <a:ext cx="360000" cy="360000"/>
              </a:xfrm>
              <a:prstGeom prst="ellipse">
                <a:avLst/>
              </a:prstGeom>
              <a:noFill/>
              <a:ln w="19050" algn="ctr">
                <a:solidFill>
                  <a:srgbClr val="814911"/>
                </a:solidFill>
                <a:prstDash val="sysDash"/>
                <a:round/>
                <a:headEnd/>
                <a:tailEnd/>
              </a:ln>
            </p:spPr>
            <p:txBody>
              <a:bodyPr/>
              <a:lstStyle/>
              <a:p>
                <a:pPr eaLnBrk="0" hangingPunct="0"/>
                <a:r>
                  <a:rPr lang="de-DE" sz="1200"/>
                  <a:t>9</a:t>
                </a:r>
              </a:p>
            </p:txBody>
          </p:sp>
          <p:sp>
            <p:nvSpPr>
              <p:cNvPr id="63509" name="Ellipse 26"/>
              <p:cNvSpPr>
                <a:spLocks noChangeArrowheads="1"/>
              </p:cNvSpPr>
              <p:nvPr/>
            </p:nvSpPr>
            <p:spPr bwMode="auto">
              <a:xfrm>
                <a:off x="5652160" y="5008459"/>
                <a:ext cx="360000" cy="360000"/>
              </a:xfrm>
              <a:prstGeom prst="ellipse">
                <a:avLst/>
              </a:prstGeom>
              <a:noFill/>
              <a:ln w="19050" algn="ctr">
                <a:solidFill>
                  <a:srgbClr val="814911"/>
                </a:solidFill>
                <a:round/>
                <a:headEnd/>
                <a:tailEnd/>
              </a:ln>
            </p:spPr>
            <p:txBody>
              <a:bodyPr/>
              <a:lstStyle/>
              <a:p>
                <a:pPr eaLnBrk="0" hangingPunct="0"/>
                <a:r>
                  <a:rPr lang="de-DE" sz="1200"/>
                  <a:t>5</a:t>
                </a:r>
              </a:p>
            </p:txBody>
          </p:sp>
          <p:sp>
            <p:nvSpPr>
              <p:cNvPr id="63510" name="Ellipse 27"/>
              <p:cNvSpPr>
                <a:spLocks noChangeArrowheads="1"/>
              </p:cNvSpPr>
              <p:nvPr/>
            </p:nvSpPr>
            <p:spPr bwMode="auto">
              <a:xfrm>
                <a:off x="5894685" y="3941829"/>
                <a:ext cx="360000" cy="360000"/>
              </a:xfrm>
              <a:prstGeom prst="ellipse">
                <a:avLst/>
              </a:prstGeom>
              <a:noFill/>
              <a:ln w="19050" algn="ctr">
                <a:solidFill>
                  <a:schemeClr val="tx1"/>
                </a:solidFill>
                <a:round/>
                <a:headEnd/>
                <a:tailEnd/>
              </a:ln>
            </p:spPr>
            <p:txBody>
              <a:bodyPr/>
              <a:lstStyle/>
              <a:p>
                <a:pPr eaLnBrk="0" hangingPunct="0"/>
                <a:r>
                  <a:rPr lang="de-DE" sz="1200"/>
                  <a:t>7</a:t>
                </a:r>
              </a:p>
            </p:txBody>
          </p:sp>
          <p:sp>
            <p:nvSpPr>
              <p:cNvPr id="29" name="Ellipse 28"/>
              <p:cNvSpPr/>
              <p:nvPr/>
            </p:nvSpPr>
            <p:spPr bwMode="auto">
              <a:xfrm>
                <a:off x="7169749" y="5008828"/>
                <a:ext cx="360366" cy="360204"/>
              </a:xfrm>
              <a:prstGeom prst="ellipse">
                <a:avLst/>
              </a:prstGeom>
              <a:noFill/>
              <a:ln w="19050" cap="flat" cmpd="sng" algn="ctr">
                <a:solidFill>
                  <a:schemeClr val="bg1">
                    <a:lumMod val="75000"/>
                  </a:schemeClr>
                </a:solidFill>
                <a:prstDash val="solid"/>
                <a:round/>
                <a:headEnd type="none" w="med" len="med"/>
                <a:tailEnd type="none" w="med" len="med"/>
              </a:ln>
              <a:effectLst/>
              <a:extLst/>
            </p:spPr>
            <p:txBody>
              <a:bodyPr/>
              <a:lstStyle/>
              <a:p>
                <a:pPr eaLnBrk="0" hangingPunct="0">
                  <a:defRPr/>
                </a:pPr>
                <a:endParaRPr lang="de-DE" sz="1200" dirty="0">
                  <a:ea typeface="ＭＳ Ｐゴシック" pitchFamily="48" charset="-128"/>
                  <a:cs typeface="+mn-cs"/>
                </a:endParaRPr>
              </a:p>
            </p:txBody>
          </p:sp>
          <p:sp>
            <p:nvSpPr>
              <p:cNvPr id="31" name="Ellipse 30"/>
              <p:cNvSpPr/>
              <p:nvPr/>
            </p:nvSpPr>
            <p:spPr bwMode="auto">
              <a:xfrm>
                <a:off x="6801445" y="4648624"/>
                <a:ext cx="358779" cy="360205"/>
              </a:xfrm>
              <a:prstGeom prst="ellipse">
                <a:avLst/>
              </a:prstGeom>
              <a:noFill/>
              <a:ln w="19050" cap="flat" cmpd="sng" algn="ctr">
                <a:solidFill>
                  <a:schemeClr val="accent2">
                    <a:lumMod val="75000"/>
                  </a:schemeClr>
                </a:solidFill>
                <a:prstDash val="solid"/>
                <a:round/>
                <a:headEnd type="none" w="med" len="med"/>
                <a:tailEnd type="none" w="med" len="med"/>
              </a:ln>
              <a:effectLst/>
              <a:extLst/>
            </p:spPr>
            <p:txBody>
              <a:bodyPr/>
              <a:lstStyle/>
              <a:p>
                <a:pPr eaLnBrk="0" hangingPunct="0">
                  <a:defRPr/>
                </a:pPr>
                <a:r>
                  <a:rPr lang="de-DE" sz="1200" dirty="0">
                    <a:ea typeface="ＭＳ Ｐゴシック" pitchFamily="48" charset="-128"/>
                    <a:cs typeface="+mn-cs"/>
                  </a:rPr>
                  <a:t>2</a:t>
                </a:r>
              </a:p>
            </p:txBody>
          </p:sp>
          <p:sp>
            <p:nvSpPr>
              <p:cNvPr id="63513" name="Ellipse 31"/>
              <p:cNvSpPr>
                <a:spLocks noChangeArrowheads="1"/>
              </p:cNvSpPr>
              <p:nvPr/>
            </p:nvSpPr>
            <p:spPr bwMode="auto">
              <a:xfrm>
                <a:off x="6093733" y="4648459"/>
                <a:ext cx="360000" cy="360000"/>
              </a:xfrm>
              <a:prstGeom prst="ellipse">
                <a:avLst/>
              </a:prstGeom>
              <a:noFill/>
              <a:ln w="19050" algn="ctr">
                <a:solidFill>
                  <a:srgbClr val="00B050"/>
                </a:solidFill>
                <a:round/>
                <a:headEnd/>
                <a:tailEnd/>
              </a:ln>
            </p:spPr>
            <p:txBody>
              <a:bodyPr/>
              <a:lstStyle/>
              <a:p>
                <a:pPr eaLnBrk="0" hangingPunct="0"/>
                <a:r>
                  <a:rPr lang="de-DE" sz="1200"/>
                  <a:t>4</a:t>
                </a:r>
              </a:p>
            </p:txBody>
          </p:sp>
          <p:sp>
            <p:nvSpPr>
              <p:cNvPr id="63514" name="Ellipse 32"/>
              <p:cNvSpPr>
                <a:spLocks noChangeArrowheads="1"/>
              </p:cNvSpPr>
              <p:nvPr/>
            </p:nvSpPr>
            <p:spPr bwMode="auto">
              <a:xfrm>
                <a:off x="6453693" y="4301829"/>
                <a:ext cx="360000" cy="360000"/>
              </a:xfrm>
              <a:prstGeom prst="ellipse">
                <a:avLst/>
              </a:prstGeom>
              <a:noFill/>
              <a:ln w="19050" algn="ctr">
                <a:solidFill>
                  <a:srgbClr val="FFC000"/>
                </a:solidFill>
                <a:round/>
                <a:headEnd/>
                <a:tailEnd/>
              </a:ln>
            </p:spPr>
            <p:txBody>
              <a:bodyPr/>
              <a:lstStyle/>
              <a:p>
                <a:pPr eaLnBrk="0" hangingPunct="0"/>
                <a:r>
                  <a:rPr lang="de-DE" sz="1200"/>
                  <a:t>1</a:t>
                </a:r>
              </a:p>
            </p:txBody>
          </p:sp>
          <p:sp>
            <p:nvSpPr>
              <p:cNvPr id="34" name="Ellipse 33"/>
              <p:cNvSpPr/>
              <p:nvPr/>
            </p:nvSpPr>
            <p:spPr bwMode="auto">
              <a:xfrm>
                <a:off x="6410916" y="3753667"/>
                <a:ext cx="358779" cy="358617"/>
              </a:xfrm>
              <a:prstGeom prst="ellipse">
                <a:avLst/>
              </a:prstGeom>
              <a:noFill/>
              <a:ln w="19050" cap="flat" cmpd="sng" algn="ctr">
                <a:solidFill>
                  <a:schemeClr val="bg1">
                    <a:lumMod val="85000"/>
                  </a:schemeClr>
                </a:solidFill>
                <a:prstDash val="solid"/>
                <a:round/>
                <a:headEnd type="none" w="med" len="med"/>
                <a:tailEnd type="none" w="med" len="med"/>
              </a:ln>
              <a:effectLst/>
              <a:extLst/>
            </p:spPr>
            <p:txBody>
              <a:bodyPr/>
              <a:lstStyle/>
              <a:p>
                <a:pPr eaLnBrk="0" hangingPunct="0">
                  <a:defRPr/>
                </a:pPr>
                <a:r>
                  <a:rPr lang="de-DE" sz="1200" dirty="0">
                    <a:ea typeface="ＭＳ Ｐゴシック" pitchFamily="48" charset="-128"/>
                    <a:cs typeface="+mn-cs"/>
                  </a:rPr>
                  <a:t>8</a:t>
                </a:r>
              </a:p>
            </p:txBody>
          </p:sp>
          <p:sp>
            <p:nvSpPr>
              <p:cNvPr id="63516" name="Ellipse 34"/>
              <p:cNvSpPr>
                <a:spLocks noChangeArrowheads="1"/>
              </p:cNvSpPr>
              <p:nvPr/>
            </p:nvSpPr>
            <p:spPr bwMode="auto">
              <a:xfrm>
                <a:off x="5566750" y="4444614"/>
                <a:ext cx="360000" cy="360000"/>
              </a:xfrm>
              <a:prstGeom prst="ellipse">
                <a:avLst/>
              </a:prstGeom>
              <a:noFill/>
              <a:ln w="19050" algn="ctr">
                <a:solidFill>
                  <a:srgbClr val="FF0000"/>
                </a:solidFill>
                <a:round/>
                <a:headEnd/>
                <a:tailEnd/>
              </a:ln>
            </p:spPr>
            <p:txBody>
              <a:bodyPr/>
              <a:lstStyle/>
              <a:p>
                <a:pPr eaLnBrk="0" hangingPunct="0"/>
                <a:r>
                  <a:rPr lang="de-DE" sz="1200"/>
                  <a:t>6</a:t>
                </a:r>
              </a:p>
            </p:txBody>
          </p:sp>
          <p:sp>
            <p:nvSpPr>
              <p:cNvPr id="63517" name="Ellipse 35"/>
              <p:cNvSpPr>
                <a:spLocks noChangeArrowheads="1"/>
              </p:cNvSpPr>
              <p:nvPr/>
            </p:nvSpPr>
            <p:spPr bwMode="auto">
              <a:xfrm>
                <a:off x="6012160" y="5468590"/>
                <a:ext cx="360000" cy="360000"/>
              </a:xfrm>
              <a:prstGeom prst="ellipse">
                <a:avLst/>
              </a:prstGeom>
              <a:noFill/>
              <a:ln w="19050" algn="ctr">
                <a:solidFill>
                  <a:schemeClr val="tx1"/>
                </a:solidFill>
                <a:prstDash val="sysDash"/>
                <a:round/>
                <a:headEnd/>
                <a:tailEnd/>
              </a:ln>
            </p:spPr>
            <p:txBody>
              <a:bodyPr/>
              <a:lstStyle/>
              <a:p>
                <a:pPr eaLnBrk="0" hangingPunct="0"/>
                <a:endParaRPr lang="de-DE" sz="1200"/>
              </a:p>
            </p:txBody>
          </p:sp>
          <p:sp>
            <p:nvSpPr>
              <p:cNvPr id="63518" name="Textfeld 2054"/>
              <p:cNvSpPr txBox="1">
                <a:spLocks noChangeArrowheads="1"/>
              </p:cNvSpPr>
              <p:nvPr/>
            </p:nvSpPr>
            <p:spPr bwMode="auto">
              <a:xfrm>
                <a:off x="7273681" y="4486114"/>
                <a:ext cx="402185" cy="276999"/>
              </a:xfrm>
              <a:prstGeom prst="rect">
                <a:avLst/>
              </a:prstGeom>
              <a:noFill/>
              <a:ln w="9525">
                <a:noFill/>
                <a:miter lim="800000"/>
                <a:headEnd/>
                <a:tailEnd/>
              </a:ln>
            </p:spPr>
            <p:txBody>
              <a:bodyPr>
                <a:spAutoFit/>
              </a:bodyPr>
              <a:lstStyle/>
              <a:p>
                <a:pPr eaLnBrk="0" hangingPunct="0"/>
                <a:r>
                  <a:rPr lang="de-DE" sz="1200"/>
                  <a:t>10</a:t>
                </a:r>
              </a:p>
            </p:txBody>
          </p:sp>
          <p:sp>
            <p:nvSpPr>
              <p:cNvPr id="63519" name="Textfeld 47"/>
              <p:cNvSpPr txBox="1">
                <a:spLocks noChangeArrowheads="1"/>
              </p:cNvSpPr>
              <p:nvPr/>
            </p:nvSpPr>
            <p:spPr bwMode="auto">
              <a:xfrm>
                <a:off x="7179209" y="5049959"/>
                <a:ext cx="402185" cy="276999"/>
              </a:xfrm>
              <a:prstGeom prst="rect">
                <a:avLst/>
              </a:prstGeom>
              <a:noFill/>
              <a:ln w="9525">
                <a:noFill/>
                <a:miter lim="800000"/>
                <a:headEnd/>
                <a:tailEnd/>
              </a:ln>
            </p:spPr>
            <p:txBody>
              <a:bodyPr>
                <a:spAutoFit/>
              </a:bodyPr>
              <a:lstStyle/>
              <a:p>
                <a:pPr eaLnBrk="0" hangingPunct="0"/>
                <a:r>
                  <a:rPr lang="de-DE" sz="1200"/>
                  <a:t>11</a:t>
                </a:r>
              </a:p>
            </p:txBody>
          </p:sp>
          <p:sp>
            <p:nvSpPr>
              <p:cNvPr id="63520" name="Textfeld 48"/>
              <p:cNvSpPr txBox="1">
                <a:spLocks noChangeArrowheads="1"/>
              </p:cNvSpPr>
              <p:nvPr/>
            </p:nvSpPr>
            <p:spPr bwMode="auto">
              <a:xfrm>
                <a:off x="6850317" y="5510090"/>
                <a:ext cx="402185" cy="276999"/>
              </a:xfrm>
              <a:prstGeom prst="rect">
                <a:avLst/>
              </a:prstGeom>
              <a:noFill/>
              <a:ln w="9525">
                <a:noFill/>
                <a:miter lim="800000"/>
                <a:headEnd/>
                <a:tailEnd/>
              </a:ln>
            </p:spPr>
            <p:txBody>
              <a:bodyPr>
                <a:spAutoFit/>
              </a:bodyPr>
              <a:lstStyle/>
              <a:p>
                <a:pPr eaLnBrk="0" hangingPunct="0"/>
                <a:r>
                  <a:rPr lang="de-DE" sz="1200"/>
                  <a:t>12</a:t>
                </a:r>
              </a:p>
            </p:txBody>
          </p:sp>
          <p:sp>
            <p:nvSpPr>
              <p:cNvPr id="63521" name="Textfeld 49"/>
              <p:cNvSpPr txBox="1">
                <a:spLocks noChangeArrowheads="1"/>
              </p:cNvSpPr>
              <p:nvPr/>
            </p:nvSpPr>
            <p:spPr bwMode="auto">
              <a:xfrm>
                <a:off x="6012160" y="5510089"/>
                <a:ext cx="402185" cy="276999"/>
              </a:xfrm>
              <a:prstGeom prst="rect">
                <a:avLst/>
              </a:prstGeom>
              <a:noFill/>
              <a:ln w="9525">
                <a:noFill/>
                <a:miter lim="800000"/>
                <a:headEnd/>
                <a:tailEnd/>
              </a:ln>
            </p:spPr>
            <p:txBody>
              <a:bodyPr>
                <a:spAutoFit/>
              </a:bodyPr>
              <a:lstStyle/>
              <a:p>
                <a:pPr eaLnBrk="0" hangingPunct="0"/>
                <a:r>
                  <a:rPr lang="de-DE" sz="1200"/>
                  <a:t>13</a:t>
                </a:r>
              </a:p>
            </p:txBody>
          </p:sp>
        </p:grpSp>
        <p:sp>
          <p:nvSpPr>
            <p:cNvPr id="63500" name="Ellipse 51"/>
            <p:cNvSpPr>
              <a:spLocks noChangeArrowheads="1"/>
            </p:cNvSpPr>
            <p:nvPr/>
          </p:nvSpPr>
          <p:spPr bwMode="auto">
            <a:xfrm rot="-1116652">
              <a:off x="7414068" y="2888137"/>
              <a:ext cx="360000" cy="360000"/>
            </a:xfrm>
            <a:prstGeom prst="ellipse">
              <a:avLst/>
            </a:prstGeom>
            <a:noFill/>
            <a:ln w="19050" algn="ctr">
              <a:solidFill>
                <a:srgbClr val="FF0000"/>
              </a:solidFill>
              <a:prstDash val="sysDot"/>
              <a:round/>
              <a:headEnd/>
              <a:tailEnd/>
            </a:ln>
          </p:spPr>
          <p:txBody>
            <a:bodyPr/>
            <a:lstStyle/>
            <a:p>
              <a:pPr eaLnBrk="0" hangingPunct="0"/>
              <a:endParaRPr lang="de-DE" sz="1200"/>
            </a:p>
          </p:txBody>
        </p:sp>
        <p:sp>
          <p:nvSpPr>
            <p:cNvPr id="63501" name="Ellipse 52"/>
            <p:cNvSpPr>
              <a:spLocks noChangeArrowheads="1"/>
            </p:cNvSpPr>
            <p:nvPr/>
          </p:nvSpPr>
          <p:spPr bwMode="auto">
            <a:xfrm rot="-381131">
              <a:off x="7114758" y="2385353"/>
              <a:ext cx="360000" cy="360000"/>
            </a:xfrm>
            <a:prstGeom prst="ellipse">
              <a:avLst/>
            </a:prstGeom>
            <a:noFill/>
            <a:ln w="19050" algn="ctr">
              <a:solidFill>
                <a:srgbClr val="00B0F0"/>
              </a:solidFill>
              <a:prstDash val="sysDot"/>
              <a:round/>
              <a:headEnd/>
              <a:tailEnd/>
            </a:ln>
          </p:spPr>
          <p:txBody>
            <a:bodyPr/>
            <a:lstStyle/>
            <a:p>
              <a:pPr eaLnBrk="0" hangingPunct="0"/>
              <a:endParaRPr lang="de-DE" sz="1200"/>
            </a:p>
          </p:txBody>
        </p:sp>
      </p:grpSp>
      <p:sp>
        <p:nvSpPr>
          <p:cNvPr id="63498" name="Textfeld 50"/>
          <p:cNvSpPr txBox="1">
            <a:spLocks noChangeArrowheads="1"/>
          </p:cNvSpPr>
          <p:nvPr/>
        </p:nvSpPr>
        <p:spPr bwMode="auto">
          <a:xfrm>
            <a:off x="1030288" y="1762125"/>
            <a:ext cx="7850187" cy="368300"/>
          </a:xfrm>
          <a:prstGeom prst="rect">
            <a:avLst/>
          </a:prstGeom>
          <a:noFill/>
          <a:ln w="9525">
            <a:noFill/>
            <a:miter lim="800000"/>
            <a:headEnd/>
            <a:tailEnd/>
          </a:ln>
        </p:spPr>
        <p:txBody>
          <a:bodyPr>
            <a:spAutoFit/>
          </a:bodyPr>
          <a:lstStyle/>
          <a:p>
            <a:pPr eaLnBrk="0" hangingPunct="0"/>
            <a:r>
              <a:rPr lang="de-DE" sz="1800"/>
              <a:t>13-Poliger Anhängerstecker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64514"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g – </a:t>
            </a:r>
            <a:r>
              <a:rPr lang="de-DE" sz="1800" b="1">
                <a:cs typeface="Arial" charset="0"/>
              </a:rPr>
              <a:t>Funktion der elektrischen Einrichtung des Anhängers</a:t>
            </a:r>
            <a:r>
              <a:rPr lang="de-DE" sz="2000" b="1"/>
              <a:t>:</a:t>
            </a:r>
          </a:p>
        </p:txBody>
      </p:sp>
      <p:sp>
        <p:nvSpPr>
          <p:cNvPr id="64515" name="Textfeld 3"/>
          <p:cNvSpPr txBox="1">
            <a:spLocks noChangeArrowheads="1"/>
          </p:cNvSpPr>
          <p:nvPr/>
        </p:nvSpPr>
        <p:spPr bwMode="auto">
          <a:xfrm>
            <a:off x="1042988" y="1773238"/>
            <a:ext cx="7850187" cy="368300"/>
          </a:xfrm>
          <a:prstGeom prst="rect">
            <a:avLst/>
          </a:prstGeom>
          <a:noFill/>
          <a:ln w="9525">
            <a:noFill/>
            <a:miter lim="800000"/>
            <a:headEnd/>
            <a:tailEnd/>
          </a:ln>
        </p:spPr>
        <p:txBody>
          <a:bodyPr>
            <a:spAutoFit/>
          </a:bodyPr>
          <a:lstStyle/>
          <a:p>
            <a:pPr eaLnBrk="0" hangingPunct="0"/>
            <a:r>
              <a:rPr lang="de-DE" sz="1800"/>
              <a:t>7-Poliger Anhängerstecker</a:t>
            </a:r>
          </a:p>
        </p:txBody>
      </p:sp>
      <p:pic>
        <p:nvPicPr>
          <p:cNvPr id="64516" name="Picture 2" descr="7-pol 12V"/>
          <p:cNvPicPr>
            <a:picLocks noChangeAspect="1" noChangeArrowheads="1"/>
          </p:cNvPicPr>
          <p:nvPr/>
        </p:nvPicPr>
        <p:blipFill>
          <a:blip r:embed="rId2"/>
          <a:srcRect/>
          <a:stretch>
            <a:fillRect/>
          </a:stretch>
        </p:blipFill>
        <p:spPr bwMode="auto">
          <a:xfrm>
            <a:off x="31750" y="-11571288"/>
            <a:ext cx="5715000" cy="2695575"/>
          </a:xfrm>
          <a:prstGeom prst="rect">
            <a:avLst/>
          </a:prstGeom>
          <a:noFill/>
          <a:ln w="9525">
            <a:noFill/>
            <a:miter lim="800000"/>
            <a:headEnd/>
            <a:tailEnd/>
          </a:ln>
        </p:spPr>
      </p:pic>
      <p:pic>
        <p:nvPicPr>
          <p:cNvPr id="64517" name="Picture 4" descr="7-pol 12V"/>
          <p:cNvPicPr>
            <a:picLocks noChangeAspect="1" noChangeArrowheads="1"/>
          </p:cNvPicPr>
          <p:nvPr/>
        </p:nvPicPr>
        <p:blipFill>
          <a:blip r:embed="rId2"/>
          <a:srcRect/>
          <a:stretch>
            <a:fillRect/>
          </a:stretch>
        </p:blipFill>
        <p:spPr bwMode="auto">
          <a:xfrm>
            <a:off x="184150" y="-11418888"/>
            <a:ext cx="5715000" cy="2695575"/>
          </a:xfrm>
          <a:prstGeom prst="rect">
            <a:avLst/>
          </a:prstGeom>
          <a:noFill/>
          <a:ln w="9525">
            <a:noFill/>
            <a:miter lim="800000"/>
            <a:headEnd/>
            <a:tailEnd/>
          </a:ln>
        </p:spPr>
      </p:pic>
      <p:sp>
        <p:nvSpPr>
          <p:cNvPr id="64518" name="Textfeld 9"/>
          <p:cNvSpPr txBox="1">
            <a:spLocks noChangeArrowheads="1"/>
          </p:cNvSpPr>
          <p:nvPr/>
        </p:nvSpPr>
        <p:spPr bwMode="auto">
          <a:xfrm>
            <a:off x="4519613" y="2217738"/>
            <a:ext cx="3686175" cy="2030412"/>
          </a:xfrm>
          <a:prstGeom prst="rect">
            <a:avLst/>
          </a:prstGeom>
          <a:noFill/>
          <a:ln w="9525">
            <a:noFill/>
            <a:miter lim="800000"/>
            <a:headEnd/>
            <a:tailEnd/>
          </a:ln>
        </p:spPr>
        <p:txBody>
          <a:bodyPr>
            <a:spAutoFit/>
          </a:bodyPr>
          <a:lstStyle/>
          <a:p>
            <a:pPr eaLnBrk="0" hangingPunct="0"/>
            <a:r>
              <a:rPr lang="de-DE" sz="1800"/>
              <a:t>1. Fahrtrichtungsanzeiger Links</a:t>
            </a:r>
          </a:p>
          <a:p>
            <a:pPr eaLnBrk="0" hangingPunct="0"/>
            <a:r>
              <a:rPr lang="de-DE" sz="1800"/>
              <a:t>2. Nebelschlussleuchte</a:t>
            </a:r>
          </a:p>
          <a:p>
            <a:pPr eaLnBrk="0" hangingPunct="0"/>
            <a:r>
              <a:rPr lang="de-DE" sz="1800"/>
              <a:t>3. Masse</a:t>
            </a:r>
          </a:p>
          <a:p>
            <a:pPr eaLnBrk="0" hangingPunct="0"/>
            <a:r>
              <a:rPr lang="de-DE" sz="1800"/>
              <a:t>4. Fahrtrichtungsanzeiger Rechts</a:t>
            </a:r>
          </a:p>
          <a:p>
            <a:pPr eaLnBrk="0" hangingPunct="0"/>
            <a:r>
              <a:rPr lang="de-DE" sz="1800"/>
              <a:t>5. Rückleuchte Rechts</a:t>
            </a:r>
          </a:p>
          <a:p>
            <a:pPr eaLnBrk="0" hangingPunct="0"/>
            <a:r>
              <a:rPr lang="de-DE" sz="1800"/>
              <a:t>6. Bremsleuchten</a:t>
            </a:r>
          </a:p>
          <a:p>
            <a:pPr eaLnBrk="0" hangingPunct="0"/>
            <a:r>
              <a:rPr lang="de-DE" sz="1800"/>
              <a:t>7. Rückleuchte Links</a:t>
            </a:r>
          </a:p>
        </p:txBody>
      </p:sp>
      <p:sp>
        <p:nvSpPr>
          <p:cNvPr id="64519" name="AutoShape 8"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0" y="-490538"/>
            <a:ext cx="2038350" cy="1009651"/>
          </a:xfrm>
          <a:prstGeom prst="rect">
            <a:avLst/>
          </a:prstGeom>
          <a:noFill/>
          <a:ln w="9525">
            <a:noFill/>
            <a:miter lim="800000"/>
            <a:headEnd/>
            <a:tailEnd/>
          </a:ln>
        </p:spPr>
        <p:txBody>
          <a:bodyPr/>
          <a:lstStyle/>
          <a:p>
            <a:pPr eaLnBrk="0" hangingPunct="0"/>
            <a:endParaRPr lang="de-DE"/>
          </a:p>
        </p:txBody>
      </p:sp>
      <p:sp>
        <p:nvSpPr>
          <p:cNvPr id="64520" name="AutoShape 10"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152400" y="-338138"/>
            <a:ext cx="2038350" cy="1009651"/>
          </a:xfrm>
          <a:prstGeom prst="rect">
            <a:avLst/>
          </a:prstGeom>
          <a:noFill/>
          <a:ln w="9525">
            <a:noFill/>
            <a:miter lim="800000"/>
            <a:headEnd/>
            <a:tailEnd/>
          </a:ln>
        </p:spPr>
        <p:txBody>
          <a:bodyPr/>
          <a:lstStyle/>
          <a:p>
            <a:pPr eaLnBrk="0" hangingPunct="0"/>
            <a:endParaRPr lang="de-DE"/>
          </a:p>
        </p:txBody>
      </p:sp>
      <p:sp>
        <p:nvSpPr>
          <p:cNvPr id="64521" name="AutoShape 12"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304800" y="-185738"/>
            <a:ext cx="2038350" cy="1009651"/>
          </a:xfrm>
          <a:prstGeom prst="rect">
            <a:avLst/>
          </a:prstGeom>
          <a:noFill/>
          <a:ln w="9525">
            <a:noFill/>
            <a:miter lim="800000"/>
            <a:headEnd/>
            <a:tailEnd/>
          </a:ln>
        </p:spPr>
        <p:txBody>
          <a:bodyPr/>
          <a:lstStyle/>
          <a:p>
            <a:pPr eaLnBrk="0" hangingPunct="0"/>
            <a:endParaRPr lang="de-DE"/>
          </a:p>
        </p:txBody>
      </p:sp>
      <p:grpSp>
        <p:nvGrpSpPr>
          <p:cNvPr id="64522" name="Gruppieren 8"/>
          <p:cNvGrpSpPr>
            <a:grpSpLocks/>
          </p:cNvGrpSpPr>
          <p:nvPr/>
        </p:nvGrpSpPr>
        <p:grpSpPr bwMode="auto">
          <a:xfrm>
            <a:off x="1965325" y="2374900"/>
            <a:ext cx="1800225" cy="1846263"/>
            <a:chOff x="1965892" y="2680367"/>
            <a:chExt cx="1800000" cy="1845719"/>
          </a:xfrm>
        </p:grpSpPr>
        <p:grpSp>
          <p:nvGrpSpPr>
            <p:cNvPr id="64524" name="Gruppieren 2057"/>
            <p:cNvGrpSpPr>
              <a:grpSpLocks/>
            </p:cNvGrpSpPr>
            <p:nvPr/>
          </p:nvGrpSpPr>
          <p:grpSpPr bwMode="auto">
            <a:xfrm>
              <a:off x="1965892" y="2726086"/>
              <a:ext cx="1800000" cy="1800000"/>
              <a:chOff x="1576250" y="2228560"/>
              <a:chExt cx="1800000" cy="1800000"/>
            </a:xfrm>
          </p:grpSpPr>
          <p:sp>
            <p:nvSpPr>
              <p:cNvPr id="64526" name="Ellipse 4"/>
              <p:cNvSpPr>
                <a:spLocks noChangeArrowheads="1"/>
              </p:cNvSpPr>
              <p:nvPr/>
            </p:nvSpPr>
            <p:spPr bwMode="auto">
              <a:xfrm>
                <a:off x="1576250" y="2228560"/>
                <a:ext cx="1800000" cy="1800000"/>
              </a:xfrm>
              <a:prstGeom prst="ellipse">
                <a:avLst/>
              </a:prstGeom>
              <a:solidFill>
                <a:schemeClr val="bg1"/>
              </a:solidFill>
              <a:ln w="22225" algn="ctr">
                <a:solidFill>
                  <a:schemeClr val="tx1"/>
                </a:solidFill>
                <a:round/>
                <a:headEnd/>
                <a:tailEnd/>
              </a:ln>
            </p:spPr>
            <p:txBody>
              <a:bodyPr/>
              <a:lstStyle/>
              <a:p>
                <a:pPr eaLnBrk="0" hangingPunct="0"/>
                <a:endParaRPr lang="de-DE"/>
              </a:p>
            </p:txBody>
          </p:sp>
          <p:sp>
            <p:nvSpPr>
              <p:cNvPr id="64527" name="Ellipse 6"/>
              <p:cNvSpPr>
                <a:spLocks noChangeArrowheads="1"/>
              </p:cNvSpPr>
              <p:nvPr/>
            </p:nvSpPr>
            <p:spPr bwMode="auto">
              <a:xfrm>
                <a:off x="2305775" y="2382101"/>
                <a:ext cx="360000" cy="360000"/>
              </a:xfrm>
              <a:prstGeom prst="ellipse">
                <a:avLst/>
              </a:prstGeom>
              <a:noFill/>
              <a:ln w="19050" algn="ctr">
                <a:solidFill>
                  <a:srgbClr val="FFC000"/>
                </a:solidFill>
                <a:round/>
                <a:headEnd/>
                <a:tailEnd/>
              </a:ln>
            </p:spPr>
            <p:txBody>
              <a:bodyPr/>
              <a:lstStyle/>
              <a:p>
                <a:pPr eaLnBrk="0" hangingPunct="0"/>
                <a:r>
                  <a:rPr lang="de-DE" sz="1200"/>
                  <a:t>1</a:t>
                </a:r>
              </a:p>
            </p:txBody>
          </p:sp>
          <p:sp>
            <p:nvSpPr>
              <p:cNvPr id="64528" name="Ellipse 10"/>
              <p:cNvSpPr>
                <a:spLocks noChangeArrowheads="1"/>
              </p:cNvSpPr>
              <p:nvPr/>
            </p:nvSpPr>
            <p:spPr bwMode="auto">
              <a:xfrm>
                <a:off x="2305775" y="2894501"/>
                <a:ext cx="360000" cy="360000"/>
              </a:xfrm>
              <a:prstGeom prst="ellipse">
                <a:avLst/>
              </a:prstGeom>
              <a:noFill/>
              <a:ln w="19050" algn="ctr">
                <a:solidFill>
                  <a:schemeClr val="tx1"/>
                </a:solidFill>
                <a:round/>
                <a:headEnd/>
                <a:tailEnd/>
              </a:ln>
            </p:spPr>
            <p:txBody>
              <a:bodyPr/>
              <a:lstStyle/>
              <a:p>
                <a:pPr eaLnBrk="0" hangingPunct="0"/>
                <a:r>
                  <a:rPr lang="de-DE" sz="1200"/>
                  <a:t>7</a:t>
                </a:r>
              </a:p>
            </p:txBody>
          </p:sp>
          <p:sp>
            <p:nvSpPr>
              <p:cNvPr id="64529" name="Ellipse 11"/>
              <p:cNvSpPr>
                <a:spLocks noChangeArrowheads="1"/>
              </p:cNvSpPr>
              <p:nvPr/>
            </p:nvSpPr>
            <p:spPr bwMode="auto">
              <a:xfrm>
                <a:off x="2305775" y="3462261"/>
                <a:ext cx="360000" cy="360000"/>
              </a:xfrm>
              <a:prstGeom prst="ellipse">
                <a:avLst/>
              </a:prstGeom>
              <a:noFill/>
              <a:ln w="19050" algn="ctr">
                <a:solidFill>
                  <a:srgbClr val="00B050"/>
                </a:solidFill>
                <a:round/>
                <a:headEnd/>
                <a:tailEnd/>
              </a:ln>
            </p:spPr>
            <p:txBody>
              <a:bodyPr/>
              <a:lstStyle/>
              <a:p>
                <a:pPr eaLnBrk="0" hangingPunct="0"/>
                <a:r>
                  <a:rPr lang="de-DE" sz="1200"/>
                  <a:t>4</a:t>
                </a:r>
              </a:p>
            </p:txBody>
          </p:sp>
          <p:sp>
            <p:nvSpPr>
              <p:cNvPr id="64530" name="Ellipse 12"/>
              <p:cNvSpPr>
                <a:spLocks noChangeArrowheads="1"/>
              </p:cNvSpPr>
              <p:nvPr/>
            </p:nvSpPr>
            <p:spPr bwMode="auto">
              <a:xfrm>
                <a:off x="2773737" y="2627223"/>
                <a:ext cx="360000" cy="360000"/>
              </a:xfrm>
              <a:prstGeom prst="ellipse">
                <a:avLst/>
              </a:prstGeom>
              <a:noFill/>
              <a:ln w="19050" algn="ctr">
                <a:solidFill>
                  <a:schemeClr val="accent2"/>
                </a:solidFill>
                <a:round/>
                <a:headEnd/>
                <a:tailEnd/>
              </a:ln>
            </p:spPr>
            <p:txBody>
              <a:bodyPr/>
              <a:lstStyle/>
              <a:p>
                <a:pPr eaLnBrk="0" hangingPunct="0"/>
                <a:r>
                  <a:rPr lang="de-DE" sz="1200"/>
                  <a:t>2</a:t>
                </a:r>
              </a:p>
            </p:txBody>
          </p:sp>
          <p:sp>
            <p:nvSpPr>
              <p:cNvPr id="14" name="Ellipse 13"/>
              <p:cNvSpPr/>
              <p:nvPr/>
            </p:nvSpPr>
            <p:spPr bwMode="auto">
              <a:xfrm>
                <a:off x="2773075" y="3138235"/>
                <a:ext cx="360318" cy="360257"/>
              </a:xfrm>
              <a:prstGeom prst="ellipse">
                <a:avLst/>
              </a:prstGeom>
              <a:noFill/>
              <a:ln w="19050" cap="flat" cmpd="sng" algn="ctr">
                <a:solidFill>
                  <a:schemeClr val="bg1">
                    <a:lumMod val="65000"/>
                  </a:schemeClr>
                </a:solidFill>
                <a:prstDash val="solid"/>
                <a:round/>
                <a:headEnd type="none" w="med" len="med"/>
                <a:tailEnd type="none" w="med" len="med"/>
              </a:ln>
              <a:effectLst/>
              <a:extLst/>
            </p:spPr>
            <p:txBody>
              <a:bodyPr/>
              <a:lstStyle/>
              <a:p>
                <a:pPr eaLnBrk="0" hangingPunct="0">
                  <a:defRPr/>
                </a:pPr>
                <a:r>
                  <a:rPr lang="de-DE" sz="1200" dirty="0">
                    <a:ea typeface="ＭＳ Ｐゴシック" pitchFamily="48" charset="-128"/>
                    <a:cs typeface="+mn-cs"/>
                  </a:rPr>
                  <a:t>3</a:t>
                </a:r>
              </a:p>
            </p:txBody>
          </p:sp>
          <p:sp>
            <p:nvSpPr>
              <p:cNvPr id="64532" name="Ellipse 14"/>
              <p:cNvSpPr>
                <a:spLocks noChangeArrowheads="1"/>
              </p:cNvSpPr>
              <p:nvPr/>
            </p:nvSpPr>
            <p:spPr bwMode="auto">
              <a:xfrm>
                <a:off x="1855815" y="2627223"/>
                <a:ext cx="360000" cy="360000"/>
              </a:xfrm>
              <a:prstGeom prst="ellipse">
                <a:avLst/>
              </a:prstGeom>
              <a:noFill/>
              <a:ln w="19050" algn="ctr">
                <a:solidFill>
                  <a:srgbClr val="FF3300"/>
                </a:solidFill>
                <a:round/>
                <a:headEnd/>
                <a:tailEnd/>
              </a:ln>
            </p:spPr>
            <p:txBody>
              <a:bodyPr/>
              <a:lstStyle/>
              <a:p>
                <a:pPr eaLnBrk="0" hangingPunct="0"/>
                <a:r>
                  <a:rPr lang="de-DE" sz="1200"/>
                  <a:t>6</a:t>
                </a:r>
              </a:p>
            </p:txBody>
          </p:sp>
          <p:sp>
            <p:nvSpPr>
              <p:cNvPr id="64533" name="Ellipse 15"/>
              <p:cNvSpPr>
                <a:spLocks noChangeArrowheads="1"/>
              </p:cNvSpPr>
              <p:nvPr/>
            </p:nvSpPr>
            <p:spPr bwMode="auto">
              <a:xfrm>
                <a:off x="1855815" y="3138085"/>
                <a:ext cx="360000" cy="360000"/>
              </a:xfrm>
              <a:prstGeom prst="ellipse">
                <a:avLst/>
              </a:prstGeom>
              <a:noFill/>
              <a:ln w="19050" algn="ctr">
                <a:solidFill>
                  <a:srgbClr val="814911"/>
                </a:solidFill>
                <a:round/>
                <a:headEnd/>
                <a:tailEnd/>
              </a:ln>
            </p:spPr>
            <p:txBody>
              <a:bodyPr/>
              <a:lstStyle/>
              <a:p>
                <a:pPr eaLnBrk="0" hangingPunct="0"/>
                <a:r>
                  <a:rPr lang="de-DE" sz="1200"/>
                  <a:t>5</a:t>
                </a:r>
              </a:p>
            </p:txBody>
          </p:sp>
        </p:grpSp>
        <p:sp>
          <p:nvSpPr>
            <p:cNvPr id="6" name="Auf der gleichen Seite des Rechtecks liegende Ecken abrunden 5"/>
            <p:cNvSpPr/>
            <p:nvPr/>
          </p:nvSpPr>
          <p:spPr bwMode="auto">
            <a:xfrm>
              <a:off x="2737321" y="2680367"/>
              <a:ext cx="257143" cy="46024"/>
            </a:xfrm>
            <a:prstGeom prst="round2SameRect">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grpSp>
      <p:sp>
        <p:nvSpPr>
          <p:cNvPr id="64523" name="Textfeld 7"/>
          <p:cNvSpPr txBox="1">
            <a:spLocks noChangeArrowheads="1"/>
          </p:cNvSpPr>
          <p:nvPr/>
        </p:nvSpPr>
        <p:spPr bwMode="auto">
          <a:xfrm>
            <a:off x="1323975" y="4854575"/>
            <a:ext cx="7135813" cy="646113"/>
          </a:xfrm>
          <a:prstGeom prst="rect">
            <a:avLst/>
          </a:prstGeom>
          <a:noFill/>
          <a:ln w="9525">
            <a:noFill/>
            <a:miter lim="800000"/>
            <a:headEnd/>
            <a:tailEnd/>
          </a:ln>
        </p:spPr>
        <p:txBody>
          <a:bodyPr>
            <a:spAutoFit/>
          </a:bodyPr>
          <a:lstStyle/>
          <a:p>
            <a:pPr algn="ctr" eaLnBrk="0" hangingPunct="0"/>
            <a:r>
              <a:rPr lang="de-DE" sz="1800"/>
              <a:t>Sollte das Zugfahrzeug 7-Polig sein und der Anhänger 13-Polig muss ein Adapter verwendet werden.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19458" name="Text Box 4"/>
          <p:cNvSpPr txBox="1">
            <a:spLocks noChangeArrowheads="1"/>
          </p:cNvSpPr>
          <p:nvPr/>
        </p:nvSpPr>
        <p:spPr bwMode="auto">
          <a:xfrm>
            <a:off x="1042988" y="1052513"/>
            <a:ext cx="8101012" cy="396875"/>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a:t>I – Rechtliche Grundlagen 2 </a:t>
            </a:r>
          </a:p>
        </p:txBody>
      </p:sp>
      <p:sp>
        <p:nvSpPr>
          <p:cNvPr id="19459" name="Rechteck 2068"/>
          <p:cNvSpPr>
            <a:spLocks noChangeArrowheads="1"/>
          </p:cNvSpPr>
          <p:nvPr/>
        </p:nvSpPr>
        <p:spPr bwMode="auto">
          <a:xfrm>
            <a:off x="1060450" y="1454150"/>
            <a:ext cx="7489825" cy="4446588"/>
          </a:xfrm>
          <a:prstGeom prst="rect">
            <a:avLst/>
          </a:prstGeom>
          <a:noFill/>
          <a:ln w="9525">
            <a:noFill/>
            <a:miter lim="800000"/>
            <a:headEnd/>
            <a:tailEnd/>
          </a:ln>
        </p:spPr>
        <p:txBody>
          <a:bodyPr>
            <a:spAutoFit/>
          </a:bodyPr>
          <a:lstStyle/>
          <a:p>
            <a:pPr eaLnBrk="0" hangingPunct="0"/>
            <a:endParaRPr lang="de-DE" sz="2200"/>
          </a:p>
          <a:p>
            <a:pPr eaLnBrk="0" hangingPunct="0">
              <a:buFont typeface="Arial" charset="0"/>
              <a:buChar char="•"/>
            </a:pPr>
            <a:r>
              <a:rPr lang="de-DE" sz="2200"/>
              <a:t>seit mindestens zwei Jahren im Besitz einer endgültigen Fahrerlaubnis der Klasse B ist,</a:t>
            </a:r>
          </a:p>
          <a:p>
            <a:pPr eaLnBrk="0" hangingPunct="0">
              <a:buFont typeface="Arial" charset="0"/>
              <a:buChar char="•"/>
            </a:pPr>
            <a:r>
              <a:rPr lang="de-DE" sz="2200"/>
              <a:t>nicht mehr als 3 Punkte im Verkehrszentralregister hat, </a:t>
            </a:r>
          </a:p>
          <a:p>
            <a:pPr eaLnBrk="0" hangingPunct="0">
              <a:buFont typeface="Arial" charset="0"/>
              <a:buChar char="•"/>
            </a:pPr>
            <a:r>
              <a:rPr lang="de-DE" sz="2200"/>
              <a:t>unter Vorlage des Führungszeugnisses und</a:t>
            </a:r>
          </a:p>
          <a:p>
            <a:pPr eaLnBrk="0" hangingPunct="0">
              <a:buFont typeface="Arial" charset="0"/>
              <a:buChar char="•"/>
            </a:pPr>
            <a:r>
              <a:rPr lang="de-DE" sz="2200"/>
              <a:t>die vorgeschriebene Ausbildung und die praktische Prüfung bestanden hat.</a:t>
            </a:r>
          </a:p>
          <a:p>
            <a:pPr eaLnBrk="0" hangingPunct="0"/>
            <a:r>
              <a:rPr lang="de-DE" sz="2200">
                <a:solidFill>
                  <a:srgbClr val="FF3300"/>
                </a:solidFill>
              </a:rPr>
              <a:t>Die Fahrberechtigung gilt nur für die Aufgabenerfüllung der o.g. Dienste und nur innerhalb Deutschlands. (§§1 und 2 FbLVO)</a:t>
            </a:r>
            <a:r>
              <a:rPr lang="de-DE" sz="2200"/>
              <a:t> -&gt; Dies bedeutet </a:t>
            </a:r>
            <a:r>
              <a:rPr lang="de-DE" sz="2200" i="1" u="sng"/>
              <a:t>ehrenamtliche</a:t>
            </a:r>
            <a:r>
              <a:rPr lang="de-DE" sz="2200" i="1"/>
              <a:t> </a:t>
            </a:r>
            <a:r>
              <a:rPr lang="de-DE" sz="2200"/>
              <a:t>Dienste im Zusammenhang mit den </a:t>
            </a:r>
            <a:r>
              <a:rPr lang="de-DE" sz="2200" i="1" u="sng"/>
              <a:t>satzungsgemäßen Aufgaben</a:t>
            </a:r>
            <a:r>
              <a:rPr lang="de-DE" sz="2200"/>
              <a:t> der Organisation (Blutspende, Rettungsdienst, Jugendarbeit, Katastrophenschutz, Übungen, Sanitätswachdienste…..)</a:t>
            </a:r>
            <a:endParaRPr lang="de-DE" sz="2200" i="1"/>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txBox="1">
            <a:spLocks noChangeArrowheads="1"/>
          </p:cNvSpPr>
          <p:nvPr/>
        </p:nvSpPr>
        <p:spPr bwMode="auto">
          <a:xfrm>
            <a:off x="990600" y="28575"/>
            <a:ext cx="7772400" cy="914400"/>
          </a:xfrm>
          <a:prstGeom prst="rect">
            <a:avLst/>
          </a:prstGeom>
          <a:noFill/>
          <a:ln w="9525">
            <a:noFill/>
            <a:miter lim="800000"/>
            <a:headEnd/>
            <a:tailEnd/>
          </a:ln>
        </p:spPr>
        <p:txBody>
          <a:bodyPr/>
          <a:lstStyle/>
          <a:p>
            <a:pPr eaLnBrk="0" hangingPunct="0"/>
            <a:r>
              <a:rPr lang="de-DE" b="1">
                <a:solidFill>
                  <a:schemeClr val="tx2"/>
                </a:solidFill>
                <a:cs typeface="Arial" charset="0"/>
              </a:rPr>
              <a:t>Fahrerlaubnis-Ergänzungsschulung</a:t>
            </a:r>
            <a:endParaRPr lang="de-DE">
              <a:solidFill>
                <a:schemeClr val="tx2"/>
              </a:solidFill>
            </a:endParaRPr>
          </a:p>
        </p:txBody>
      </p:sp>
      <p:sp>
        <p:nvSpPr>
          <p:cNvPr id="65538"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marL="0" lvl="2" eaLnBrk="0" hangingPunct="0"/>
            <a:r>
              <a:rPr lang="de-DE" sz="2000" b="1"/>
              <a:t>II g – </a:t>
            </a:r>
            <a:r>
              <a:rPr lang="de-DE" sz="1800" b="1">
                <a:cs typeface="Arial" charset="0"/>
              </a:rPr>
              <a:t>Funktion der elektrischen Einrichtung des Anhängers</a:t>
            </a:r>
            <a:r>
              <a:rPr lang="de-DE" sz="2000" b="1"/>
              <a:t>:</a:t>
            </a:r>
          </a:p>
        </p:txBody>
      </p:sp>
      <p:sp>
        <p:nvSpPr>
          <p:cNvPr id="65539" name="Textfeld 3"/>
          <p:cNvSpPr txBox="1">
            <a:spLocks noChangeArrowheads="1"/>
          </p:cNvSpPr>
          <p:nvPr/>
        </p:nvSpPr>
        <p:spPr bwMode="auto">
          <a:xfrm>
            <a:off x="1050925" y="1773238"/>
            <a:ext cx="7848600" cy="368300"/>
          </a:xfrm>
          <a:prstGeom prst="rect">
            <a:avLst/>
          </a:prstGeom>
          <a:noFill/>
          <a:ln w="9525">
            <a:noFill/>
            <a:miter lim="800000"/>
            <a:headEnd/>
            <a:tailEnd/>
          </a:ln>
        </p:spPr>
        <p:txBody>
          <a:bodyPr>
            <a:spAutoFit/>
          </a:bodyPr>
          <a:lstStyle/>
          <a:p>
            <a:pPr eaLnBrk="0" hangingPunct="0"/>
            <a:r>
              <a:rPr lang="de-DE" sz="1800"/>
              <a:t>Beleuchtungseinrichtung Anhänger</a:t>
            </a:r>
          </a:p>
        </p:txBody>
      </p:sp>
      <p:pic>
        <p:nvPicPr>
          <p:cNvPr id="65540" name="Picture 2" descr="7-pol 12V"/>
          <p:cNvPicPr>
            <a:picLocks noChangeAspect="1" noChangeArrowheads="1"/>
          </p:cNvPicPr>
          <p:nvPr/>
        </p:nvPicPr>
        <p:blipFill>
          <a:blip r:embed="rId3"/>
          <a:srcRect/>
          <a:stretch>
            <a:fillRect/>
          </a:stretch>
        </p:blipFill>
        <p:spPr bwMode="auto">
          <a:xfrm>
            <a:off x="31750" y="-11571288"/>
            <a:ext cx="5715000" cy="2695575"/>
          </a:xfrm>
          <a:prstGeom prst="rect">
            <a:avLst/>
          </a:prstGeom>
          <a:noFill/>
          <a:ln w="9525">
            <a:noFill/>
            <a:miter lim="800000"/>
            <a:headEnd/>
            <a:tailEnd/>
          </a:ln>
        </p:spPr>
      </p:pic>
      <p:pic>
        <p:nvPicPr>
          <p:cNvPr id="65541" name="Picture 4" descr="7-pol 12V"/>
          <p:cNvPicPr>
            <a:picLocks noChangeAspect="1" noChangeArrowheads="1"/>
          </p:cNvPicPr>
          <p:nvPr/>
        </p:nvPicPr>
        <p:blipFill>
          <a:blip r:embed="rId3"/>
          <a:srcRect/>
          <a:stretch>
            <a:fillRect/>
          </a:stretch>
        </p:blipFill>
        <p:spPr bwMode="auto">
          <a:xfrm>
            <a:off x="184150" y="-11418888"/>
            <a:ext cx="5715000" cy="2695575"/>
          </a:xfrm>
          <a:prstGeom prst="rect">
            <a:avLst/>
          </a:prstGeom>
          <a:noFill/>
          <a:ln w="9525">
            <a:noFill/>
            <a:miter lim="800000"/>
            <a:headEnd/>
            <a:tailEnd/>
          </a:ln>
        </p:spPr>
      </p:pic>
      <p:sp>
        <p:nvSpPr>
          <p:cNvPr id="65542" name="AutoShape 8"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0" y="-490538"/>
            <a:ext cx="2038350" cy="1009651"/>
          </a:xfrm>
          <a:prstGeom prst="rect">
            <a:avLst/>
          </a:prstGeom>
          <a:noFill/>
          <a:ln w="9525">
            <a:noFill/>
            <a:miter lim="800000"/>
            <a:headEnd/>
            <a:tailEnd/>
          </a:ln>
        </p:spPr>
        <p:txBody>
          <a:bodyPr/>
          <a:lstStyle/>
          <a:p>
            <a:pPr eaLnBrk="0" hangingPunct="0"/>
            <a:endParaRPr lang="de-DE"/>
          </a:p>
        </p:txBody>
      </p:sp>
      <p:sp>
        <p:nvSpPr>
          <p:cNvPr id="65543" name="AutoShape 10"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152400" y="-338138"/>
            <a:ext cx="2038350" cy="1009651"/>
          </a:xfrm>
          <a:prstGeom prst="rect">
            <a:avLst/>
          </a:prstGeom>
          <a:noFill/>
          <a:ln w="9525">
            <a:noFill/>
            <a:miter lim="800000"/>
            <a:headEnd/>
            <a:tailEnd/>
          </a:ln>
        </p:spPr>
        <p:txBody>
          <a:bodyPr/>
          <a:lstStyle/>
          <a:p>
            <a:pPr eaLnBrk="0" hangingPunct="0"/>
            <a:endParaRPr lang="de-DE"/>
          </a:p>
        </p:txBody>
      </p:sp>
      <p:sp>
        <p:nvSpPr>
          <p:cNvPr id="65544" name="AutoShape 12" descr="data:image/jpeg;base64,/9j/4AAQSkZJRgABAQAAAQABAAD/2wBDAAkGBwgHBgkIBwgKCgkLDRYPDQwMDRsUFRAWIB0iIiAdHx8kKDQsJCYxJx8fLT0tMTU3Ojo6Iys/RD84QzQ5Ojf/2wBDAQoKCg0MDRoPDxo3JR8lNzc3Nzc3Nzc3Nzc3Nzc3Nzc3Nzc3Nzc3Nzc3Nzc3Nzc3Nzc3Nzc3Nzc3Nzc3Nzc3Nzf/wAARCABxAOUDASIAAhEBAxEB/8QAGwAAAgMBAQEAAAAAAAAAAAAAAAUDBAYBAgf/xABDEAACAQMDAgQEAwQGBwkAAAABAgMABBEFEiEGMRNBUWEUInGRFTKBByNCoSRScrHB0TNTYoKSk/AWNENVc6Ky0vH/xAAYAQEBAQEBAAAAAAAAAAAAAAAAAQIDBP/EACcRAQEAAgICAAUEAwAAAAAAAAABAhEDIRIxBBNBYZEUInHRUYGx/9oADAMBAAIRAxEAPwD7jRXCcDJIH1rm8Y45+lB6orzuHt9/KjORkUHquZpW/wCKpPOyGGSIyKI424Krjk5+vl/+UM+rOIgkcSMsuJCGBBTP8jj++gaZozS29OqC7HwaRtB4fZyB83Pfz/q9j60QzaqbhRJBB4BcjerclfXGaBnRXjxFzgkA+hr3QIdQ1m5tL+RGtgbWNgpcBi+TGz5wB2G3H6/eDT9fubtoEkhigDySq0kmdrbWUKFxxlg2RyRxxmtJj3ox70Gf6V1C+u7SGK/TMq2cExlwQW37gQc/xDZk/wBqoG1q8Bv8y2/7lJ2H7o4hKMAgY553A+1aZiFBZiAPUnFJb7q3pywcpea9psTjujXSbvtnNBXg1i9+OtYXSOa3njhAnijON7bywPJwMLwfUYPcUx1RpmmtIba4likkl52KpGwYZi2QfIYHblhSqP8AaB0hI21eo9OBPm0wUfc050/VtN1RN+m6jaXa+tvOsg/kaBFc6pOLe9uLfUlMEM6qFkZEkbBYOq/KeSQAoIySDzgg1a1C7vEe5nt5544IvBSQSImIy7puYZX+BMk5JGT7U/Zgg3McADmo/HQj8sv/ACX/AMqCtoVxLdadFLK/iElwsvH71AxCvxx8ygNxxzTCoBOgOcS/8l/8q78Sn9WX/kv/AJUEuRRkUs1mW9k02VdIdYrvKhHnQqqjcNx+YemaoQXHUqSqs1tZTxo4DvG+1pF2nLAE4BLY4PqfTJDRZoyKVJ+Ltb6oSYDKSTYZHygeGMBsej559KUiXq82yRrDZ+Jty8jyKWB8TsQBjlPSg1lFL9CfUX0yI6vHEl5zvERypGeD6ZIwcCmFAUUUUBRRRQVtQtI761a3mLBGIJ2nB4IP+FUI9DWOQMt1cYG35QRjgYpxRQJE6ejRYwt5cgoFUNuG4gEnBPpz9qlh0WOBVWO6uQFKlcv+UDPA9jmpPxrTJmlt4dStfGV/BKiUblcnABGe+eMVmbW3v7O0jsoesoZZhEqs85WR/FdsA5OSQTwAfceYwD86GhyRe3SuUCFg/OBk8+veutocbEk3l2Ae4EpHmSef1qKFAdTTUbnU49iQNGYo7lhE+WGGKFtuQB3xnJpRHHdPNqAtuq7dkuJ5nCGbLQqPkIBz8oU4GBjnnOTQPl0dAyl7u6fCqCGk/Nj1+tdsNIjsZIylxcSLGMBHf5RwB2/T+dInj1a2ufh36utEKRHMU0S78/NtYnI9Y/8A3eoxb0ddQa4t3m6gt7tVlZZI49g37UCle3cMGY9vLtQaYgHuAa8mMD8pK/SvHjkE7oZQPXAOfsTUc9/a28LzXEohijUs7ygoFA7k58qCSRzDGXeRAijLM52gD3NYifrPU9enktOhdPF0iNsl1a5JFtGQcHaBzIfpx2qkpl/aHfC6vZms+koX/cW5k2PqZzje/YiPPZT371po7q4Lzab0zaWlraWJEL3EylYUfA+SNFxuxkZOQBnHJBABVH0IdU+bq3X7/WXP5rdZPh7ce3hpjP6nyprF010roUYlg0WwhzhF2WwZ3PkBwSTUkepX1neW9rrsNrJFcsI4L22yEMhBIR0bO3OODkgnjjjNiGCOHXRGN21bbdCGcsASx34yeONv3oIGj0cgJeaLHBE/yhp7VNnPkSM4/XFUr39nXSl0d6aTHZzDtNZM0Dr9ChFMtKa8nF4mqqxgPYSIAMc5Hvxj1HPeo01NNP6at7m4eRiY1CcZdySAoA82OVA9yKDPNo/WGhu0mh6uNcsYjxYapgScdwkw7/7w8qddL9YWHUEstmYprDVbf/T6fdjbKnuP6y+4qWM9RMgkRdMgABK2jh3b6GQEAH1O0496V6zpel9XWpe63aVrVhN4aXMbBZraXgjD8blIII9QfI0kt9RbNNpxRWO6T6muPi30DqXw4tagTckif6O9jHAkTHn6juK1YuUP5Q7fRDg/rjFXVRT17So9a0qfTppZYkmxl4jhhgg8fakqdFW8YQR6nqCbR/A4XPfGcCm2txR3elzxXNxJZQkqWnLAbQGB7588Y/Wk1pJCswW26ocqkyrFHMuQfzKEySN+SPLvtHrk5t1Vk3Hux6MSzitYfxrVZIrZVRVeb86h92GwOc/lPtj0qW76Sguby5uhqN9E077ysLhQD5Dt/fXkmz0xtQ0671hxcX3zJvVsReIdg2n13Htn0qnb2yWthHCnWG3ZtPiFgeNzE8FvPIH0UVnyXxNtD6cXRngMWo3s8cMDQrHPIGBBbIJ9xyAeODznAw+B4rIQxKHzP1cJkIRSmVAIIOP4u7cH9DjvVfTtNW3tlWDq4kjw1Mgwc8uwHLH8wb7D7PJfH7txmikWk6jZW1usFzrtveTNyJGcKWGM8DJ8uf1zV+31bT7h40t723keXOxUkBLYGTj1rW4zqxeoooqoKKKKBFL0jocs0krWQ3STGaTDsA7ltxJAPPOPsPSuL0foYlWX4MmRVVNxlYkqrblB55APNPT2pLb9VaPPG7i62KrFT4iFexA8x2ywH61LZPbePHnnLcZtAOjNAj27LLYVwQVkYfNkHdwe+QOa9ydI6HKJ99kD4xPifOw3ZIb19VU/pUWqXmhawEiuL1SttOHKqSPmB29/qw7VTt5dLikCrrtxIfmQl33AkkAjt3/zJ7Vm5uuPw1s73L/Bre9L6NeOHuLMHCBAAxACgYAAB9AKNP6X0fT545rO0EbxytMpDn87LtY/qAM/QelKWGgjp06S1/JNbKASVGWxkMBwPcV70qLSTfWpt9VnkaNwkMTnCttj28DHbDA59aefbV+G/bbu9fZrDxWC6rkk6s6nh6StZCunWgS61l0P5l7xw/73c+1a/VdQXS9Ou7+6XEFtE8zlTn5VBJ4/SsV0DcppfTM+sahFI2q6vIb2WMKcuZGIijUnAJxtGM8E1q3Tz44ZZXWMbqSxs5bZLeW1gkgTbtieMFRt/LgHjjHFZrTreN9P1fpx4bVbxZp5YYriPdHKskjPHJtxhgCwzjsVPtTEfjcijxL6wt7hxuW38EuB7Z3An6gCvUEVrr0ElrrOnwNc2r7ZI3G8AkcMhIzgjz4Pl5U8o1lxWTe9lmsWVtDpWl9LaaR44mtmCLyY4opFkaRvQHYRnzLedaa9s47tU3F0eNt0ckZwyH2/y7V407S7HS4mj0+0ht1Y5YRIBuPufOoLzfd3y2Id44ViEspQ4LZOAufIcHP6VMsvFzRXtssNpLLquoTS2ka5dNgUMPfaMt6YHf0qDqJHj0+G9+H8X4W4iuJIlUlhGp52gdyoO7HmRx5V2OxsLkzpp6PbXFs4G/aQC+MjIP5h9f09aaWFwbuyinZNjOuWXPY+Y+9Zxz8uqvoik0yPUNes+obO+iNoiBmkV8h1CuMA44Hz5PP8IyOBjmhw22r6xqesGBZrR3hjtXkjBDGINmVM+RLYDee3I45plP03os9w1xNplq8rNuJMY+Y+pHYn611p7m5maOylht7eNvD8R03F2HcKMgYGMff0rtc8OPG+O91O6X9b9PNq+mpc6aRDrOnt4+nzjgq47qf9lhwR71c6R16PqTQYNRRDFKcx3ELd4ZV4dD9D/LFdOoS2MqfHTQzW0j+GJ412+G/kGGSOewPrgedZnRrmPR/2iXtnbiT4HXoDewKV2/0hDtlABx3UK1c8cvJrxy1v6NtfW9rcWrxXyRvbt+ZZOxwc81Ql6c0edYf6HGqxOsieGSvIOR28sntVjU/Daxf4xSISUB2Nz+Yd/SlLyaNbznZPMHWUACM5CHGOPLAB/wCu1c+Tk8b3rRNmk+m6XLOjTW1u0yqEQn8w24IA9xwajk0XRZJBHJY2jSeGAFKjdsAx9cYAH6D0pcbrRfiRchpd4zMuBgP8q54/3Qecc16uZ9IuXeWaW5jaYbSgyOQcZwP7P2+tc/nzv1+Tsw/CtIKBPg7XbGU42j5do2r9hkUDSdHmVJBaWsigIqNgEAKCFAPsCRj3qpp1npdzNPJZyzsygq+Tgck+o55z9qsL0/ZIU2iTCEFQXyAQ24cfWtTLPLuSfkH/AGY0U3IuDYRF1VVQHsgAAGB5cAD6CpIun9LhvILqC0SOW3BEezIA+Xb28+OPamYHeu13kieV/wAiiiiqgooooOHtVQadZKGAtYAG7jwxzyD/AHgVcPakWp9QLY372jWksm2ISb1IwcnGMVnKyd1Ln4Te9LKLpUlxPDGLNpUOJo8LuBPPI96kkg06NQ0kVsoZwoJVeWJ4x75rO3F5os9xH4+m3HiXMySSSBW4YqdpJHlxj0596ltvwS4tS8VneCGIpOqkuoDFzjA3d9wOf51zmc39HOc+d+v/AE5eLR4bpYXjso7hgXWMhQx9SB38v5VLbxWHiAwJbh1YgbAMg4Gf5Y/lWf1K70e9ka4msrqaZN0ewsUDlPLGcH8x8j3Nd0pdFk1BHhsbiOfxysbyZOCFDevAwcDy4NJn3qaPn52631/Lx+1iZo+iL2JASbp4rbjviRwp/kaba1ZvHpUAs4vENjJFKsWMl1jIyoH9bGce+KSftR3Lo+mysw8KLWLN5OOy+IPv3FbBgQCWkQAckkdv511vcd8MrjlMmZWPT7nWV6hj1SJIY0UTRyNjZtDcHJ+U/PzkZ48uaYaIzXV/qGphClvP4cUBZcF0Td8/0JY49hnzqjLqmiz3PxSWMt4FP/fIdNeVPqHAO4e4yKZXZl1LS3l0y8ieOS3cIUUEOSOMHPGKxrXcdeXm/b1Letf6C6rdXeW0uyWaEHAmml8NH91wCSPfAHpmoBdTTX/iR27R3sUe2a1kYfvIyThkbscHP3OccVBdi91Dp+2HT7RxrsAK+IY2XaBheAcYIwR+lXJXWbqOzSPHiw28jTbf4VYqFB+pBI/sms3vp48crK74szGY2VjLBNPgyS3GAqkDGTyckADgce9U7DUrqS2SPQdO+Js4vkW6urjwlmwcEp8rFhnPzEAHyyOaZ6yj3ejX8FlIPiJLaRY9rchipA/nSC+W51XQdIbp9Z0iBUP4U5iaFQACNuRlwQVweAckg4xXp+H4cfeXf079T8a9utp7p2qreTy2s0L2t7CA0kEhB+UnhlI4ZfcfQ4NL0S1ivre1u5Y4rq3mkkhL8GVH3flz5jdzj096NRLXXVljFZOFuLa0maeTbuEauU2qw9SVJH9k0wuo4nt1t74R3TYG5fh92TjvtzWefhxy1fX2XCzfZGLaItHpdpcJcymeBpmiHywpEQQWIJ+Y7QPfOfKqv7QkS01jpLV9oBttUEDN5hZVKkfqcVqbBYI08G1VIAP/AAhDsx+lZX9qqyfhWjDeCTrdnj5f9o1jDCYzUbzzlkk9Rsr24trS2ee9ljigQZd5CAo+pNcjltpQrRSQurYZGUg5yMgj9Ko9R+CNJlF9bPew70zBEPmb5xjz558vOsn8V0yLqJ4tJvElkuYyXTevhM8bFWTkYGCR8uO9enj4Jnjv+nLbbR3thIs7R3FuyW2RMVZSIsDnd6edebXUNNvEElpc2sykAho3VhjJ/wAQfsazdjq+jlLmFLfUDBqLhZHk3sWZ96EcnKj5McdsjtSiUdLiG3RtGv5YVKNE3jM2SWbOfmPIyTj3xXTH4TG2yy/if2nk+i28UKb2hRFLnLlP4j7mpqyWk6/o1hZC3sYLxbdWLAlGfdvkILZySfmyfoc9qnh6zsXRfEgu43O3cpiPBZSQM/pj3Ncv0/JN6x6XbTUVlX60thIm2yvHjdEZZAFwNzspDc/LgKSc9vrTnSNVg1aCSe2WZVjlaIiVCp3L34NZz4eTCbsNmNFFFc1FFFFBzuKr31zDY2k13cnbDBGZJCBnCgZJ+1UdevNUtfg/wq0S53zhbjfn5I/MjB7/AH+lLbjV9YmsrlG6eeZvD+WN8bZe2UwTjzIySAfLPNZtamOzGDqHSJ1QpexBpANqOcNz24/UfcetWre/t7i7uLSJyZrfb4gIwOe2PXsaQxz3c15O1x03FtYxqkpiGcfMRu8zghfIVJpNxfRx3Eh6ditJhBDtEWF8VskMM44C8fpUlq3GLdv1VolxYi9F/HHbkE75QU4GOeew5FW4tZ0yS5W3jvoGmY4CB8kms+0Z+Dmt4uj7ZFzIqRtEhjfGMEgDgH/D9Kt6UXN4vjdNQ2u+4YGVFXKgKCHJwO5yPUYFN9lxmkP7U7Q3XQmqsq7mt4xcgf8ApsH/AMK5rGrWeq6Fp4F3GIr6S1M6o24mKR1yCB/C2QpPoTWmuLSG4hkinXxY5VKOrnIII5GKxH7PUjSx1borVlEsulOYQHHM1q+TG2fPg447YFavbM6Prm5v4OpLO1t4z+HtGFZI4SNvDcltu3aMKMAg8jvmvejIsXUGtQW3EH7mVlA4WZg28D6hUJHq2fOurpeqwp4NvrhFuBhfGtVkmUegfIB+pU++aLV7XRVNjaRz3V05Msx/M7ue7O3YE/YDGABipFt6W5tGtZJmmQzQSOcyNbytHv8AqAcH696ofAxfiP4Zbq0VqIvHuGVjvlYnaAzdz2OTnyH6MLbVY5Z0tp0a3unBKwyd3x32+uKjv7W4W+j1CxRXmRDHJGzbfETOe/qDnH1+91GPGKsem2U/xC2Vt8Bcwt8ssWASccE4PI4xzXiy0m01S1jv8T2lzcLmc2lw8W9hwd20gE8d8Z4rt1ez29tK8FgbTJzNcSkbYge7e+M+XHc03s7ePT7GKBGHhxKBuNaxyuPqq86fplppsTR2cIjDnc7ZLM59WY8seByarIZhbNJEQJmuFEmV3cbwGHf086s/GMTlbeZox/FjH8q4IxLmW1m2FvzDbkH6j1pbbd0Vp5ZEtjNcMokjuG2sBtBXPHGfT+6sx1bfW+r9UdIaZYzLcI97JdyGJgy7IkPJI7fMcfWtnHbsrrJNKZXX8pIwB9qxnSUcfUXV2sdT+GpsoR+G2DY/MqMTI4+rHg+1QbS8uo7O3aefIRcZxyeaiTUbN1Zo50kClVbYc4JbaM/r/dRexzJb/wBDAaQuu0TZdV+YZPcHgc9/KqulKs8s6voy2SLgglF/eHO7PHoT96BlbyLPCksZJRxkZGOPpUm2hEVFCooVR2AHavVB52mjafWvVFB520bfvXqigKKKKBTrWpz6fNYR29hLdm6n8NvDOPCXBJY+2BVXTep4NQeNBp2pW5liZ0+Ig2gkPsC9zgk8jPGP1p/iubfc0CbStalvr2O3ksZIN9t4xLEnad2Cp4xnzHPODVEdWnZOH0m9EqSzRoioSG2LnkkDv5Yz5+hpzrUN9PYNHpc6wXO9Csj8gAMC3ke4yKTxW3V0Togu9NeBUXLSby7Nu+b+HgYz/Kg4OsYg6xvo2sK5RmbFsCoChs/Nux/A2PXj1Fe7Tqtb5Y/htI1FXm3CMXEax8hVODySOWAzjvnyGamtY+pxexm6n01rTZJ4gRW3l8nw8cYxjGfoe+eF0dj1kkyyR6havG/LLcN80X7sDGFXDfPknn/IBy063eaIST9P6rCGwIwYckkqWGfQYA9TzjHBprp/UkV3cW8BsL+F5pGjzJDhVYIH5OexB4PqMcHivS2utLrc8vx8X4a0KqkZXLq/GSBgAdifPOe3Aqnplp1LBdwfHXcU0QWFXZZc5IVvEJXYuATtxgnnnig02fOsP1zay2moWnVehMsuoaepS6tYyCbu1Jyy4HJZe6/r3rZm2gJy0SMc5yyg1JtAGBwPQCgVWXUFhqGkW+qWHjXVtOAUMMTOeTjkD0Pf0pNZNqJmtpdPkYI2qOuoxvFlyMHHJPyqOMDGe3OKoappOqdIapPrfS1sbvTbl/E1HSEOG3eckPkG75Xz/uY6VdaT1an4t09qtxZ3e3ZOIiviLj+GWJgRkHPOPoaBfqEuqm0kFwblpl1Wz/Dnuo0STmRfFUBQOyeJyONpPJ5qeL9oD3M92un9L63eRW1zJbtNAkZQsjYOMsK0FhoSQXiX19eXGoXsYKxy3G0CIEYOxVAUZ8zjPvSH9lfOlawT/wCd3n/zoOnra/IweieoT7GOL/7170LqlNdmvLB9PvbCawmiE8V2FDBWG4difLH6VsawnTUQm6964XgETWhH18AUGlu2u0lZUaba0qCPZHlUGOc4GSOPuQOBXWu1tb2UGG4eOR0XMURcKxzknHYduamjt3ZfkuJY0HBTjK+2ay2sdXObyTQOi7ddS1cD97LnNvaeW6V/Xv8AKOeDQc6912e4eLpXQJQmqaiuJpipxZ2/8UjHyyMge9afp6wsdI0i10zTWU29rGI1wwJOPM48z3/Wl3R3TEXT1tK8s7XmqXb+LfX0g+ed/wDBR5AdqfvDHJxIiv8A2lzQQ31ybW3MqxNKdwCovdiTVOLXLSdHa33uY2VWXG0jL7M8+hB+1WrmCTwStkwhkLLlgBwuecDt2zUemnUmlm/EUgVBjw/CJJPHOc/9f4hY0+5S8sobmPGyVAy7WDDB9CO9WK4BgYrtAUUUUBRRRQFFFFAUUUUBiuYFdooOYHpRgV2ig5gelGB6V2igKKKKDhHFZbXeh9O1K9OqWTzaVrAB231m21j/AG17OPqK1VFBhkvOvNBiCX2nWnUcKHHj2knw85HqYyNpPnwal/ZSl0uh6hJe2NzYyz6rcziC5jKOquwI4P179q2lcHvQdr5lHfa9pHXvVJ0zpi81EXstsY5ywhgAWFQfnYYOD5DPY19NrmKDBTdP9Ua5MZOptXjsdOfHi6dpWQXH+3KcHHrjy+larQ9L0fQbBLLSILe1t17Kh5PuSeSfc0zIzXNi/wBVftQefGh/1kf/ABCjx4v9an/EK9bF/qr9qNi/1V+1BXu7iRLd2tFWWUEYQHPn7VUj1G6DiOXTp1OSpdRuXIxzx5EmrWoWslxaSRW8vgStjbIo/Lz7VQi07Vo4wg1UEKABmIHjbjz9+aCSa91FLGCaOy8SZmIki5BUc8/y/mK8/iV+twUbTZiikISv8RPdgfSrlhb3cHifFXfxG7G35Au3A57e9XKCCyme4tY5pIXgdxkxv3X2NT0UUBRRRQFFFFAUUUUBRRRQFFFFAUUUUBRRRQFFFFAUUUUBRRRQFFFFAUUUUBRRRQFFFFAUUUUBRRRQFFFFB//Z"/>
          <p:cNvSpPr>
            <a:spLocks noChangeAspect="1" noChangeArrowheads="1"/>
          </p:cNvSpPr>
          <p:nvPr/>
        </p:nvSpPr>
        <p:spPr bwMode="auto">
          <a:xfrm>
            <a:off x="304800" y="-185738"/>
            <a:ext cx="2038350" cy="1009651"/>
          </a:xfrm>
          <a:prstGeom prst="rect">
            <a:avLst/>
          </a:prstGeom>
          <a:noFill/>
          <a:ln w="9525">
            <a:noFill/>
            <a:miter lim="800000"/>
            <a:headEnd/>
            <a:tailEnd/>
          </a:ln>
        </p:spPr>
        <p:txBody>
          <a:bodyPr/>
          <a:lstStyle/>
          <a:p>
            <a:pPr eaLnBrk="0" hangingPunct="0"/>
            <a:endParaRPr lang="de-DE"/>
          </a:p>
        </p:txBody>
      </p:sp>
      <p:sp>
        <p:nvSpPr>
          <p:cNvPr id="65545" name="Textfeld 55"/>
          <p:cNvSpPr txBox="1">
            <a:spLocks noChangeArrowheads="1"/>
          </p:cNvSpPr>
          <p:nvPr/>
        </p:nvSpPr>
        <p:spPr bwMode="auto">
          <a:xfrm>
            <a:off x="944563" y="5229225"/>
            <a:ext cx="7864475" cy="646113"/>
          </a:xfrm>
          <a:prstGeom prst="rect">
            <a:avLst/>
          </a:prstGeom>
          <a:noFill/>
          <a:ln w="9525">
            <a:noFill/>
            <a:miter lim="800000"/>
            <a:headEnd/>
            <a:tailEnd/>
          </a:ln>
        </p:spPr>
        <p:txBody>
          <a:bodyPr>
            <a:spAutoFit/>
          </a:bodyPr>
          <a:lstStyle/>
          <a:p>
            <a:pPr algn="ctr" eaLnBrk="0" hangingPunct="0"/>
            <a:r>
              <a:rPr lang="de-DE" sz="1800" b="1">
                <a:solidFill>
                  <a:srgbClr val="FF0000"/>
                </a:solidFill>
              </a:rPr>
              <a:t>Wichtig: Vor der Abfahrt ist die  Funktionstüchtigkeit der Beleuchtung zu überprüfen.</a:t>
            </a:r>
          </a:p>
        </p:txBody>
      </p:sp>
      <p:grpSp>
        <p:nvGrpSpPr>
          <p:cNvPr id="65546" name="Gruppieren 4"/>
          <p:cNvGrpSpPr>
            <a:grpSpLocks/>
          </p:cNvGrpSpPr>
          <p:nvPr/>
        </p:nvGrpSpPr>
        <p:grpSpPr bwMode="auto">
          <a:xfrm>
            <a:off x="1804988" y="2200275"/>
            <a:ext cx="2335212" cy="2813050"/>
            <a:chOff x="1804320" y="2201039"/>
            <a:chExt cx="2335632" cy="2812137"/>
          </a:xfrm>
        </p:grpSpPr>
        <p:sp>
          <p:nvSpPr>
            <p:cNvPr id="2059" name="Rechteck 2058"/>
            <p:cNvSpPr/>
            <p:nvPr/>
          </p:nvSpPr>
          <p:spPr bwMode="auto">
            <a:xfrm>
              <a:off x="2309236" y="4744976"/>
              <a:ext cx="1330564" cy="5237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0" name="Rechteck 19"/>
            <p:cNvSpPr/>
            <p:nvPr/>
          </p:nvSpPr>
          <p:spPr bwMode="auto">
            <a:xfrm>
              <a:off x="1804320" y="2201039"/>
              <a:ext cx="2335632" cy="189644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5" name="Rechteck 24"/>
            <p:cNvSpPr/>
            <p:nvPr/>
          </p:nvSpPr>
          <p:spPr bwMode="auto">
            <a:xfrm>
              <a:off x="1804320" y="4091138"/>
              <a:ext cx="2335632" cy="8252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6" name="Rechteck 25"/>
            <p:cNvSpPr/>
            <p:nvPr/>
          </p:nvSpPr>
          <p:spPr bwMode="auto">
            <a:xfrm>
              <a:off x="1804320" y="4172074"/>
              <a:ext cx="2335632" cy="8411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7" name="Rechteck 26"/>
            <p:cNvSpPr/>
            <p:nvPr/>
          </p:nvSpPr>
          <p:spPr bwMode="auto">
            <a:xfrm>
              <a:off x="1804320" y="4257771"/>
              <a:ext cx="2335632" cy="8252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8" name="Rechteck 27"/>
            <p:cNvSpPr/>
            <p:nvPr/>
          </p:nvSpPr>
          <p:spPr bwMode="auto">
            <a:xfrm>
              <a:off x="1804320" y="4343468"/>
              <a:ext cx="2335632" cy="22217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65554" name="Gleichschenkliges Dreieck 21"/>
            <p:cNvSpPr>
              <a:spLocks noChangeArrowheads="1"/>
            </p:cNvSpPr>
            <p:nvPr/>
          </p:nvSpPr>
          <p:spPr bwMode="auto">
            <a:xfrm>
              <a:off x="3880470" y="4377648"/>
              <a:ext cx="183059" cy="166533"/>
            </a:xfrm>
            <a:prstGeom prst="triangle">
              <a:avLst>
                <a:gd name="adj" fmla="val 50000"/>
              </a:avLst>
            </a:prstGeom>
            <a:solidFill>
              <a:srgbClr val="FF0000"/>
            </a:solidFill>
            <a:ln w="9525" algn="ctr">
              <a:solidFill>
                <a:schemeClr val="tx1"/>
              </a:solidFill>
              <a:round/>
              <a:headEnd/>
              <a:tailEnd/>
            </a:ln>
          </p:spPr>
          <p:txBody>
            <a:bodyPr/>
            <a:lstStyle/>
            <a:p>
              <a:pPr eaLnBrk="0" hangingPunct="0"/>
              <a:endParaRPr lang="de-DE"/>
            </a:p>
          </p:txBody>
        </p:sp>
        <p:sp>
          <p:nvSpPr>
            <p:cNvPr id="65555" name="Gleichschenkliges Dreieck 35"/>
            <p:cNvSpPr>
              <a:spLocks noChangeArrowheads="1"/>
            </p:cNvSpPr>
            <p:nvPr/>
          </p:nvSpPr>
          <p:spPr bwMode="auto">
            <a:xfrm>
              <a:off x="1869594" y="4377648"/>
              <a:ext cx="183059" cy="166533"/>
            </a:xfrm>
            <a:prstGeom prst="triangle">
              <a:avLst>
                <a:gd name="adj" fmla="val 50000"/>
              </a:avLst>
            </a:prstGeom>
            <a:solidFill>
              <a:srgbClr val="FF0000"/>
            </a:solidFill>
            <a:ln w="9525" algn="ctr">
              <a:solidFill>
                <a:schemeClr val="tx1"/>
              </a:solidFill>
              <a:round/>
              <a:headEnd/>
              <a:tailEnd/>
            </a:ln>
          </p:spPr>
          <p:txBody>
            <a:bodyPr/>
            <a:lstStyle/>
            <a:p>
              <a:pPr eaLnBrk="0" hangingPunct="0"/>
              <a:endParaRPr lang="de-DE"/>
            </a:p>
          </p:txBody>
        </p:sp>
        <p:sp>
          <p:nvSpPr>
            <p:cNvPr id="65556" name="Rechteck 22"/>
            <p:cNvSpPr>
              <a:spLocks noChangeArrowheads="1"/>
            </p:cNvSpPr>
            <p:nvPr/>
          </p:nvSpPr>
          <p:spPr bwMode="auto">
            <a:xfrm>
              <a:off x="1961124" y="2265375"/>
              <a:ext cx="189465" cy="83267"/>
            </a:xfrm>
            <a:prstGeom prst="rect">
              <a:avLst/>
            </a:prstGeom>
            <a:solidFill>
              <a:srgbClr val="FF0000"/>
            </a:solidFill>
            <a:ln w="9525" algn="ctr">
              <a:solidFill>
                <a:schemeClr val="tx1"/>
              </a:solidFill>
              <a:round/>
              <a:headEnd/>
              <a:tailEnd/>
            </a:ln>
          </p:spPr>
          <p:txBody>
            <a:bodyPr/>
            <a:lstStyle/>
            <a:p>
              <a:pPr eaLnBrk="0" hangingPunct="0"/>
              <a:endParaRPr lang="de-DE"/>
            </a:p>
          </p:txBody>
        </p:sp>
        <p:sp>
          <p:nvSpPr>
            <p:cNvPr id="65557" name="Rechteck 41"/>
            <p:cNvSpPr>
              <a:spLocks noChangeArrowheads="1"/>
            </p:cNvSpPr>
            <p:nvPr/>
          </p:nvSpPr>
          <p:spPr bwMode="auto">
            <a:xfrm>
              <a:off x="3782535" y="2265375"/>
              <a:ext cx="189465" cy="83267"/>
            </a:xfrm>
            <a:prstGeom prst="rect">
              <a:avLst/>
            </a:prstGeom>
            <a:solidFill>
              <a:srgbClr val="FF0000"/>
            </a:solidFill>
            <a:ln w="9525" algn="ctr">
              <a:solidFill>
                <a:schemeClr val="tx1"/>
              </a:solidFill>
              <a:round/>
              <a:headEnd/>
              <a:tailEnd/>
            </a:ln>
          </p:spPr>
          <p:txBody>
            <a:bodyPr/>
            <a:lstStyle/>
            <a:p>
              <a:pPr eaLnBrk="0" hangingPunct="0"/>
              <a:endParaRPr lang="de-DE"/>
            </a:p>
          </p:txBody>
        </p:sp>
        <p:grpSp>
          <p:nvGrpSpPr>
            <p:cNvPr id="65558" name="Gruppieren 2069"/>
            <p:cNvGrpSpPr>
              <a:grpSpLocks/>
            </p:cNvGrpSpPr>
            <p:nvPr/>
          </p:nvGrpSpPr>
          <p:grpSpPr bwMode="auto">
            <a:xfrm>
              <a:off x="2138955" y="4369427"/>
              <a:ext cx="432000" cy="146379"/>
              <a:chOff x="2138955" y="4423874"/>
              <a:chExt cx="348226" cy="84634"/>
            </a:xfrm>
          </p:grpSpPr>
          <p:sp>
            <p:nvSpPr>
              <p:cNvPr id="65590" name="Abgerundetes Rechteck 23"/>
              <p:cNvSpPr>
                <a:spLocks noChangeArrowheads="1"/>
              </p:cNvSpPr>
              <p:nvPr/>
            </p:nvSpPr>
            <p:spPr bwMode="auto">
              <a:xfrm>
                <a:off x="2138955" y="4423874"/>
                <a:ext cx="69398" cy="82735"/>
              </a:xfrm>
              <a:prstGeom prst="roundRect">
                <a:avLst>
                  <a:gd name="adj" fmla="val 16667"/>
                </a:avLst>
              </a:prstGeom>
              <a:solidFill>
                <a:srgbClr val="FFFF00"/>
              </a:solidFill>
              <a:ln w="9525" algn="ctr">
                <a:solidFill>
                  <a:schemeClr val="tx1"/>
                </a:solidFill>
                <a:round/>
                <a:headEnd/>
                <a:tailEnd/>
              </a:ln>
            </p:spPr>
            <p:txBody>
              <a:bodyPr/>
              <a:lstStyle/>
              <a:p>
                <a:pPr eaLnBrk="0" hangingPunct="0"/>
                <a:endParaRPr lang="de-DE"/>
              </a:p>
            </p:txBody>
          </p:sp>
          <p:sp>
            <p:nvSpPr>
              <p:cNvPr id="65591" name="Abgerundetes Rechteck 44"/>
              <p:cNvSpPr>
                <a:spLocks noChangeArrowheads="1"/>
              </p:cNvSpPr>
              <p:nvPr/>
            </p:nvSpPr>
            <p:spPr bwMode="auto">
              <a:xfrm>
                <a:off x="2278989" y="4425773"/>
                <a:ext cx="69398" cy="82735"/>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sp>
            <p:nvSpPr>
              <p:cNvPr id="65592" name="Abgerundetes Rechteck 45"/>
              <p:cNvSpPr>
                <a:spLocks noChangeArrowheads="1"/>
              </p:cNvSpPr>
              <p:nvPr/>
            </p:nvSpPr>
            <p:spPr bwMode="auto">
              <a:xfrm>
                <a:off x="2348387" y="4425302"/>
                <a:ext cx="69398" cy="82735"/>
              </a:xfrm>
              <a:prstGeom prst="roundRect">
                <a:avLst>
                  <a:gd name="adj" fmla="val 16667"/>
                </a:avLst>
              </a:prstGeom>
              <a:solidFill>
                <a:schemeClr val="bg1"/>
              </a:solidFill>
              <a:ln w="9525" algn="ctr">
                <a:solidFill>
                  <a:schemeClr val="tx1"/>
                </a:solidFill>
                <a:round/>
                <a:headEnd/>
                <a:tailEnd/>
              </a:ln>
            </p:spPr>
            <p:txBody>
              <a:bodyPr/>
              <a:lstStyle/>
              <a:p>
                <a:pPr eaLnBrk="0" hangingPunct="0"/>
                <a:endParaRPr lang="de-DE"/>
              </a:p>
            </p:txBody>
          </p:sp>
          <p:sp>
            <p:nvSpPr>
              <p:cNvPr id="65593" name="Abgerundetes Rechteck 46"/>
              <p:cNvSpPr>
                <a:spLocks noChangeArrowheads="1"/>
              </p:cNvSpPr>
              <p:nvPr/>
            </p:nvSpPr>
            <p:spPr bwMode="auto">
              <a:xfrm>
                <a:off x="2417783" y="4425773"/>
                <a:ext cx="69398" cy="82735"/>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sp>
            <p:nvSpPr>
              <p:cNvPr id="65594" name="Abgerundetes Rechteck 50"/>
              <p:cNvSpPr>
                <a:spLocks noChangeArrowheads="1"/>
              </p:cNvSpPr>
              <p:nvPr/>
            </p:nvSpPr>
            <p:spPr bwMode="auto">
              <a:xfrm>
                <a:off x="2208090" y="4425773"/>
                <a:ext cx="69398" cy="82735"/>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grpSp>
        <p:grpSp>
          <p:nvGrpSpPr>
            <p:cNvPr id="65559" name="Gruppieren 2070"/>
            <p:cNvGrpSpPr>
              <a:grpSpLocks/>
            </p:cNvGrpSpPr>
            <p:nvPr/>
          </p:nvGrpSpPr>
          <p:grpSpPr bwMode="auto">
            <a:xfrm>
              <a:off x="3422297" y="4377217"/>
              <a:ext cx="429619" cy="144676"/>
              <a:chOff x="3440015" y="4419808"/>
              <a:chExt cx="342515" cy="83649"/>
            </a:xfrm>
          </p:grpSpPr>
          <p:sp>
            <p:nvSpPr>
              <p:cNvPr id="65585" name="Abgerundetes Rechteck 56"/>
              <p:cNvSpPr>
                <a:spLocks noChangeArrowheads="1"/>
              </p:cNvSpPr>
              <p:nvPr/>
            </p:nvSpPr>
            <p:spPr bwMode="auto">
              <a:xfrm>
                <a:off x="3440015" y="4420519"/>
                <a:ext cx="69398" cy="82735"/>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sp>
            <p:nvSpPr>
              <p:cNvPr id="65586" name="Abgerundetes Rechteck 57"/>
              <p:cNvSpPr>
                <a:spLocks noChangeArrowheads="1"/>
              </p:cNvSpPr>
              <p:nvPr/>
            </p:nvSpPr>
            <p:spPr bwMode="auto">
              <a:xfrm>
                <a:off x="3574338" y="4419808"/>
                <a:ext cx="69398" cy="82735"/>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sp>
            <p:nvSpPr>
              <p:cNvPr id="65587" name="Abgerundetes Rechteck 58"/>
              <p:cNvSpPr>
                <a:spLocks noChangeArrowheads="1"/>
              </p:cNvSpPr>
              <p:nvPr/>
            </p:nvSpPr>
            <p:spPr bwMode="auto">
              <a:xfrm>
                <a:off x="3643735" y="4420722"/>
                <a:ext cx="69398" cy="82735"/>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sp>
            <p:nvSpPr>
              <p:cNvPr id="65588" name="Abgerundetes Rechteck 59"/>
              <p:cNvSpPr>
                <a:spLocks noChangeArrowheads="1"/>
              </p:cNvSpPr>
              <p:nvPr/>
            </p:nvSpPr>
            <p:spPr bwMode="auto">
              <a:xfrm>
                <a:off x="3713132" y="4419808"/>
                <a:ext cx="69398" cy="82735"/>
              </a:xfrm>
              <a:prstGeom prst="roundRect">
                <a:avLst>
                  <a:gd name="adj" fmla="val 16667"/>
                </a:avLst>
              </a:prstGeom>
              <a:solidFill>
                <a:srgbClr val="FFFF00"/>
              </a:solidFill>
              <a:ln w="9525" algn="ctr">
                <a:solidFill>
                  <a:schemeClr val="tx1"/>
                </a:solidFill>
                <a:round/>
                <a:headEnd/>
                <a:tailEnd/>
              </a:ln>
            </p:spPr>
            <p:txBody>
              <a:bodyPr/>
              <a:lstStyle/>
              <a:p>
                <a:pPr eaLnBrk="0" hangingPunct="0"/>
                <a:endParaRPr lang="de-DE"/>
              </a:p>
            </p:txBody>
          </p:sp>
          <p:sp>
            <p:nvSpPr>
              <p:cNvPr id="65589" name="Abgerundetes Rechteck 54"/>
              <p:cNvSpPr>
                <a:spLocks noChangeArrowheads="1"/>
              </p:cNvSpPr>
              <p:nvPr/>
            </p:nvSpPr>
            <p:spPr bwMode="auto">
              <a:xfrm>
                <a:off x="3507253" y="4419808"/>
                <a:ext cx="69398" cy="82735"/>
              </a:xfrm>
              <a:prstGeom prst="roundRect">
                <a:avLst>
                  <a:gd name="adj" fmla="val 16667"/>
                </a:avLst>
              </a:prstGeom>
              <a:solidFill>
                <a:schemeClr val="bg1"/>
              </a:solidFill>
              <a:ln w="9525" algn="ctr">
                <a:solidFill>
                  <a:schemeClr val="tx1"/>
                </a:solidFill>
                <a:round/>
                <a:headEnd/>
                <a:tailEnd/>
              </a:ln>
            </p:spPr>
            <p:txBody>
              <a:bodyPr/>
              <a:lstStyle/>
              <a:p>
                <a:pPr eaLnBrk="0" hangingPunct="0"/>
                <a:endParaRPr lang="de-DE"/>
              </a:p>
            </p:txBody>
          </p:sp>
        </p:grpSp>
        <p:sp>
          <p:nvSpPr>
            <p:cNvPr id="65560" name="Rechteck 2052"/>
            <p:cNvSpPr>
              <a:spLocks noChangeArrowheads="1"/>
            </p:cNvSpPr>
            <p:nvPr/>
          </p:nvSpPr>
          <p:spPr bwMode="auto">
            <a:xfrm>
              <a:off x="2756047" y="4426627"/>
              <a:ext cx="432470" cy="75393"/>
            </a:xfrm>
            <a:prstGeom prst="rect">
              <a:avLst/>
            </a:prstGeom>
            <a:solidFill>
              <a:schemeClr val="bg1"/>
            </a:solidFill>
            <a:ln w="9525" algn="ctr">
              <a:solidFill>
                <a:schemeClr val="tx1"/>
              </a:solidFill>
              <a:round/>
              <a:headEnd/>
              <a:tailEnd/>
            </a:ln>
          </p:spPr>
          <p:txBody>
            <a:bodyPr/>
            <a:lstStyle/>
            <a:p>
              <a:pPr eaLnBrk="0" hangingPunct="0"/>
              <a:endParaRPr lang="de-DE"/>
            </a:p>
          </p:txBody>
        </p:sp>
        <p:sp>
          <p:nvSpPr>
            <p:cNvPr id="2055" name="Ecken des Rechtecks auf der gleichen Seite schneiden 2054"/>
            <p:cNvSpPr/>
            <p:nvPr/>
          </p:nvSpPr>
          <p:spPr bwMode="auto">
            <a:xfrm rot="5400000">
              <a:off x="2635552" y="4436293"/>
              <a:ext cx="104741" cy="55573"/>
            </a:xfrm>
            <a:prstGeom prst="snip2SameRect">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63" name="Ecken des Rechtecks auf der gleichen Seite schneiden 62"/>
            <p:cNvSpPr/>
            <p:nvPr/>
          </p:nvSpPr>
          <p:spPr bwMode="auto">
            <a:xfrm rot="16200000">
              <a:off x="3185720" y="4433913"/>
              <a:ext cx="104741" cy="53985"/>
            </a:xfrm>
            <a:prstGeom prst="snip2SameRect">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2057" name="Abgerundetes Rechteck 2056"/>
            <p:cNvSpPr/>
            <p:nvPr/>
          </p:nvSpPr>
          <p:spPr bwMode="auto">
            <a:xfrm>
              <a:off x="1974213" y="4679909"/>
              <a:ext cx="374717" cy="166634"/>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sp>
          <p:nvSpPr>
            <p:cNvPr id="69" name="Abgerundetes Rechteck 68"/>
            <p:cNvSpPr/>
            <p:nvPr/>
          </p:nvSpPr>
          <p:spPr bwMode="auto">
            <a:xfrm>
              <a:off x="3595342" y="4679909"/>
              <a:ext cx="374717" cy="166634"/>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de-DE">
                <a:ea typeface="ＭＳ Ｐゴシック" pitchFamily="48" charset="-128"/>
                <a:cs typeface="+mn-cs"/>
              </a:endParaRPr>
            </a:p>
          </p:txBody>
        </p:sp>
        <p:cxnSp>
          <p:nvCxnSpPr>
            <p:cNvPr id="65565" name="Gerade Verbindung 2061"/>
            <p:cNvCxnSpPr>
              <a:cxnSpLocks noChangeShapeType="1"/>
              <a:stCxn id="65557" idx="2"/>
            </p:cNvCxnSpPr>
            <p:nvPr/>
          </p:nvCxnSpPr>
          <p:spPr bwMode="auto">
            <a:xfrm flipH="1">
              <a:off x="3877267" y="2348642"/>
              <a:ext cx="1" cy="216262"/>
            </a:xfrm>
            <a:prstGeom prst="line">
              <a:avLst/>
            </a:prstGeom>
            <a:noFill/>
            <a:ln w="19050" algn="ctr">
              <a:solidFill>
                <a:schemeClr val="bg1"/>
              </a:solidFill>
              <a:round/>
              <a:headEnd/>
              <a:tailEnd/>
            </a:ln>
          </p:spPr>
        </p:cxnSp>
        <p:cxnSp>
          <p:nvCxnSpPr>
            <p:cNvPr id="65566" name="Gerade Verbindung 73"/>
            <p:cNvCxnSpPr>
              <a:cxnSpLocks noChangeShapeType="1"/>
            </p:cNvCxnSpPr>
            <p:nvPr/>
          </p:nvCxnSpPr>
          <p:spPr bwMode="auto">
            <a:xfrm>
              <a:off x="1960781" y="3898131"/>
              <a:ext cx="0" cy="547054"/>
            </a:xfrm>
            <a:prstGeom prst="line">
              <a:avLst/>
            </a:prstGeom>
            <a:noFill/>
            <a:ln w="19050" algn="ctr">
              <a:solidFill>
                <a:schemeClr val="bg1"/>
              </a:solidFill>
              <a:round/>
              <a:headEnd/>
              <a:tailEnd/>
            </a:ln>
          </p:spPr>
        </p:cxnSp>
        <p:cxnSp>
          <p:nvCxnSpPr>
            <p:cNvPr id="65567" name="Gerade Verbindung 75"/>
            <p:cNvCxnSpPr>
              <a:cxnSpLocks noChangeShapeType="1"/>
            </p:cNvCxnSpPr>
            <p:nvPr/>
          </p:nvCxnSpPr>
          <p:spPr bwMode="auto">
            <a:xfrm>
              <a:off x="2181225" y="3899252"/>
              <a:ext cx="0" cy="547054"/>
            </a:xfrm>
            <a:prstGeom prst="line">
              <a:avLst/>
            </a:prstGeom>
            <a:noFill/>
            <a:ln w="19050" algn="ctr">
              <a:solidFill>
                <a:schemeClr val="bg1"/>
              </a:solidFill>
              <a:round/>
              <a:headEnd/>
              <a:tailEnd/>
            </a:ln>
          </p:spPr>
        </p:cxnSp>
        <p:cxnSp>
          <p:nvCxnSpPr>
            <p:cNvPr id="65568" name="Gerade Verbindung 78"/>
            <p:cNvCxnSpPr>
              <a:cxnSpLocks noChangeShapeType="1"/>
            </p:cNvCxnSpPr>
            <p:nvPr/>
          </p:nvCxnSpPr>
          <p:spPr bwMode="auto">
            <a:xfrm>
              <a:off x="2697010" y="3898226"/>
              <a:ext cx="0" cy="547054"/>
            </a:xfrm>
            <a:prstGeom prst="line">
              <a:avLst/>
            </a:prstGeom>
            <a:noFill/>
            <a:ln w="19050" algn="ctr">
              <a:solidFill>
                <a:schemeClr val="bg1"/>
              </a:solidFill>
              <a:round/>
              <a:headEnd/>
              <a:tailEnd/>
            </a:ln>
          </p:spPr>
        </p:cxnSp>
        <p:sp>
          <p:nvSpPr>
            <p:cNvPr id="65569" name="Textfeld 2065"/>
            <p:cNvSpPr txBox="1">
              <a:spLocks noChangeArrowheads="1"/>
            </p:cNvSpPr>
            <p:nvPr/>
          </p:nvSpPr>
          <p:spPr bwMode="auto">
            <a:xfrm>
              <a:off x="1881593" y="3524374"/>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1</a:t>
              </a:r>
            </a:p>
          </p:txBody>
        </p:sp>
        <p:sp>
          <p:nvSpPr>
            <p:cNvPr id="65570" name="Textfeld 85"/>
            <p:cNvSpPr txBox="1">
              <a:spLocks noChangeArrowheads="1"/>
            </p:cNvSpPr>
            <p:nvPr/>
          </p:nvSpPr>
          <p:spPr bwMode="auto">
            <a:xfrm>
              <a:off x="2109940" y="3522637"/>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2</a:t>
              </a:r>
            </a:p>
          </p:txBody>
        </p:sp>
        <p:sp>
          <p:nvSpPr>
            <p:cNvPr id="65571" name="Textfeld 86"/>
            <p:cNvSpPr txBox="1">
              <a:spLocks noChangeArrowheads="1"/>
            </p:cNvSpPr>
            <p:nvPr/>
          </p:nvSpPr>
          <p:spPr bwMode="auto">
            <a:xfrm>
              <a:off x="2287613" y="3529920"/>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3</a:t>
              </a:r>
            </a:p>
          </p:txBody>
        </p:sp>
        <p:sp>
          <p:nvSpPr>
            <p:cNvPr id="65572" name="Textfeld 87"/>
            <p:cNvSpPr txBox="1">
              <a:spLocks noChangeArrowheads="1"/>
            </p:cNvSpPr>
            <p:nvPr/>
          </p:nvSpPr>
          <p:spPr bwMode="auto">
            <a:xfrm>
              <a:off x="2441817" y="3528119"/>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4</a:t>
              </a:r>
            </a:p>
          </p:txBody>
        </p:sp>
        <p:sp>
          <p:nvSpPr>
            <p:cNvPr id="65573" name="Textfeld 88"/>
            <p:cNvSpPr txBox="1">
              <a:spLocks noChangeArrowheads="1"/>
            </p:cNvSpPr>
            <p:nvPr/>
          </p:nvSpPr>
          <p:spPr bwMode="auto">
            <a:xfrm>
              <a:off x="2615514" y="3524374"/>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5</a:t>
              </a:r>
            </a:p>
          </p:txBody>
        </p:sp>
        <p:sp>
          <p:nvSpPr>
            <p:cNvPr id="65574" name="Textfeld 89"/>
            <p:cNvSpPr txBox="1">
              <a:spLocks noChangeArrowheads="1"/>
            </p:cNvSpPr>
            <p:nvPr/>
          </p:nvSpPr>
          <p:spPr bwMode="auto">
            <a:xfrm>
              <a:off x="3480455" y="3522761"/>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6</a:t>
              </a:r>
            </a:p>
          </p:txBody>
        </p:sp>
        <p:sp>
          <p:nvSpPr>
            <p:cNvPr id="65575" name="Textfeld 90"/>
            <p:cNvSpPr txBox="1">
              <a:spLocks noChangeArrowheads="1"/>
            </p:cNvSpPr>
            <p:nvPr/>
          </p:nvSpPr>
          <p:spPr bwMode="auto">
            <a:xfrm>
              <a:off x="3666079" y="3512691"/>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7</a:t>
              </a:r>
            </a:p>
          </p:txBody>
        </p:sp>
        <p:sp>
          <p:nvSpPr>
            <p:cNvPr id="65576" name="Textfeld 93"/>
            <p:cNvSpPr txBox="1">
              <a:spLocks noChangeArrowheads="1"/>
            </p:cNvSpPr>
            <p:nvPr/>
          </p:nvSpPr>
          <p:spPr bwMode="auto">
            <a:xfrm>
              <a:off x="3809157" y="2540645"/>
              <a:ext cx="136219" cy="369332"/>
            </a:xfrm>
            <a:prstGeom prst="rect">
              <a:avLst/>
            </a:prstGeom>
            <a:noFill/>
            <a:ln w="9525">
              <a:noFill/>
              <a:miter lim="800000"/>
              <a:headEnd/>
              <a:tailEnd/>
            </a:ln>
          </p:spPr>
          <p:txBody>
            <a:bodyPr>
              <a:spAutoFit/>
            </a:bodyPr>
            <a:lstStyle/>
            <a:p>
              <a:pPr algn="ctr" eaLnBrk="0" hangingPunct="0"/>
              <a:r>
                <a:rPr lang="de-DE" sz="1800">
                  <a:solidFill>
                    <a:schemeClr val="bg1"/>
                  </a:solidFill>
                </a:rPr>
                <a:t>8</a:t>
              </a:r>
            </a:p>
          </p:txBody>
        </p:sp>
        <p:cxnSp>
          <p:nvCxnSpPr>
            <p:cNvPr id="65577" name="Gerade Verbindung 77"/>
            <p:cNvCxnSpPr>
              <a:cxnSpLocks noChangeShapeType="1"/>
            </p:cNvCxnSpPr>
            <p:nvPr/>
          </p:nvCxnSpPr>
          <p:spPr bwMode="auto">
            <a:xfrm>
              <a:off x="2520591" y="3893950"/>
              <a:ext cx="0" cy="547054"/>
            </a:xfrm>
            <a:prstGeom prst="line">
              <a:avLst/>
            </a:prstGeom>
            <a:noFill/>
            <a:ln w="19050" algn="ctr">
              <a:solidFill>
                <a:schemeClr val="bg1"/>
              </a:solidFill>
              <a:round/>
              <a:headEnd/>
              <a:tailEnd/>
            </a:ln>
          </p:spPr>
        </p:cxnSp>
        <p:cxnSp>
          <p:nvCxnSpPr>
            <p:cNvPr id="65578" name="Gerade Verbindung 76"/>
            <p:cNvCxnSpPr>
              <a:cxnSpLocks noChangeShapeType="1"/>
            </p:cNvCxnSpPr>
            <p:nvPr/>
          </p:nvCxnSpPr>
          <p:spPr bwMode="auto">
            <a:xfrm>
              <a:off x="2355723" y="3893706"/>
              <a:ext cx="0" cy="547054"/>
            </a:xfrm>
            <a:prstGeom prst="line">
              <a:avLst/>
            </a:prstGeom>
            <a:noFill/>
            <a:ln w="19050" algn="ctr">
              <a:solidFill>
                <a:schemeClr val="bg1"/>
              </a:solidFill>
              <a:round/>
              <a:headEnd/>
              <a:tailEnd/>
            </a:ln>
          </p:spPr>
        </p:cxnSp>
        <p:cxnSp>
          <p:nvCxnSpPr>
            <p:cNvPr id="65579" name="Gerade Verbindung 79"/>
            <p:cNvCxnSpPr>
              <a:cxnSpLocks noChangeShapeType="1"/>
            </p:cNvCxnSpPr>
            <p:nvPr/>
          </p:nvCxnSpPr>
          <p:spPr bwMode="auto">
            <a:xfrm>
              <a:off x="3546775" y="3896841"/>
              <a:ext cx="0" cy="547054"/>
            </a:xfrm>
            <a:prstGeom prst="line">
              <a:avLst/>
            </a:prstGeom>
            <a:noFill/>
            <a:ln w="19050" algn="ctr">
              <a:solidFill>
                <a:schemeClr val="bg1"/>
              </a:solidFill>
              <a:round/>
              <a:headEnd/>
              <a:tailEnd/>
            </a:ln>
          </p:spPr>
        </p:cxnSp>
        <p:cxnSp>
          <p:nvCxnSpPr>
            <p:cNvPr id="65580" name="Gerade Verbindung 80"/>
            <p:cNvCxnSpPr>
              <a:cxnSpLocks noChangeShapeType="1"/>
            </p:cNvCxnSpPr>
            <p:nvPr/>
          </p:nvCxnSpPr>
          <p:spPr bwMode="auto">
            <a:xfrm>
              <a:off x="3721351" y="3888373"/>
              <a:ext cx="0" cy="547054"/>
            </a:xfrm>
            <a:prstGeom prst="line">
              <a:avLst/>
            </a:prstGeom>
            <a:noFill/>
            <a:ln w="19050" algn="ctr">
              <a:solidFill>
                <a:schemeClr val="bg1"/>
              </a:solidFill>
              <a:round/>
              <a:headEnd/>
              <a:tailEnd/>
            </a:ln>
          </p:spPr>
        </p:cxnSp>
        <p:sp>
          <p:nvSpPr>
            <p:cNvPr id="65581" name="Abgerundetes Rechteck 2055"/>
            <p:cNvSpPr>
              <a:spLocks noChangeArrowheads="1"/>
            </p:cNvSpPr>
            <p:nvPr/>
          </p:nvSpPr>
          <p:spPr bwMode="auto">
            <a:xfrm>
              <a:off x="1891106" y="4566003"/>
              <a:ext cx="164749" cy="447173"/>
            </a:xfrm>
            <a:prstGeom prst="roundRect">
              <a:avLst>
                <a:gd name="adj" fmla="val 16667"/>
              </a:avLst>
            </a:prstGeom>
            <a:solidFill>
              <a:schemeClr val="tx1"/>
            </a:solidFill>
            <a:ln w="9525" algn="ctr">
              <a:solidFill>
                <a:schemeClr val="tx1"/>
              </a:solidFill>
              <a:round/>
              <a:headEnd/>
              <a:tailEnd/>
            </a:ln>
          </p:spPr>
          <p:txBody>
            <a:bodyPr/>
            <a:lstStyle/>
            <a:p>
              <a:pPr eaLnBrk="0" hangingPunct="0"/>
              <a:endParaRPr lang="de-DE"/>
            </a:p>
          </p:txBody>
        </p:sp>
        <p:sp>
          <p:nvSpPr>
            <p:cNvPr id="65582" name="Abgerundetes Rechteck 64"/>
            <p:cNvSpPr>
              <a:spLocks noChangeArrowheads="1"/>
            </p:cNvSpPr>
            <p:nvPr/>
          </p:nvSpPr>
          <p:spPr bwMode="auto">
            <a:xfrm>
              <a:off x="2078039" y="4566003"/>
              <a:ext cx="164749" cy="447173"/>
            </a:xfrm>
            <a:prstGeom prst="roundRect">
              <a:avLst>
                <a:gd name="adj" fmla="val 16667"/>
              </a:avLst>
            </a:prstGeom>
            <a:solidFill>
              <a:schemeClr val="tx1"/>
            </a:solidFill>
            <a:ln w="9525" algn="ctr">
              <a:solidFill>
                <a:schemeClr val="tx1"/>
              </a:solidFill>
              <a:round/>
              <a:headEnd/>
              <a:tailEnd/>
            </a:ln>
          </p:spPr>
          <p:txBody>
            <a:bodyPr/>
            <a:lstStyle/>
            <a:p>
              <a:pPr eaLnBrk="0" hangingPunct="0"/>
              <a:endParaRPr lang="de-DE"/>
            </a:p>
          </p:txBody>
        </p:sp>
        <p:sp>
          <p:nvSpPr>
            <p:cNvPr id="65583" name="Abgerundetes Rechteck 65"/>
            <p:cNvSpPr>
              <a:spLocks noChangeArrowheads="1"/>
            </p:cNvSpPr>
            <p:nvPr/>
          </p:nvSpPr>
          <p:spPr bwMode="auto">
            <a:xfrm>
              <a:off x="3889624" y="4566003"/>
              <a:ext cx="164749" cy="447173"/>
            </a:xfrm>
            <a:prstGeom prst="roundRect">
              <a:avLst>
                <a:gd name="adj" fmla="val 16667"/>
              </a:avLst>
            </a:prstGeom>
            <a:solidFill>
              <a:schemeClr val="tx1"/>
            </a:solidFill>
            <a:ln w="9525" algn="ctr">
              <a:solidFill>
                <a:schemeClr val="tx1"/>
              </a:solidFill>
              <a:round/>
              <a:headEnd/>
              <a:tailEnd/>
            </a:ln>
          </p:spPr>
          <p:txBody>
            <a:bodyPr/>
            <a:lstStyle/>
            <a:p>
              <a:pPr eaLnBrk="0" hangingPunct="0"/>
              <a:endParaRPr lang="de-DE"/>
            </a:p>
          </p:txBody>
        </p:sp>
        <p:sp>
          <p:nvSpPr>
            <p:cNvPr id="65584" name="Abgerundetes Rechteck 66"/>
            <p:cNvSpPr>
              <a:spLocks noChangeArrowheads="1"/>
            </p:cNvSpPr>
            <p:nvPr/>
          </p:nvSpPr>
          <p:spPr bwMode="auto">
            <a:xfrm>
              <a:off x="3699778" y="4566003"/>
              <a:ext cx="164749" cy="447173"/>
            </a:xfrm>
            <a:prstGeom prst="roundRect">
              <a:avLst>
                <a:gd name="adj" fmla="val 16667"/>
              </a:avLst>
            </a:prstGeom>
            <a:solidFill>
              <a:schemeClr val="tx1"/>
            </a:solidFill>
            <a:ln w="9525" algn="ctr">
              <a:solidFill>
                <a:schemeClr val="tx1"/>
              </a:solidFill>
              <a:round/>
              <a:headEnd/>
              <a:tailEnd/>
            </a:ln>
          </p:spPr>
          <p:txBody>
            <a:bodyPr/>
            <a:lstStyle/>
            <a:p>
              <a:pPr eaLnBrk="0" hangingPunct="0"/>
              <a:endParaRPr lang="de-DE"/>
            </a:p>
          </p:txBody>
        </p:sp>
      </p:grpSp>
      <p:sp>
        <p:nvSpPr>
          <p:cNvPr id="65547" name="Textfeld 2068"/>
          <p:cNvSpPr txBox="1">
            <a:spLocks noChangeArrowheads="1"/>
          </p:cNvSpPr>
          <p:nvPr/>
        </p:nvSpPr>
        <p:spPr bwMode="auto">
          <a:xfrm>
            <a:off x="4500563" y="2200275"/>
            <a:ext cx="3816350" cy="2309813"/>
          </a:xfrm>
          <a:prstGeom prst="rect">
            <a:avLst/>
          </a:prstGeom>
          <a:noFill/>
          <a:ln w="9525">
            <a:noFill/>
            <a:miter lim="800000"/>
            <a:headEnd/>
            <a:tailEnd/>
          </a:ln>
        </p:spPr>
        <p:txBody>
          <a:bodyPr>
            <a:spAutoFit/>
          </a:bodyPr>
          <a:lstStyle/>
          <a:p>
            <a:pPr marL="342900" indent="-342900" eaLnBrk="0" hangingPunct="0">
              <a:buFont typeface="Arial" charset="0"/>
              <a:buAutoNum type="arabicPeriod"/>
            </a:pPr>
            <a:r>
              <a:rPr lang="de-DE" sz="1800"/>
              <a:t>Rückstrahler</a:t>
            </a:r>
          </a:p>
          <a:p>
            <a:pPr marL="342900" indent="-342900" eaLnBrk="0" hangingPunct="0">
              <a:buFont typeface="Arial" charset="0"/>
              <a:buAutoNum type="arabicPeriod"/>
            </a:pPr>
            <a:r>
              <a:rPr lang="de-DE" sz="1800"/>
              <a:t>Fahrtrichtungsanzeiger</a:t>
            </a:r>
          </a:p>
          <a:p>
            <a:pPr marL="342900" indent="-342900" eaLnBrk="0" hangingPunct="0">
              <a:buFont typeface="Arial" charset="0"/>
              <a:buAutoNum type="arabicPeriod"/>
            </a:pPr>
            <a:r>
              <a:rPr lang="de-DE" sz="1800"/>
              <a:t>Bremsleuchte</a:t>
            </a:r>
          </a:p>
          <a:p>
            <a:pPr marL="342900" indent="-342900" eaLnBrk="0" hangingPunct="0">
              <a:buFont typeface="Arial" charset="0"/>
              <a:buAutoNum type="arabicPeriod"/>
            </a:pPr>
            <a:r>
              <a:rPr lang="de-DE" sz="1800"/>
              <a:t>Nebelschlussleuchte</a:t>
            </a:r>
          </a:p>
          <a:p>
            <a:pPr marL="342900" indent="-342900" eaLnBrk="0" hangingPunct="0">
              <a:buFont typeface="Arial" charset="0"/>
              <a:buAutoNum type="arabicPeriod"/>
            </a:pPr>
            <a:r>
              <a:rPr lang="de-DE" sz="1800"/>
              <a:t>Kennzeichenbeleuchtung</a:t>
            </a:r>
          </a:p>
          <a:p>
            <a:pPr marL="342900" indent="-342900" eaLnBrk="0" hangingPunct="0">
              <a:buFont typeface="Arial" charset="0"/>
              <a:buAutoNum type="arabicPeriod"/>
            </a:pPr>
            <a:r>
              <a:rPr lang="de-DE" sz="1800"/>
              <a:t>Rückfahrscheinwerfer</a:t>
            </a:r>
          </a:p>
          <a:p>
            <a:pPr marL="342900" indent="-342900" eaLnBrk="0" hangingPunct="0">
              <a:buFont typeface="Arial" charset="0"/>
              <a:buAutoNum type="arabicPeriod"/>
            </a:pPr>
            <a:r>
              <a:rPr lang="de-DE" sz="1800"/>
              <a:t>Schlussleuchte</a:t>
            </a:r>
          </a:p>
          <a:p>
            <a:pPr marL="342900" indent="-342900" eaLnBrk="0" hangingPunct="0">
              <a:buFont typeface="Arial" charset="0"/>
              <a:buAutoNum type="arabicPeriod"/>
            </a:pPr>
            <a:r>
              <a:rPr lang="de-DE" sz="1800"/>
              <a:t>Umrissleuchte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67586" name="Rectangle 3"/>
          <p:cNvSpPr>
            <a:spLocks noGrp="1" noChangeArrowheads="1"/>
          </p:cNvSpPr>
          <p:nvPr>
            <p:ph type="body" idx="1"/>
          </p:nvPr>
        </p:nvSpPr>
        <p:spPr>
          <a:xfrm>
            <a:off x="1042988" y="1463675"/>
            <a:ext cx="7993062" cy="3743325"/>
          </a:xfrm>
        </p:spPr>
        <p:txBody>
          <a:bodyPr/>
          <a:lstStyle/>
          <a:p>
            <a:pPr marL="0" indent="0" algn="just" eaLnBrk="1" hangingPunct="1">
              <a:buFontTx/>
              <a:buNone/>
            </a:pPr>
            <a:r>
              <a:rPr lang="en-US" sz="1800" b="1" smtClean="0"/>
              <a:t>Innerhalb geschlossener Ortschaften </a:t>
            </a:r>
          </a:p>
          <a:p>
            <a:pPr marL="0" indent="0" eaLnBrk="1" hangingPunct="1">
              <a:buFontTx/>
              <a:buNone/>
            </a:pPr>
            <a:endParaRPr lang="en-US" sz="1800" smtClean="0"/>
          </a:p>
          <a:p>
            <a:pPr marL="0" indent="0" eaLnBrk="1" hangingPunct="1">
              <a:buFontTx/>
              <a:buNone/>
            </a:pPr>
            <a:endParaRPr lang="en-US" sz="1800" smtClean="0"/>
          </a:p>
          <a:p>
            <a:pPr marL="0" indent="0" eaLnBrk="1" hangingPunct="1">
              <a:buFontTx/>
              <a:buNone/>
            </a:pPr>
            <a:endParaRPr lang="en-US" sz="1800" smtClean="0"/>
          </a:p>
          <a:p>
            <a:pPr marL="0" indent="0" eaLnBrk="1" hangingPunct="1">
              <a:buFontTx/>
              <a:buNone/>
            </a:pPr>
            <a:endParaRPr lang="en-US" sz="1800" smtClean="0"/>
          </a:p>
          <a:p>
            <a:pPr marL="0" indent="0" eaLnBrk="1" hangingPunct="1">
              <a:buFontTx/>
              <a:buNone/>
            </a:pPr>
            <a:r>
              <a:rPr lang="en-US" sz="1800" b="1" smtClean="0"/>
              <a:t>Außerhalb geschlossener Ortschaften </a:t>
            </a:r>
          </a:p>
          <a:p>
            <a:pPr marL="0" indent="0" eaLnBrk="1" hangingPunct="1">
              <a:buFontTx/>
              <a:buNone/>
            </a:pPr>
            <a:r>
              <a:rPr lang="en-US" sz="1400" smtClean="0"/>
              <a:t>Bundes-, Land und Gemeindestraßen und Kraftfahrtstraßen ohne baulich getrennte Fahrbahnen </a:t>
            </a:r>
          </a:p>
          <a:p>
            <a:pPr marL="0" indent="0" eaLnBrk="1" hangingPunct="1">
              <a:buFontTx/>
              <a:buNone/>
            </a:pPr>
            <a:endParaRPr lang="en-US" sz="1800" smtClean="0"/>
          </a:p>
          <a:p>
            <a:pPr marL="0" indent="0" eaLnBrk="1" hangingPunct="1">
              <a:buFontTx/>
              <a:buNone/>
            </a:pPr>
            <a:endParaRPr lang="en-US" sz="1800" smtClean="0"/>
          </a:p>
          <a:p>
            <a:pPr marL="0" indent="0" eaLnBrk="1" hangingPunct="1">
              <a:buFontTx/>
              <a:buNone/>
            </a:pPr>
            <a:endParaRPr lang="en-US" sz="1800" smtClean="0"/>
          </a:p>
          <a:p>
            <a:pPr marL="0" indent="0" algn="just" eaLnBrk="1" hangingPunct="1">
              <a:buFontTx/>
              <a:buNone/>
            </a:pPr>
            <a:endParaRPr lang="en-US" sz="1800" smtClean="0"/>
          </a:p>
          <a:p>
            <a:pPr marL="0" indent="0" algn="just" eaLnBrk="1" hangingPunct="1">
              <a:buFontTx/>
              <a:buNone/>
            </a:pPr>
            <a:endParaRPr lang="en-US" sz="1800" smtClean="0"/>
          </a:p>
        </p:txBody>
      </p:sp>
      <p:sp>
        <p:nvSpPr>
          <p:cNvPr id="6758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III – Höchstgeschwindigkeiten:</a:t>
            </a:r>
          </a:p>
        </p:txBody>
      </p:sp>
      <p:graphicFrame>
        <p:nvGraphicFramePr>
          <p:cNvPr id="2" name="Tabelle 1"/>
          <p:cNvGraphicFramePr>
            <a:graphicFrameLocks noGrp="1"/>
          </p:cNvGraphicFramePr>
          <p:nvPr/>
        </p:nvGraphicFramePr>
        <p:xfrm>
          <a:off x="1128713" y="1792288"/>
          <a:ext cx="7777162" cy="1279525"/>
        </p:xfrm>
        <a:graphic>
          <a:graphicData uri="http://schemas.openxmlformats.org/drawingml/2006/table">
            <a:tbl>
              <a:tblPr firstRow="1" bandRow="1">
                <a:tableStyleId>{5C22544A-7EE6-4342-B048-85BDC9FD1C3A}</a:tableStyleId>
              </a:tblPr>
              <a:tblGrid>
                <a:gridCol w="2032000"/>
                <a:gridCol w="2936552"/>
                <a:gridCol w="2808312"/>
              </a:tblGrid>
              <a:tr h="370840">
                <a:tc>
                  <a:txBody>
                    <a:bodyPr/>
                    <a:lstStyle/>
                    <a:p>
                      <a:r>
                        <a:rPr lang="de-DE" dirty="0" smtClean="0"/>
                        <a:t>Geschwindigkeit (km/H)</a:t>
                      </a:r>
                      <a:endParaRPr lang="de-DE" dirty="0"/>
                    </a:p>
                  </a:txBody>
                  <a:tcPr/>
                </a:tc>
                <a:tc>
                  <a:txBody>
                    <a:bodyPr/>
                    <a:lstStyle/>
                    <a:p>
                      <a:r>
                        <a:rPr lang="de-DE" dirty="0" smtClean="0"/>
                        <a:t>Fahrzeuge </a:t>
                      </a:r>
                      <a:endParaRPr lang="de-DE" dirty="0"/>
                    </a:p>
                  </a:txBody>
                  <a:tcPr/>
                </a:tc>
                <a:tc>
                  <a:txBody>
                    <a:bodyPr/>
                    <a:lstStyle/>
                    <a:p>
                      <a:r>
                        <a:rPr lang="de-DE" dirty="0" smtClean="0"/>
                        <a:t>Bedingung</a:t>
                      </a:r>
                      <a:r>
                        <a:rPr lang="de-DE" baseline="0" dirty="0" smtClean="0"/>
                        <a:t> + Erklärung </a:t>
                      </a:r>
                      <a:endParaRPr lang="de-DE" dirty="0"/>
                    </a:p>
                  </a:txBody>
                  <a:tcPr/>
                </a:tc>
              </a:tr>
              <a:tr h="370840">
                <a:tc>
                  <a:txBody>
                    <a:bodyPr/>
                    <a:lstStyle/>
                    <a:p>
                      <a:r>
                        <a:rPr lang="de-DE" dirty="0" smtClean="0"/>
                        <a:t>50</a:t>
                      </a:r>
                      <a:endParaRPr lang="de-DE" dirty="0"/>
                    </a:p>
                  </a:txBody>
                  <a:tcPr/>
                </a:tc>
                <a:tc>
                  <a:txBody>
                    <a:bodyPr/>
                    <a:lstStyle/>
                    <a:p>
                      <a:pPr marL="285750" indent="-285750">
                        <a:buClr>
                          <a:schemeClr val="accent1">
                            <a:lumMod val="50000"/>
                          </a:schemeClr>
                        </a:buClr>
                        <a:buFont typeface="Wingdings" pitchFamily="2" charset="2"/>
                        <a:buChar char="§"/>
                      </a:pPr>
                      <a:r>
                        <a:rPr lang="de-DE" dirty="0" smtClean="0"/>
                        <a:t>Alle</a:t>
                      </a:r>
                      <a:r>
                        <a:rPr lang="de-DE" baseline="0" dirty="0" smtClean="0"/>
                        <a:t> Kraftfahrzeuge und Züge </a:t>
                      </a:r>
                      <a:endParaRPr lang="de-DE" dirty="0"/>
                    </a:p>
                  </a:txBody>
                  <a:tcPr/>
                </a:tc>
                <a:tc>
                  <a:txBody>
                    <a:bodyPr/>
                    <a:lstStyle/>
                    <a:p>
                      <a:endParaRPr lang="de-DE" dirty="0"/>
                    </a:p>
                  </a:txBody>
                  <a:tcPr/>
                </a:tc>
              </a:tr>
            </a:tbl>
          </a:graphicData>
        </a:graphic>
      </p:graphicFrame>
      <p:graphicFrame>
        <p:nvGraphicFramePr>
          <p:cNvPr id="3" name="Tabelle 2"/>
          <p:cNvGraphicFramePr>
            <a:graphicFrameLocks noGrp="1"/>
          </p:cNvGraphicFramePr>
          <p:nvPr/>
        </p:nvGraphicFramePr>
        <p:xfrm>
          <a:off x="1139825" y="3789363"/>
          <a:ext cx="7704138" cy="2338387"/>
        </p:xfrm>
        <a:graphic>
          <a:graphicData uri="http://schemas.openxmlformats.org/drawingml/2006/table">
            <a:tbl>
              <a:tblPr firstRow="1" bandRow="1">
                <a:tableStyleId>{5C22544A-7EE6-4342-B048-85BDC9FD1C3A}</a:tableStyleId>
              </a:tblPr>
              <a:tblGrid>
                <a:gridCol w="2032000"/>
                <a:gridCol w="2936552"/>
                <a:gridCol w="2736304"/>
              </a:tblGrid>
              <a:tr h="784096">
                <a:tc>
                  <a:txBody>
                    <a:bodyPr/>
                    <a:lstStyle/>
                    <a:p>
                      <a:r>
                        <a:rPr lang="de-DE" dirty="0" smtClean="0"/>
                        <a:t>Geschwindigkeit</a:t>
                      </a:r>
                      <a:r>
                        <a:rPr lang="de-DE" baseline="0" dirty="0" smtClean="0"/>
                        <a:t> (km/H)</a:t>
                      </a:r>
                      <a:endParaRPr lang="de-DE" dirty="0"/>
                    </a:p>
                  </a:txBody>
                  <a:tcPr/>
                </a:tc>
                <a:tc>
                  <a:txBody>
                    <a:bodyPr/>
                    <a:lstStyle/>
                    <a:p>
                      <a:r>
                        <a:rPr lang="de-DE" dirty="0" smtClean="0"/>
                        <a:t>Fahrzeuge </a:t>
                      </a:r>
                      <a:endParaRPr lang="de-DE" dirty="0"/>
                    </a:p>
                  </a:txBody>
                  <a:tcPr/>
                </a:tc>
                <a:tc>
                  <a:txBody>
                    <a:bodyPr/>
                    <a:lstStyle/>
                    <a:p>
                      <a:r>
                        <a:rPr lang="de-DE" dirty="0" smtClean="0"/>
                        <a:t>Bedingung</a:t>
                      </a:r>
                      <a:r>
                        <a:rPr lang="de-DE" baseline="0" dirty="0" smtClean="0"/>
                        <a:t> + Erklärung</a:t>
                      </a:r>
                      <a:endParaRPr lang="de-DE" dirty="0"/>
                    </a:p>
                  </a:txBody>
                  <a:tcPr/>
                </a:tc>
              </a:tr>
              <a:tr h="370840">
                <a:tc>
                  <a:txBody>
                    <a:bodyPr/>
                    <a:lstStyle/>
                    <a:p>
                      <a:r>
                        <a:rPr lang="de-DE" dirty="0" smtClean="0"/>
                        <a:t>80</a:t>
                      </a:r>
                      <a:endParaRPr lang="de-DE" dirty="0"/>
                    </a:p>
                  </a:txBody>
                  <a:tcPr/>
                </a:tc>
                <a:tc>
                  <a:txBody>
                    <a:bodyPr/>
                    <a:lstStyle/>
                    <a:p>
                      <a:pPr marL="285750" indent="-285750">
                        <a:buClr>
                          <a:schemeClr val="accent1">
                            <a:lumMod val="50000"/>
                          </a:schemeClr>
                        </a:buClr>
                        <a:buFont typeface="Wingdings" pitchFamily="2" charset="2"/>
                        <a:buChar char="§"/>
                      </a:pPr>
                      <a:r>
                        <a:rPr lang="de-DE" dirty="0" smtClean="0"/>
                        <a:t>Kfz über 3,5</a:t>
                      </a:r>
                      <a:r>
                        <a:rPr lang="de-DE" baseline="0" dirty="0" smtClean="0"/>
                        <a:t> t – 7,5t zG</a:t>
                      </a:r>
                    </a:p>
                    <a:p>
                      <a:pPr marL="285750" indent="-285750">
                        <a:buClr>
                          <a:schemeClr val="accent1">
                            <a:lumMod val="50000"/>
                          </a:schemeClr>
                        </a:buClr>
                        <a:buFont typeface="Wingdings" pitchFamily="2" charset="2"/>
                        <a:buChar char="§"/>
                      </a:pPr>
                      <a:r>
                        <a:rPr lang="de-DE" baseline="0" dirty="0" smtClean="0"/>
                        <a:t>Pkw und LKW bis 3,5t zG mit Anhänger </a:t>
                      </a:r>
                      <a:endParaRPr lang="de-DE" dirty="0"/>
                    </a:p>
                  </a:txBody>
                  <a:tcPr/>
                </a:tc>
                <a:tc>
                  <a:txBody>
                    <a:bodyPr/>
                    <a:lstStyle/>
                    <a:p>
                      <a:endParaRPr lang="de-DE" dirty="0"/>
                    </a:p>
                  </a:txBody>
                  <a:tcPr/>
                </a:tc>
              </a:tr>
              <a:tr h="370840">
                <a:tc>
                  <a:txBody>
                    <a:bodyPr/>
                    <a:lstStyle/>
                    <a:p>
                      <a:r>
                        <a:rPr lang="de-DE" dirty="0" smtClean="0"/>
                        <a:t>60</a:t>
                      </a:r>
                      <a:endParaRPr lang="de-DE" dirty="0"/>
                    </a:p>
                  </a:txBody>
                  <a:tcPr/>
                </a:tc>
                <a:tc>
                  <a:txBody>
                    <a:bodyPr/>
                    <a:lstStyle/>
                    <a:p>
                      <a:pPr marL="342900" indent="-342900">
                        <a:buClr>
                          <a:schemeClr val="accent1">
                            <a:lumMod val="50000"/>
                          </a:schemeClr>
                        </a:buClr>
                        <a:buFont typeface="Wingdings" pitchFamily="2" charset="2"/>
                        <a:buChar char="§"/>
                      </a:pPr>
                      <a:r>
                        <a:rPr lang="de-DE" dirty="0" smtClean="0"/>
                        <a:t>Kfz</a:t>
                      </a:r>
                      <a:r>
                        <a:rPr lang="de-DE" baseline="0" dirty="0" smtClean="0"/>
                        <a:t> mit Anhänger</a:t>
                      </a:r>
                      <a:endParaRPr lang="de-DE" dirty="0"/>
                    </a:p>
                  </a:txBody>
                  <a:tcPr/>
                </a:tc>
                <a:tc>
                  <a:txBody>
                    <a:bodyPr/>
                    <a:lstStyle/>
                    <a:p>
                      <a:r>
                        <a:rPr lang="de-DE" dirty="0" smtClean="0"/>
                        <a:t>Ausgenommen PKW und LKW bis 3,5t zG</a:t>
                      </a:r>
                      <a:endParaRPr lang="de-DE"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68610" name="Rectangle 3"/>
          <p:cNvSpPr>
            <a:spLocks noGrp="1" noChangeArrowheads="1"/>
          </p:cNvSpPr>
          <p:nvPr>
            <p:ph type="body" idx="1"/>
          </p:nvPr>
        </p:nvSpPr>
        <p:spPr>
          <a:xfrm>
            <a:off x="1042988" y="1463675"/>
            <a:ext cx="7993062" cy="3743325"/>
          </a:xfrm>
        </p:spPr>
        <p:txBody>
          <a:bodyPr/>
          <a:lstStyle/>
          <a:p>
            <a:pPr marL="0" indent="0" eaLnBrk="1" hangingPunct="1">
              <a:buFontTx/>
              <a:buNone/>
            </a:pPr>
            <a:r>
              <a:rPr lang="en-US" sz="1800" b="1" smtClean="0"/>
              <a:t>Außerhalb geschlossener Ortschaften </a:t>
            </a:r>
          </a:p>
          <a:p>
            <a:pPr marL="0" indent="0" eaLnBrk="1" hangingPunct="1">
              <a:buFontTx/>
              <a:buNone/>
            </a:pPr>
            <a:r>
              <a:rPr lang="de-DE" sz="1400" smtClean="0"/>
              <a:t>Autobahnen und Kraftfahrtstraßen mit baulich getrennten Fahrbahnen </a:t>
            </a:r>
          </a:p>
          <a:p>
            <a:pPr marL="0" indent="0" eaLnBrk="1" hangingPunct="1">
              <a:buFontTx/>
              <a:buNone/>
            </a:pPr>
            <a:endParaRPr lang="en-US" sz="1400" smtClean="0"/>
          </a:p>
          <a:p>
            <a:pPr marL="0" indent="0" eaLnBrk="1" hangingPunct="1">
              <a:buFontTx/>
              <a:buNone/>
            </a:pPr>
            <a:endParaRPr lang="en-US" sz="1800" smtClean="0"/>
          </a:p>
          <a:p>
            <a:pPr marL="0" indent="0" eaLnBrk="1" hangingPunct="1">
              <a:buFontTx/>
              <a:buNone/>
            </a:pPr>
            <a:endParaRPr lang="en-US" sz="1800" smtClean="0"/>
          </a:p>
          <a:p>
            <a:pPr marL="0" indent="0" algn="just" eaLnBrk="1" hangingPunct="1">
              <a:buFontTx/>
              <a:buNone/>
            </a:pPr>
            <a:endParaRPr lang="en-US" sz="1800" smtClean="0"/>
          </a:p>
          <a:p>
            <a:pPr marL="0" indent="0" algn="just" eaLnBrk="1" hangingPunct="1">
              <a:buFontTx/>
              <a:buNone/>
            </a:pPr>
            <a:endParaRPr lang="en-US" sz="1800" smtClean="0"/>
          </a:p>
        </p:txBody>
      </p:sp>
      <p:sp>
        <p:nvSpPr>
          <p:cNvPr id="6861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III – Höchstgeschwindigkeiten:</a:t>
            </a:r>
          </a:p>
        </p:txBody>
      </p:sp>
      <p:graphicFrame>
        <p:nvGraphicFramePr>
          <p:cNvPr id="3" name="Tabelle 2"/>
          <p:cNvGraphicFramePr>
            <a:graphicFrameLocks noGrp="1"/>
          </p:cNvGraphicFramePr>
          <p:nvPr/>
        </p:nvGraphicFramePr>
        <p:xfrm>
          <a:off x="1116013" y="2060575"/>
          <a:ext cx="7561262" cy="1698625"/>
        </p:xfrm>
        <a:graphic>
          <a:graphicData uri="http://schemas.openxmlformats.org/drawingml/2006/table">
            <a:tbl>
              <a:tblPr firstRow="1" bandRow="1">
                <a:tableStyleId>{5C22544A-7EE6-4342-B048-85BDC9FD1C3A}</a:tableStyleId>
              </a:tblPr>
              <a:tblGrid>
                <a:gridCol w="2032000"/>
                <a:gridCol w="3440608"/>
                <a:gridCol w="2088232"/>
              </a:tblGrid>
              <a:tr h="784096">
                <a:tc>
                  <a:txBody>
                    <a:bodyPr/>
                    <a:lstStyle/>
                    <a:p>
                      <a:r>
                        <a:rPr lang="de-DE" dirty="0" smtClean="0"/>
                        <a:t>Geschwindigkeit</a:t>
                      </a:r>
                      <a:r>
                        <a:rPr lang="de-DE" baseline="0" dirty="0" smtClean="0"/>
                        <a:t> (km/H)</a:t>
                      </a:r>
                      <a:endParaRPr lang="de-DE" dirty="0"/>
                    </a:p>
                  </a:txBody>
                  <a:tcPr/>
                </a:tc>
                <a:tc>
                  <a:txBody>
                    <a:bodyPr/>
                    <a:lstStyle/>
                    <a:p>
                      <a:r>
                        <a:rPr lang="de-DE" dirty="0" smtClean="0"/>
                        <a:t>Fahrzeuge </a:t>
                      </a:r>
                      <a:endParaRPr lang="de-DE" dirty="0"/>
                    </a:p>
                  </a:txBody>
                  <a:tcPr/>
                </a:tc>
                <a:tc>
                  <a:txBody>
                    <a:bodyPr/>
                    <a:lstStyle/>
                    <a:p>
                      <a:r>
                        <a:rPr lang="de-DE" dirty="0" smtClean="0"/>
                        <a:t>Bedingung</a:t>
                      </a:r>
                      <a:r>
                        <a:rPr lang="de-DE" baseline="0" dirty="0" smtClean="0"/>
                        <a:t> + Erklärung</a:t>
                      </a:r>
                      <a:endParaRPr lang="de-DE" dirty="0"/>
                    </a:p>
                  </a:txBody>
                  <a:tcPr/>
                </a:tc>
              </a:tr>
              <a:tr h="370840">
                <a:tc>
                  <a:txBody>
                    <a:bodyPr/>
                    <a:lstStyle/>
                    <a:p>
                      <a:r>
                        <a:rPr lang="de-DE" dirty="0" smtClean="0"/>
                        <a:t>80</a:t>
                      </a:r>
                      <a:endParaRPr lang="de-DE" dirty="0"/>
                    </a:p>
                  </a:txBody>
                  <a:tcPr/>
                </a:tc>
                <a:tc>
                  <a:txBody>
                    <a:bodyPr/>
                    <a:lstStyle/>
                    <a:p>
                      <a:pPr marL="285750" indent="-285750">
                        <a:buClr>
                          <a:schemeClr val="accent1">
                            <a:lumMod val="50000"/>
                          </a:schemeClr>
                        </a:buClr>
                        <a:buFont typeface="Wingdings" pitchFamily="2" charset="2"/>
                        <a:buChar char="§"/>
                      </a:pPr>
                      <a:r>
                        <a:rPr lang="de-DE" dirty="0" smtClean="0"/>
                        <a:t>Kfz über 3,5</a:t>
                      </a:r>
                      <a:r>
                        <a:rPr lang="de-DE" baseline="0" dirty="0" smtClean="0"/>
                        <a:t> t zG</a:t>
                      </a:r>
                    </a:p>
                    <a:p>
                      <a:pPr marL="285750" indent="-285750">
                        <a:buClr>
                          <a:schemeClr val="accent1">
                            <a:lumMod val="50000"/>
                          </a:schemeClr>
                        </a:buClr>
                        <a:buFont typeface="Wingdings" pitchFamily="2" charset="2"/>
                        <a:buChar char="§"/>
                      </a:pPr>
                      <a:r>
                        <a:rPr lang="de-DE" baseline="0" dirty="0" smtClean="0"/>
                        <a:t>Pkw, LKW, Wohnmobile, Zugmaschinen mit Anhänger</a:t>
                      </a:r>
                      <a:endParaRPr lang="de-DE" dirty="0"/>
                    </a:p>
                  </a:txBody>
                  <a:tcPr/>
                </a:tc>
                <a:tc>
                  <a:txBody>
                    <a:bodyPr/>
                    <a:lstStyle/>
                    <a:p>
                      <a:endParaRPr lang="de-DE" dirty="0"/>
                    </a:p>
                  </a:txBody>
                  <a:tcPr/>
                </a:tc>
              </a:tr>
            </a:tbl>
          </a:graphicData>
        </a:graphic>
      </p:graphicFrame>
      <p:sp>
        <p:nvSpPr>
          <p:cNvPr id="68626" name="Textfeld 1"/>
          <p:cNvSpPr txBox="1">
            <a:spLocks noChangeArrowheads="1"/>
          </p:cNvSpPr>
          <p:nvPr/>
        </p:nvSpPr>
        <p:spPr bwMode="auto">
          <a:xfrm>
            <a:off x="1116013" y="3860800"/>
            <a:ext cx="7559675" cy="1200150"/>
          </a:xfrm>
          <a:prstGeom prst="rect">
            <a:avLst/>
          </a:prstGeom>
          <a:noFill/>
          <a:ln w="9525">
            <a:noFill/>
            <a:miter lim="800000"/>
            <a:headEnd/>
            <a:tailEnd/>
          </a:ln>
        </p:spPr>
        <p:txBody>
          <a:bodyPr>
            <a:spAutoFit/>
          </a:bodyPr>
          <a:lstStyle/>
          <a:p>
            <a:pPr algn="ctr" eaLnBrk="0" hangingPunct="0"/>
            <a:endParaRPr lang="de-DE" sz="1800"/>
          </a:p>
          <a:p>
            <a:pPr algn="ctr" eaLnBrk="0" hangingPunct="0"/>
            <a:r>
              <a:rPr lang="de-DE" sz="1800"/>
              <a:t>Im Einzelfall regeln die Verkehrsschilder die Geschwindigkeit.</a:t>
            </a:r>
          </a:p>
          <a:p>
            <a:pPr algn="ctr" eaLnBrk="0" hangingPunct="0"/>
            <a:endParaRPr lang="de-DE" sz="1800"/>
          </a:p>
          <a:p>
            <a:pPr algn="ctr" eaLnBrk="0" hangingPunct="0"/>
            <a:r>
              <a:rPr lang="de-DE" sz="1800" b="1">
                <a:solidFill>
                  <a:srgbClr val="FF0000"/>
                </a:solidFill>
              </a:rPr>
              <a:t>Die Höchstgeschwindigkeit muss nicht ausgenutzt werden!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69634"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pic>
        <p:nvPicPr>
          <p:cNvPr id="69635" name="Picture 2"/>
          <p:cNvPicPr>
            <a:picLocks noChangeAspect="1" noChangeArrowheads="1"/>
          </p:cNvPicPr>
          <p:nvPr/>
        </p:nvPicPr>
        <p:blipFill>
          <a:blip r:embed="rId2"/>
          <a:srcRect/>
          <a:stretch>
            <a:fillRect/>
          </a:stretch>
        </p:blipFill>
        <p:spPr bwMode="auto">
          <a:xfrm>
            <a:off x="2555875" y="1557338"/>
            <a:ext cx="4392613"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0658"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pic>
        <p:nvPicPr>
          <p:cNvPr id="70659" name="Picture 2" descr="C:\Users\praktikant 2b\Dropbox\Vortrag Terror\Simon\Führerscheinerweiterung\Verkehrszeichen LKW\600px-Zeichen_277_svg.png"/>
          <p:cNvPicPr>
            <a:picLocks noChangeAspect="1" noChangeArrowheads="1"/>
          </p:cNvPicPr>
          <p:nvPr/>
        </p:nvPicPr>
        <p:blipFill>
          <a:blip r:embed="rId2"/>
          <a:srcRect/>
          <a:stretch>
            <a:fillRect/>
          </a:stretch>
        </p:blipFill>
        <p:spPr bwMode="auto">
          <a:xfrm>
            <a:off x="900113" y="1557338"/>
            <a:ext cx="3743325" cy="3743325"/>
          </a:xfrm>
          <a:prstGeom prst="rect">
            <a:avLst/>
          </a:prstGeom>
          <a:noFill/>
          <a:ln w="9525">
            <a:noFill/>
            <a:miter lim="800000"/>
            <a:headEnd/>
            <a:tailEnd/>
          </a:ln>
        </p:spPr>
      </p:pic>
      <p:sp>
        <p:nvSpPr>
          <p:cNvPr id="7" name="Textfeld 6"/>
          <p:cNvSpPr txBox="1"/>
          <p:nvPr/>
        </p:nvSpPr>
        <p:spPr>
          <a:xfrm>
            <a:off x="4716463" y="1628775"/>
            <a:ext cx="4608512" cy="4400550"/>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Überholverbot für </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Kraftfahrzeuge über 3,5 t zulässige Gesamtmasse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Anhänger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und Zugmaschinen</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ausgenommen Pkw und Kraftomnibusse (auch mit Anhänger).</a:t>
            </a:r>
          </a:p>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Nicht überholt werden dürfen mehrspurige Kfz und Motorräder mit Beiwagen.</a:t>
            </a:r>
          </a:p>
          <a:p>
            <a:pPr eaLnBrk="0" fontAlgn="auto" hangingPunct="0">
              <a:spcBef>
                <a:spcPts val="0"/>
              </a:spcBef>
              <a:spcAft>
                <a:spcPts val="0"/>
              </a:spcAft>
              <a:defRPr/>
            </a:pPr>
            <a:endParaRPr lang="de-DE" sz="2000" dirty="0">
              <a:latin typeface="+mj-lt"/>
              <a:ea typeface="ＭＳ Ｐゴシック" pitchFamily="48" charset="-128"/>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1682"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0113" y="1628775"/>
            <a:ext cx="4608512" cy="2862263"/>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Kraftfahrzeuge über 3,5 t zulässige Gesamtmasse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Anhänger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und alle Zugmaschinen</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ausgenommen Pkw und Kraftomnibusse.</a:t>
            </a:r>
          </a:p>
          <a:p>
            <a:pPr eaLnBrk="0" fontAlgn="auto" hangingPunct="0">
              <a:spcBef>
                <a:spcPts val="0"/>
              </a:spcBef>
              <a:spcAft>
                <a:spcPts val="0"/>
              </a:spcAft>
              <a:defRPr/>
            </a:pPr>
            <a:endParaRPr lang="de-DE" sz="2000" dirty="0">
              <a:latin typeface="+mj-lt"/>
              <a:ea typeface="ＭＳ Ｐゴシック" pitchFamily="48" charset="-128"/>
              <a:cs typeface="+mn-cs"/>
            </a:endParaRPr>
          </a:p>
        </p:txBody>
      </p:sp>
      <p:pic>
        <p:nvPicPr>
          <p:cNvPr id="71684" name="Picture 2" descr="C:\Users\praktikant 2b\Dropbox\Vortrag Terror\Simon\Führerscheinerweiterung\Verkehrszeichen LKW\600px-Zeichen_253_svg.png"/>
          <p:cNvPicPr>
            <a:picLocks noChangeAspect="1" noChangeArrowheads="1"/>
          </p:cNvPicPr>
          <p:nvPr/>
        </p:nvPicPr>
        <p:blipFill>
          <a:blip r:embed="rId2"/>
          <a:srcRect/>
          <a:stretch>
            <a:fillRect/>
          </a:stretch>
        </p:blipFill>
        <p:spPr bwMode="auto">
          <a:xfrm>
            <a:off x="893763" y="1557338"/>
            <a:ext cx="37433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2706"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6463" y="1628775"/>
            <a:ext cx="4608512" cy="2862263"/>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Fahrzeuge, deren tatsächliche Gesamtmasse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Ladung</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den angegebenen Wert übersteigt.</a:t>
            </a:r>
          </a:p>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Zugfahrzeuge und Anhänger werden getrennt gerechnet.</a:t>
            </a:r>
          </a:p>
        </p:txBody>
      </p:sp>
      <p:pic>
        <p:nvPicPr>
          <p:cNvPr id="72708" name="Picture 2" descr="C:\Users\praktikant 2b\Dropbox\Vortrag Terror\Simon\Führerscheinerweiterung\Verkehrszeichen LKW\600px-Zeichen_262_svg.png"/>
          <p:cNvPicPr>
            <a:picLocks noChangeAspect="1" noChangeArrowheads="1"/>
          </p:cNvPicPr>
          <p:nvPr/>
        </p:nvPicPr>
        <p:blipFill>
          <a:blip r:embed="rId2"/>
          <a:srcRect/>
          <a:stretch>
            <a:fillRect/>
          </a:stretch>
        </p:blipFill>
        <p:spPr bwMode="auto">
          <a:xfrm>
            <a:off x="900113" y="1557338"/>
            <a:ext cx="37433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373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6463" y="1624013"/>
            <a:ext cx="4608512" cy="1938337"/>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Fahrzeuge, deren tatsächliche Länge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Ladung</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den angegebenen Wert übersteigt.</a:t>
            </a:r>
          </a:p>
        </p:txBody>
      </p:sp>
      <p:pic>
        <p:nvPicPr>
          <p:cNvPr id="73732" name="Picture 2" descr="C:\Users\praktikant 2b\Dropbox\Vortrag Terror\Simon\Führerscheinerweiterung\Verkehrszeichen LKW\600px-Zeichen_266_svg.png"/>
          <p:cNvPicPr>
            <a:picLocks noChangeAspect="1" noChangeArrowheads="1"/>
          </p:cNvPicPr>
          <p:nvPr/>
        </p:nvPicPr>
        <p:blipFill>
          <a:blip r:embed="rId2"/>
          <a:srcRect/>
          <a:stretch>
            <a:fillRect/>
          </a:stretch>
        </p:blipFill>
        <p:spPr bwMode="auto">
          <a:xfrm>
            <a:off x="900113" y="1557338"/>
            <a:ext cx="3732212" cy="373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4754"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1700" y="1633538"/>
            <a:ext cx="4608513" cy="1938337"/>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Fahrzeuge, deren tatsächliche Achslast</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Ladung</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den angegebenen Wert übersteigt.</a:t>
            </a:r>
          </a:p>
        </p:txBody>
      </p:sp>
      <p:pic>
        <p:nvPicPr>
          <p:cNvPr id="74756" name="Picture 2" descr="C:\Users\praktikant 2b\Dropbox\Vortrag Terror\Simon\Führerscheinerweiterung\Verkehrszeichen LKW\600px-Zeichen_263_svg.png"/>
          <p:cNvPicPr>
            <a:picLocks noChangeAspect="1" noChangeArrowheads="1"/>
          </p:cNvPicPr>
          <p:nvPr/>
        </p:nvPicPr>
        <p:blipFill>
          <a:blip r:embed="rId2"/>
          <a:srcRect/>
          <a:stretch>
            <a:fillRect/>
          </a:stretch>
        </p:blipFill>
        <p:spPr bwMode="auto">
          <a:xfrm>
            <a:off x="895350" y="1566863"/>
            <a:ext cx="3733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5778"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6463" y="1628775"/>
            <a:ext cx="4608512" cy="2862263"/>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Fahrzeuge, deren tatsächliche Breite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Ladung</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den angegebenen Wert übersteigt.</a:t>
            </a:r>
          </a:p>
          <a:p>
            <a:pPr marL="342900" indent="-342900" eaLnBrk="0" fontAlgn="auto" hangingPunct="0">
              <a:spcBef>
                <a:spcPts val="0"/>
              </a:spcBef>
              <a:spcAft>
                <a:spcPts val="0"/>
              </a:spcAft>
              <a:buFontTx/>
              <a:buChar char="-"/>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Die Fahrzeugspiegel zählen nicht zur Breite.</a:t>
            </a:r>
          </a:p>
        </p:txBody>
      </p:sp>
      <p:pic>
        <p:nvPicPr>
          <p:cNvPr id="75780" name="Picture 2" descr="C:\Users\praktikant 2b\Dropbox\Vortrag Terror\Simon\Führerscheinerweiterung\Verkehrszeichen LKW\600px-Zeichen_264_svg.png"/>
          <p:cNvPicPr>
            <a:picLocks noChangeAspect="1" noChangeArrowheads="1"/>
          </p:cNvPicPr>
          <p:nvPr/>
        </p:nvPicPr>
        <p:blipFill>
          <a:blip r:embed="rId2"/>
          <a:srcRect/>
          <a:stretch>
            <a:fillRect/>
          </a:stretch>
        </p:blipFill>
        <p:spPr bwMode="auto">
          <a:xfrm>
            <a:off x="900113" y="1555750"/>
            <a:ext cx="374015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20482"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b="1">
                <a:cs typeface="Arial" charset="0"/>
              </a:rPr>
              <a:t>I- Rechtliche Grundlagen:</a:t>
            </a:r>
            <a:endParaRPr lang="de-DE" sz="2000"/>
          </a:p>
        </p:txBody>
      </p:sp>
      <p:cxnSp>
        <p:nvCxnSpPr>
          <p:cNvPr id="20483" name="Gerade Verbindung 66"/>
          <p:cNvCxnSpPr>
            <a:cxnSpLocks noChangeShapeType="1"/>
          </p:cNvCxnSpPr>
          <p:nvPr/>
        </p:nvCxnSpPr>
        <p:spPr bwMode="auto">
          <a:xfrm>
            <a:off x="1398588" y="5905500"/>
            <a:ext cx="7134225" cy="0"/>
          </a:xfrm>
          <a:prstGeom prst="line">
            <a:avLst/>
          </a:prstGeom>
          <a:noFill/>
          <a:ln w="19050" algn="ctr">
            <a:solidFill>
              <a:schemeClr val="tx1"/>
            </a:solidFill>
            <a:round/>
            <a:headEnd/>
            <a:tailEnd/>
          </a:ln>
        </p:spPr>
      </p:cxnSp>
      <p:sp>
        <p:nvSpPr>
          <p:cNvPr id="20484" name="Textfeld 38"/>
          <p:cNvSpPr txBox="1">
            <a:spLocks noChangeArrowheads="1"/>
          </p:cNvSpPr>
          <p:nvPr/>
        </p:nvSpPr>
        <p:spPr bwMode="auto">
          <a:xfrm>
            <a:off x="1362075" y="4508500"/>
            <a:ext cx="7561263" cy="647700"/>
          </a:xfrm>
          <a:prstGeom prst="rect">
            <a:avLst/>
          </a:prstGeom>
          <a:noFill/>
          <a:ln w="9525">
            <a:noFill/>
            <a:miter lim="800000"/>
            <a:headEnd/>
            <a:tailEnd/>
          </a:ln>
        </p:spPr>
        <p:txBody>
          <a:bodyPr>
            <a:spAutoFit/>
          </a:bodyPr>
          <a:lstStyle/>
          <a:p>
            <a:pPr eaLnBrk="0" hangingPunct="0"/>
            <a:r>
              <a:rPr lang="de-DE" sz="1800"/>
              <a:t>Zulässige Gesamtmasse vom Einsatzfahrzeug oder dem Einsatzfahrzeug mit Anhänger sind 3,5t bis 7,5t</a:t>
            </a:r>
          </a:p>
        </p:txBody>
      </p:sp>
      <p:grpSp>
        <p:nvGrpSpPr>
          <p:cNvPr id="20485" name="Gruppieren 1"/>
          <p:cNvGrpSpPr>
            <a:grpSpLocks/>
          </p:cNvGrpSpPr>
          <p:nvPr/>
        </p:nvGrpSpPr>
        <p:grpSpPr bwMode="auto">
          <a:xfrm>
            <a:off x="1362075" y="1916113"/>
            <a:ext cx="5332413" cy="2255837"/>
            <a:chOff x="2287935" y="1824012"/>
            <a:chExt cx="3127970" cy="1476945"/>
          </a:xfrm>
        </p:grpSpPr>
        <p:pic>
          <p:nvPicPr>
            <p:cNvPr id="20487" name="Grafik 29"/>
            <p:cNvPicPr>
              <a:picLocks noChangeAspect="1"/>
            </p:cNvPicPr>
            <p:nvPr/>
          </p:nvPicPr>
          <p:blipFill>
            <a:blip r:embed="rId2"/>
            <a:srcRect/>
            <a:stretch>
              <a:fillRect/>
            </a:stretch>
          </p:blipFill>
          <p:spPr bwMode="auto">
            <a:xfrm>
              <a:off x="3385652" y="1824012"/>
              <a:ext cx="1739399" cy="979416"/>
            </a:xfrm>
            <a:prstGeom prst="rect">
              <a:avLst/>
            </a:prstGeom>
            <a:noFill/>
            <a:ln w="9525">
              <a:noFill/>
              <a:miter lim="800000"/>
              <a:headEnd/>
              <a:tailEnd/>
            </a:ln>
          </p:spPr>
        </p:pic>
        <p:pic>
          <p:nvPicPr>
            <p:cNvPr id="20488" name="Grafik 19"/>
            <p:cNvPicPr>
              <a:picLocks noChangeAspect="1"/>
            </p:cNvPicPr>
            <p:nvPr/>
          </p:nvPicPr>
          <p:blipFill>
            <a:blip r:embed="rId3"/>
            <a:srcRect/>
            <a:stretch>
              <a:fillRect/>
            </a:stretch>
          </p:blipFill>
          <p:spPr bwMode="auto">
            <a:xfrm>
              <a:off x="2332942" y="2001212"/>
              <a:ext cx="1051060" cy="533191"/>
            </a:xfrm>
            <a:prstGeom prst="rect">
              <a:avLst/>
            </a:prstGeom>
            <a:noFill/>
            <a:ln w="9525">
              <a:noFill/>
              <a:miter lim="800000"/>
              <a:headEnd/>
              <a:tailEnd/>
            </a:ln>
          </p:spPr>
        </p:pic>
        <p:sp>
          <p:nvSpPr>
            <p:cNvPr id="20489" name="Pfeil nach rechts 21"/>
            <p:cNvSpPr>
              <a:spLocks noChangeArrowheads="1"/>
            </p:cNvSpPr>
            <p:nvPr/>
          </p:nvSpPr>
          <p:spPr bwMode="auto">
            <a:xfrm>
              <a:off x="2287935" y="2266690"/>
              <a:ext cx="3127970" cy="1034267"/>
            </a:xfrm>
            <a:prstGeom prst="rightArrow">
              <a:avLst>
                <a:gd name="adj1" fmla="val 50000"/>
                <a:gd name="adj2" fmla="val 50000"/>
              </a:avLst>
            </a:prstGeom>
            <a:solidFill>
              <a:srgbClr val="FFFFCC"/>
            </a:solidFill>
            <a:ln w="9525" algn="ctr">
              <a:solidFill>
                <a:schemeClr val="tx1"/>
              </a:solidFill>
              <a:round/>
              <a:headEnd/>
              <a:tailEnd/>
            </a:ln>
          </p:spPr>
          <p:txBody>
            <a:bodyPr/>
            <a:lstStyle/>
            <a:p>
              <a:pPr eaLnBrk="0" hangingPunct="0"/>
              <a:r>
                <a:rPr lang="de-DE" sz="2000" b="1"/>
                <a:t>8 Übungseinheiten zu je 45 Minuten</a:t>
              </a:r>
            </a:p>
            <a:p>
              <a:pPr eaLnBrk="0" hangingPunct="0"/>
              <a:r>
                <a:rPr lang="de-DE" sz="2000" b="1"/>
                <a:t>(Theorie + Praxis) </a:t>
              </a:r>
            </a:p>
          </p:txBody>
        </p:sp>
      </p:grpSp>
      <p:sp>
        <p:nvSpPr>
          <p:cNvPr id="20486" name="Textfeld 2"/>
          <p:cNvSpPr txBox="1">
            <a:spLocks noChangeArrowheads="1"/>
          </p:cNvSpPr>
          <p:nvPr/>
        </p:nvSpPr>
        <p:spPr bwMode="auto">
          <a:xfrm>
            <a:off x="6694488" y="2989263"/>
            <a:ext cx="2228850" cy="708025"/>
          </a:xfrm>
          <a:prstGeom prst="rect">
            <a:avLst/>
          </a:prstGeom>
          <a:noFill/>
          <a:ln w="9525">
            <a:noFill/>
            <a:miter lim="800000"/>
            <a:headEnd/>
            <a:tailEnd/>
          </a:ln>
        </p:spPr>
        <p:txBody>
          <a:bodyPr>
            <a:spAutoFit/>
          </a:bodyPr>
          <a:lstStyle/>
          <a:p>
            <a:pPr eaLnBrk="0" hangingPunct="0"/>
            <a:r>
              <a:rPr lang="de-DE" sz="2000"/>
              <a:t>Erwerb der Fahrberechtigung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6802"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6463" y="1630363"/>
            <a:ext cx="4608512" cy="3170237"/>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Fahrzeuge, deren tatsächliche Höhe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Ladung</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den angegebenen Wert übersteigt.</a:t>
            </a:r>
          </a:p>
          <a:p>
            <a:pPr marL="342900" indent="-342900" eaLnBrk="0" fontAlgn="auto" hangingPunct="0">
              <a:spcBef>
                <a:spcPts val="0"/>
              </a:spcBef>
              <a:spcAft>
                <a:spcPts val="0"/>
              </a:spcAft>
              <a:buFontTx/>
              <a:buChar char="-"/>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Das Absenken des Aufbaus durch Luftfederung verringert die tatsächliche Höhe.</a:t>
            </a:r>
          </a:p>
        </p:txBody>
      </p:sp>
      <p:pic>
        <p:nvPicPr>
          <p:cNvPr id="76804" name="Picture 2" descr="C:\Users\praktikant 2b\Dropbox\Vortrag Terror\Simon\Führerscheinerweiterung\Verkehrszeichen LKW\600px-Zeichen_265_svg.png"/>
          <p:cNvPicPr>
            <a:picLocks noChangeAspect="1" noChangeArrowheads="1"/>
          </p:cNvPicPr>
          <p:nvPr/>
        </p:nvPicPr>
        <p:blipFill>
          <a:blip r:embed="rId2"/>
          <a:srcRect/>
          <a:stretch>
            <a:fillRect/>
          </a:stretch>
        </p:blipFill>
        <p:spPr bwMode="auto">
          <a:xfrm>
            <a:off x="900113" y="1557338"/>
            <a:ext cx="374015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7826"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06938" y="1628775"/>
            <a:ext cx="4608512" cy="2246313"/>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kennzeichnungspflichtige Kraftfahrzeuge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mit gefährlichen Gütern.</a:t>
            </a:r>
          </a:p>
          <a:p>
            <a:pPr marL="342900" indent="-342900" eaLnBrk="0" fontAlgn="auto" hangingPunct="0">
              <a:spcBef>
                <a:spcPts val="0"/>
              </a:spcBef>
              <a:spcAft>
                <a:spcPts val="0"/>
              </a:spcAft>
              <a:buFontTx/>
              <a:buChar char="-"/>
              <a:defRPr/>
            </a:pPr>
            <a:endParaRPr lang="de-DE" sz="2000" dirty="0">
              <a:latin typeface="+mj-lt"/>
              <a:ea typeface="ＭＳ Ｐゴシック" pitchFamily="48" charset="-128"/>
              <a:cs typeface="+mn-cs"/>
            </a:endParaRPr>
          </a:p>
          <a:p>
            <a:pPr eaLnBrk="0" fontAlgn="auto" hangingPunct="0">
              <a:spcBef>
                <a:spcPts val="0"/>
              </a:spcBef>
              <a:spcAft>
                <a:spcPts val="0"/>
              </a:spcAft>
              <a:defRPr/>
            </a:pPr>
            <a:endParaRPr lang="de-DE" sz="2000" dirty="0">
              <a:latin typeface="+mj-lt"/>
              <a:ea typeface="ＭＳ Ｐゴシック" pitchFamily="48" charset="-128"/>
              <a:cs typeface="+mn-cs"/>
            </a:endParaRPr>
          </a:p>
        </p:txBody>
      </p:sp>
      <p:pic>
        <p:nvPicPr>
          <p:cNvPr id="77828" name="Picture 2" descr="C:\Users\praktikant 2b\Dropbox\Vortrag Terror\Simon\Führerscheinerweiterung\Verkehrszeichen LKW\600px-Zeichen_261_svg.png"/>
          <p:cNvPicPr>
            <a:picLocks noChangeAspect="1" noChangeArrowheads="1"/>
          </p:cNvPicPr>
          <p:nvPr/>
        </p:nvPicPr>
        <p:blipFill>
          <a:blip r:embed="rId2"/>
          <a:srcRect/>
          <a:stretch>
            <a:fillRect/>
          </a:stretch>
        </p:blipFill>
        <p:spPr bwMode="auto">
          <a:xfrm>
            <a:off x="890588" y="1555750"/>
            <a:ext cx="374015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885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716463" y="1624013"/>
            <a:ext cx="4608512" cy="1323975"/>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Verkehrsverbot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Fahrzeuge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mit wassergefährdender Ladung.</a:t>
            </a:r>
          </a:p>
        </p:txBody>
      </p:sp>
      <p:pic>
        <p:nvPicPr>
          <p:cNvPr id="78852" name="Picture 2" descr="C:\Users\praktikant 2b\Dropbox\Vortrag Terror\Simon\Führerscheinerweiterung\Verkehrszeichen LKW\600px-Zeichen_269_svg.png"/>
          <p:cNvPicPr>
            <a:picLocks noChangeAspect="1" noChangeArrowheads="1"/>
          </p:cNvPicPr>
          <p:nvPr/>
        </p:nvPicPr>
        <p:blipFill>
          <a:blip r:embed="rId2"/>
          <a:srcRect/>
          <a:stretch>
            <a:fillRect/>
          </a:stretch>
        </p:blipFill>
        <p:spPr bwMode="auto">
          <a:xfrm>
            <a:off x="900113" y="1550988"/>
            <a:ext cx="374015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79874"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427538" y="1606550"/>
            <a:ext cx="4608512" cy="1323975"/>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Mahnung zu besonderer Vorsicht beim Fahren mit wassergefährdender Ladung.</a:t>
            </a:r>
          </a:p>
        </p:txBody>
      </p:sp>
      <p:pic>
        <p:nvPicPr>
          <p:cNvPr id="79876" name="Picture 2" descr="C:\Users\praktikant 2b\Dropbox\Vortrag Terror\Simon\Führerscheinerweiterung\Verkehrszeichen LKW\400px-Zeichen_354_svg.png"/>
          <p:cNvPicPr>
            <a:picLocks noChangeAspect="1" noChangeArrowheads="1"/>
          </p:cNvPicPr>
          <p:nvPr/>
        </p:nvPicPr>
        <p:blipFill>
          <a:blip r:embed="rId2"/>
          <a:srcRect/>
          <a:stretch>
            <a:fillRect/>
          </a:stretch>
        </p:blipFill>
        <p:spPr bwMode="auto">
          <a:xfrm>
            <a:off x="1403350" y="1751013"/>
            <a:ext cx="2592388"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80898"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8" name="Textfeld 7"/>
          <p:cNvSpPr txBox="1"/>
          <p:nvPr/>
        </p:nvSpPr>
        <p:spPr>
          <a:xfrm>
            <a:off x="4572000" y="1628775"/>
            <a:ext cx="4608513" cy="2862263"/>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Aussage des oberhalb stehenden Verkehrsschildes gilt nur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Kraftfahrzeuge über 3,5 t zulässiger Gesamtmasse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einschließlich Anhänger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und Zugmaschinen</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ausgenommen Pkw und Kraftomnibusse.</a:t>
            </a:r>
          </a:p>
        </p:txBody>
      </p:sp>
      <p:pic>
        <p:nvPicPr>
          <p:cNvPr id="80900" name="Picture 2" descr="C:\Users\praktikant 2b\Dropbox\Vortrag Terror\Simon\Führerscheinerweiterung\Verkehrszeichen LKW\490px-Zusatzzeichen_1048-12_svg.png"/>
          <p:cNvPicPr>
            <a:picLocks noChangeAspect="1" noChangeArrowheads="1"/>
          </p:cNvPicPr>
          <p:nvPr/>
        </p:nvPicPr>
        <p:blipFill>
          <a:blip r:embed="rId2"/>
          <a:srcRect/>
          <a:stretch>
            <a:fillRect/>
          </a:stretch>
        </p:blipFill>
        <p:spPr bwMode="auto">
          <a:xfrm>
            <a:off x="900113" y="1773238"/>
            <a:ext cx="3598862" cy="198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81922"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6" name="Textfeld 5"/>
          <p:cNvSpPr txBox="1"/>
          <p:nvPr/>
        </p:nvSpPr>
        <p:spPr>
          <a:xfrm>
            <a:off x="4578350" y="1628775"/>
            <a:ext cx="4608513" cy="1323975"/>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Aussage des oberhalb stehenden Verkehrsschildes gilt nur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Lkw mit Anhänger.</a:t>
            </a:r>
          </a:p>
        </p:txBody>
      </p:sp>
      <p:pic>
        <p:nvPicPr>
          <p:cNvPr id="81924" name="Picture 3" descr="C:\Users\praktikant 2b\Dropbox\Vortrag Terror\Simon\Führerscheinerweiterung\Verkehrszeichen LKW\490px-Zusatzzeichen_1048-13_svg.png"/>
          <p:cNvPicPr>
            <a:picLocks noChangeAspect="1" noChangeArrowheads="1"/>
          </p:cNvPicPr>
          <p:nvPr/>
        </p:nvPicPr>
        <p:blipFill>
          <a:blip r:embed="rId2"/>
          <a:srcRect/>
          <a:stretch>
            <a:fillRect/>
          </a:stretch>
        </p:blipFill>
        <p:spPr bwMode="auto">
          <a:xfrm>
            <a:off x="906463" y="1774825"/>
            <a:ext cx="35972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82946"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IV – Schilderlehre:</a:t>
            </a:r>
          </a:p>
        </p:txBody>
      </p:sp>
      <p:sp>
        <p:nvSpPr>
          <p:cNvPr id="6" name="Textfeld 5"/>
          <p:cNvSpPr txBox="1"/>
          <p:nvPr/>
        </p:nvSpPr>
        <p:spPr>
          <a:xfrm>
            <a:off x="4572000" y="1628775"/>
            <a:ext cx="4608513" cy="2246313"/>
          </a:xfrm>
          <a:prstGeom prst="rect">
            <a:avLst/>
          </a:prstGeom>
          <a:noFill/>
        </p:spPr>
        <p:txBody>
          <a:bodyPr>
            <a:spAutoFit/>
          </a:bodyPr>
          <a:lstStyle/>
          <a:p>
            <a:pPr eaLnBrk="0" fontAlgn="auto" hangingPunct="0">
              <a:spcBef>
                <a:spcPts val="0"/>
              </a:spcBef>
              <a:spcAft>
                <a:spcPts val="0"/>
              </a:spcAft>
              <a:defRPr/>
            </a:pPr>
            <a:endParaRPr lang="de-DE" sz="2000" dirty="0">
              <a:latin typeface="+mj-lt"/>
              <a:ea typeface="ＭＳ Ｐゴシック" pitchFamily="48" charset="-128"/>
              <a:cs typeface="+mn-cs"/>
            </a:endParaRPr>
          </a:p>
          <a:p>
            <a:pPr eaLnBrk="0" fontAlgn="auto" hangingPunct="0">
              <a:spcBef>
                <a:spcPts val="0"/>
              </a:spcBef>
              <a:spcAft>
                <a:spcPts val="0"/>
              </a:spcAft>
              <a:defRPr/>
            </a:pPr>
            <a:r>
              <a:rPr lang="de-DE" sz="2000" dirty="0">
                <a:latin typeface="+mj-lt"/>
                <a:ea typeface="ＭＳ Ｐゴシック" pitchFamily="48" charset="-128"/>
                <a:cs typeface="+mn-cs"/>
              </a:rPr>
              <a:t>Aussage des oberhalb stehenden Verkehrsschildes gilt nur für</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Kraftfahrzeuge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und Züge</a:t>
            </a:r>
          </a:p>
          <a:p>
            <a:pPr marL="342900" indent="-342900" eaLnBrk="0" fontAlgn="auto" hangingPunct="0">
              <a:spcBef>
                <a:spcPts val="0"/>
              </a:spcBef>
              <a:spcAft>
                <a:spcPts val="0"/>
              </a:spcAft>
              <a:buFontTx/>
              <a:buChar char="-"/>
              <a:defRPr/>
            </a:pPr>
            <a:r>
              <a:rPr lang="de-DE" sz="2000" dirty="0">
                <a:latin typeface="+mj-lt"/>
                <a:ea typeface="ＭＳ Ｐゴシック" pitchFamily="48" charset="-128"/>
                <a:cs typeface="+mn-cs"/>
              </a:rPr>
              <a:t>die nicht schneller als 25 km/h fahren dürfen oder können.</a:t>
            </a:r>
          </a:p>
        </p:txBody>
      </p:sp>
      <p:pic>
        <p:nvPicPr>
          <p:cNvPr id="82948" name="Picture 2" descr="C:\Users\praktikant 2b\Dropbox\Vortrag Terror\Simon\Führerscheinerweiterung\Verkehrszeichen LKW\490px-Zusatzzeichen_1049-10_svg.png"/>
          <p:cNvPicPr>
            <a:picLocks noChangeAspect="1" noChangeArrowheads="1"/>
          </p:cNvPicPr>
          <p:nvPr/>
        </p:nvPicPr>
        <p:blipFill>
          <a:blip r:embed="rId2"/>
          <a:srcRect/>
          <a:stretch>
            <a:fillRect/>
          </a:stretch>
        </p:blipFill>
        <p:spPr bwMode="auto">
          <a:xfrm>
            <a:off x="900113" y="1773238"/>
            <a:ext cx="3597275" cy="198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57275" y="1773238"/>
            <a:ext cx="7772400" cy="3743325"/>
          </a:xfrm>
        </p:spPr>
        <p:txBody>
          <a:bodyPr/>
          <a:lstStyle/>
          <a:p>
            <a:pPr marL="0" indent="0" algn="just" eaLnBrk="1" fontAlgn="auto" hangingPunct="1">
              <a:spcBef>
                <a:spcPts val="0"/>
              </a:spcBef>
              <a:spcAft>
                <a:spcPts val="0"/>
              </a:spcAft>
              <a:buFont typeface="Arial" pitchFamily="34" charset="0"/>
              <a:buNone/>
              <a:defRPr/>
            </a:pPr>
            <a:r>
              <a:rPr lang="de-DE" sz="1800" dirty="0">
                <a:solidFill>
                  <a:srgbClr val="000000"/>
                </a:solidFill>
                <a:cs typeface="Arial" pitchFamily="34" charset="0"/>
              </a:rPr>
              <a:t>Sonderrechte befreien von der Einhaltung der Vorschriften der StVO, mit folgenden Maßgaben:</a:t>
            </a:r>
          </a:p>
          <a:p>
            <a:pPr algn="just" eaLnBrk="1" fontAlgn="auto" hangingPunct="1">
              <a:spcBef>
                <a:spcPts val="0"/>
              </a:spcBef>
              <a:spcAft>
                <a:spcPts val="0"/>
              </a:spcAft>
              <a:buFontTx/>
              <a:buChar char="-"/>
              <a:defRPr/>
            </a:pPr>
            <a:r>
              <a:rPr lang="de-DE" sz="1800" dirty="0">
                <a:cs typeface="Arial" pitchFamily="34" charset="0"/>
              </a:rPr>
              <a:t>Sonderrechte dürfen nur unter gebührender Berücksichtigung der öffentlichen Sicherheit und Ordnung ausgeübt werden!</a:t>
            </a:r>
          </a:p>
          <a:p>
            <a:pPr algn="just" eaLnBrk="1" fontAlgn="auto" hangingPunct="1">
              <a:spcBef>
                <a:spcPts val="0"/>
              </a:spcBef>
              <a:spcAft>
                <a:spcPts val="0"/>
              </a:spcAft>
              <a:buFontTx/>
              <a:buChar char="-"/>
              <a:defRPr/>
            </a:pPr>
            <a:r>
              <a:rPr lang="de-DE" sz="1800" dirty="0">
                <a:cs typeface="Arial" pitchFamily="34" charset="0"/>
              </a:rPr>
              <a:t>Anweisungen der Polizei ist nach wie vor Folge zu leisten!</a:t>
            </a:r>
          </a:p>
          <a:p>
            <a:pPr algn="just" eaLnBrk="1" fontAlgn="auto" hangingPunct="1">
              <a:spcBef>
                <a:spcPts val="0"/>
              </a:spcBef>
              <a:spcAft>
                <a:spcPts val="0"/>
              </a:spcAft>
              <a:buFont typeface="Arial" pitchFamily="34" charset="0"/>
              <a:buChar char="•"/>
              <a:defRPr/>
            </a:pPr>
            <a:endParaRPr lang="de-DE" sz="1800" dirty="0">
              <a:solidFill>
                <a:srgbClr val="000000"/>
              </a:solidFill>
              <a:cs typeface="Arial" pitchFamily="34" charset="0"/>
            </a:endParaRPr>
          </a:p>
          <a:p>
            <a:pPr marL="0" indent="0" algn="just" eaLnBrk="1" fontAlgn="auto" hangingPunct="1">
              <a:spcBef>
                <a:spcPts val="0"/>
              </a:spcBef>
              <a:spcAft>
                <a:spcPts val="0"/>
              </a:spcAft>
              <a:buFont typeface="Arial" pitchFamily="34" charset="0"/>
              <a:buNone/>
              <a:defRPr/>
            </a:pPr>
            <a:r>
              <a:rPr lang="de-DE" sz="1800" dirty="0">
                <a:solidFill>
                  <a:srgbClr val="000000"/>
                </a:solidFill>
                <a:cs typeface="Arial" pitchFamily="34" charset="0"/>
              </a:rPr>
              <a:t>Berechtigung für den Katastrophenschutz: wenn die Nutzung der Sonderrechte </a:t>
            </a:r>
            <a:r>
              <a:rPr lang="de-DE" sz="1800" dirty="0">
                <a:cs typeface="Arial" pitchFamily="34" charset="0"/>
              </a:rPr>
              <a:t>zur Erfüllung hoheitlicher Aufgaben dringend geboten ist.</a:t>
            </a:r>
          </a:p>
          <a:p>
            <a:pPr algn="just" eaLnBrk="1" fontAlgn="auto" hangingPunct="1">
              <a:spcBef>
                <a:spcPts val="0"/>
              </a:spcBef>
              <a:spcAft>
                <a:spcPts val="0"/>
              </a:spcAft>
              <a:buFont typeface="Arial" pitchFamily="34" charset="0"/>
              <a:buChar char="•"/>
              <a:defRPr/>
            </a:pPr>
            <a:endParaRPr lang="de-DE" sz="1800" dirty="0">
              <a:solidFill>
                <a:srgbClr val="000000"/>
              </a:solidFill>
              <a:cs typeface="Arial" pitchFamily="34" charset="0"/>
            </a:endParaRPr>
          </a:p>
          <a:p>
            <a:pPr marL="0" indent="0" algn="just" eaLnBrk="1" fontAlgn="auto" hangingPunct="1">
              <a:spcBef>
                <a:spcPts val="0"/>
              </a:spcBef>
              <a:spcAft>
                <a:spcPts val="0"/>
              </a:spcAft>
              <a:buFont typeface="Arial" pitchFamily="34" charset="0"/>
              <a:buNone/>
              <a:defRPr/>
            </a:pPr>
            <a:r>
              <a:rPr lang="de-DE" sz="1800" dirty="0">
                <a:solidFill>
                  <a:srgbClr val="000000"/>
                </a:solidFill>
                <a:cs typeface="Arial" pitchFamily="34" charset="0"/>
              </a:rPr>
              <a:t>Berechtigung für den Rettungsdienst: wenn </a:t>
            </a:r>
            <a:r>
              <a:rPr lang="de-DE" sz="1800" dirty="0">
                <a:cs typeface="Arial" pitchFamily="34" charset="0"/>
              </a:rPr>
              <a:t>höchste Eile geboten ist, um Menschenleben zu retten oder schwere gesundheitliche Schäden abzuwenden.</a:t>
            </a:r>
          </a:p>
          <a:p>
            <a:pPr algn="just" eaLnBrk="1" fontAlgn="auto" hangingPunct="1">
              <a:spcBef>
                <a:spcPts val="0"/>
              </a:spcBef>
              <a:spcAft>
                <a:spcPts val="0"/>
              </a:spcAft>
              <a:buFont typeface="Arial" pitchFamily="34" charset="0"/>
              <a:buChar char="•"/>
              <a:defRPr/>
            </a:pPr>
            <a:endParaRPr lang="en-US" sz="1800" dirty="0">
              <a:solidFill>
                <a:srgbClr val="000000"/>
              </a:solidFill>
              <a:cs typeface="Arial" pitchFamily="34" charset="0"/>
            </a:endParaRPr>
          </a:p>
          <a:p>
            <a:pPr marL="0" indent="0" algn="just" eaLnBrk="1" fontAlgn="auto" hangingPunct="1">
              <a:spcBef>
                <a:spcPts val="0"/>
              </a:spcBef>
              <a:spcAft>
                <a:spcPts val="0"/>
              </a:spcAft>
              <a:buFont typeface="Arial" pitchFamily="34" charset="0"/>
              <a:buNone/>
              <a:defRPr/>
            </a:pPr>
            <a:r>
              <a:rPr lang="de-DE" sz="1800" dirty="0">
                <a:solidFill>
                  <a:srgbClr val="000000"/>
                </a:solidFill>
                <a:cs typeface="Arial" pitchFamily="34" charset="0"/>
              </a:rPr>
              <a:t>Sonderrechte sind im KatS fahrergebunden, im RD fahrzeuggebunden.</a:t>
            </a:r>
          </a:p>
          <a:p>
            <a:pPr marL="0" indent="0" algn="just" eaLnBrk="1" fontAlgn="auto" hangingPunct="1">
              <a:spcAft>
                <a:spcPts val="0"/>
              </a:spcAft>
              <a:buFont typeface="Arial" pitchFamily="34" charset="0"/>
              <a:buNone/>
              <a:defRPr/>
            </a:pPr>
            <a:endParaRPr lang="en-US" sz="1800" dirty="0">
              <a:cs typeface="Arial" pitchFamily="34" charset="0"/>
            </a:endParaRPr>
          </a:p>
        </p:txBody>
      </p:sp>
      <p:sp>
        <p:nvSpPr>
          <p:cNvPr id="83971"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V – </a:t>
            </a:r>
            <a:r>
              <a:rPr lang="de-DE" sz="2000" b="1">
                <a:solidFill>
                  <a:srgbClr val="000000"/>
                </a:solidFill>
                <a:cs typeface="Arial" charset="0"/>
              </a:rPr>
              <a:t>Sonderrechte (§ 35 StVO):</a:t>
            </a:r>
            <a:endParaRPr lang="de-DE" sz="2000" b="1"/>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84994" name="Rectangle 3"/>
          <p:cNvSpPr>
            <a:spLocks noGrp="1" noChangeArrowheads="1"/>
          </p:cNvSpPr>
          <p:nvPr>
            <p:ph type="body" idx="1"/>
          </p:nvPr>
        </p:nvSpPr>
        <p:spPr>
          <a:xfrm>
            <a:off x="1057275" y="1773238"/>
            <a:ext cx="7772400" cy="3743325"/>
          </a:xfrm>
        </p:spPr>
        <p:txBody>
          <a:bodyPr/>
          <a:lstStyle/>
          <a:p>
            <a:pPr marL="0" indent="0" algn="just" eaLnBrk="1" hangingPunct="1">
              <a:spcBef>
                <a:spcPct val="0"/>
              </a:spcBef>
              <a:buFontTx/>
              <a:buNone/>
            </a:pPr>
            <a:r>
              <a:rPr lang="de-DE" sz="1800" smtClean="0">
                <a:solidFill>
                  <a:srgbClr val="000000"/>
                </a:solidFill>
                <a:cs typeface="Arial" charset="0"/>
              </a:rPr>
              <a:t>Wegerechte weisen die übrigen Verkehrsteilnehmer an, sofort freie Bahn für Einsatzfahrzeuge zu schaffen.</a:t>
            </a:r>
          </a:p>
          <a:p>
            <a:pPr marL="0" indent="0" algn="just" eaLnBrk="1" hangingPunct="1">
              <a:spcBef>
                <a:spcPct val="0"/>
              </a:spcBef>
              <a:buFontTx/>
              <a:buNone/>
            </a:pPr>
            <a:endParaRPr lang="de-DE" sz="1800" smtClean="0">
              <a:solidFill>
                <a:srgbClr val="000000"/>
              </a:solidFill>
              <a:cs typeface="Arial" charset="0"/>
            </a:endParaRPr>
          </a:p>
          <a:p>
            <a:pPr marL="0" indent="0" algn="just" eaLnBrk="1" hangingPunct="1">
              <a:spcBef>
                <a:spcPct val="0"/>
              </a:spcBef>
              <a:buFontTx/>
              <a:buNone/>
            </a:pPr>
            <a:r>
              <a:rPr lang="de-DE" sz="1800" smtClean="0">
                <a:solidFill>
                  <a:srgbClr val="000000"/>
                </a:solidFill>
                <a:cs typeface="Arial" charset="0"/>
              </a:rPr>
              <a:t>Für Rettungsdienst und Katastrophenschutz relevante Voraussetzungen: wenn höchste Eile geboten ist, um Menschenleben zu retten oder schwere gesundheitliche Schäden abzuwenden oder um eine Gefahr für die öffentliche Sicherheit und Ordnung abzuwenden.</a:t>
            </a:r>
          </a:p>
          <a:p>
            <a:pPr marL="0" indent="0" algn="just" eaLnBrk="1" hangingPunct="1">
              <a:spcBef>
                <a:spcPct val="0"/>
              </a:spcBef>
              <a:buFontTx/>
              <a:buNone/>
            </a:pPr>
            <a:endParaRPr lang="de-DE" sz="1800" smtClean="0">
              <a:solidFill>
                <a:srgbClr val="000000"/>
              </a:solidFill>
              <a:cs typeface="Arial" charset="0"/>
            </a:endParaRPr>
          </a:p>
          <a:p>
            <a:pPr marL="0" indent="0" algn="just" eaLnBrk="1" hangingPunct="1">
              <a:spcBef>
                <a:spcPct val="0"/>
              </a:spcBef>
              <a:buFontTx/>
              <a:buNone/>
            </a:pPr>
            <a:r>
              <a:rPr lang="de-DE" sz="1800" smtClean="0">
                <a:solidFill>
                  <a:srgbClr val="000000"/>
                </a:solidFill>
                <a:cs typeface="Arial" charset="0"/>
              </a:rPr>
              <a:t>Wegerechte hat nur, wer sowohl blaues Blinklicht, als auch Martinshorn eingeschaltet hat.</a:t>
            </a:r>
          </a:p>
          <a:p>
            <a:pPr marL="0" indent="0" algn="just" eaLnBrk="1" hangingPunct="1">
              <a:spcBef>
                <a:spcPct val="0"/>
              </a:spcBef>
              <a:buFontTx/>
              <a:buNone/>
            </a:pPr>
            <a:endParaRPr lang="de-DE" sz="1800" smtClean="0">
              <a:solidFill>
                <a:srgbClr val="000000"/>
              </a:solidFill>
              <a:cs typeface="Arial" charset="0"/>
            </a:endParaRPr>
          </a:p>
          <a:p>
            <a:pPr marL="0" indent="0" algn="just" eaLnBrk="1" hangingPunct="1">
              <a:spcBef>
                <a:spcPct val="0"/>
              </a:spcBef>
              <a:buFontTx/>
              <a:buNone/>
            </a:pPr>
            <a:r>
              <a:rPr lang="de-DE" sz="1800" smtClean="0">
                <a:solidFill>
                  <a:srgbClr val="000000"/>
                </a:solidFill>
                <a:cs typeface="Arial" charset="0"/>
              </a:rPr>
              <a:t>Grob vereinfacht: „Wegerechte stellen für den Berechtigten das erste Mittel zum Anzeigen und zur Durchsetzung eines Teils der Sonderrechte dar“.</a:t>
            </a:r>
          </a:p>
          <a:p>
            <a:pPr marL="0" indent="0" algn="just" eaLnBrk="1" hangingPunct="1">
              <a:spcBef>
                <a:spcPct val="0"/>
              </a:spcBef>
              <a:buFontTx/>
              <a:buNone/>
            </a:pPr>
            <a:endParaRPr lang="de-DE" sz="1800" smtClean="0">
              <a:solidFill>
                <a:srgbClr val="000000"/>
              </a:solidFill>
              <a:cs typeface="Arial" charset="0"/>
            </a:endParaRPr>
          </a:p>
          <a:p>
            <a:pPr marL="0" indent="0" algn="just" eaLnBrk="1" hangingPunct="1">
              <a:spcBef>
                <a:spcPct val="0"/>
              </a:spcBef>
              <a:buFontTx/>
              <a:buNone/>
            </a:pPr>
            <a:r>
              <a:rPr lang="de-DE" sz="1800" smtClean="0">
                <a:solidFill>
                  <a:srgbClr val="000000"/>
                </a:solidFill>
                <a:cs typeface="Arial" charset="0"/>
              </a:rPr>
              <a:t>Wegerechte sind fahrzeuggebunden.</a:t>
            </a:r>
          </a:p>
        </p:txBody>
      </p:sp>
      <p:sp>
        <p:nvSpPr>
          <p:cNvPr id="8499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V – </a:t>
            </a:r>
            <a:r>
              <a:rPr lang="de-DE" sz="2000" b="1">
                <a:solidFill>
                  <a:srgbClr val="000000"/>
                </a:solidFill>
                <a:cs typeface="Arial" charset="0"/>
              </a:rPr>
              <a:t>Wegerechte (§ 38 Abs. 1 StVO):</a:t>
            </a:r>
            <a:endParaRPr lang="de-DE" sz="2000" b="1"/>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3075" name="Rectangle 3"/>
          <p:cNvSpPr>
            <a:spLocks noGrp="1" noChangeArrowheads="1"/>
          </p:cNvSpPr>
          <p:nvPr>
            <p:ph type="body" idx="1"/>
          </p:nvPr>
        </p:nvSpPr>
        <p:spPr>
          <a:xfrm>
            <a:off x="1057275" y="1773238"/>
            <a:ext cx="7772400" cy="3743325"/>
          </a:xfrm>
        </p:spPr>
        <p:txBody>
          <a:bodyPr/>
          <a:lstStyle/>
          <a:p>
            <a:pPr marL="0" indent="0" algn="just" eaLnBrk="1" hangingPunct="1">
              <a:spcBef>
                <a:spcPct val="50000"/>
              </a:spcBef>
              <a:buFontTx/>
              <a:buNone/>
              <a:defRPr/>
            </a:pPr>
            <a:r>
              <a:rPr lang="de-DE" sz="1800" dirty="0">
                <a:solidFill>
                  <a:srgbClr val="000000"/>
                </a:solidFill>
                <a:cs typeface="Arial" charset="0"/>
              </a:rPr>
              <a:t>Blaues Blinklicht darf nur benutzt werden</a:t>
            </a:r>
          </a:p>
          <a:p>
            <a:pPr algn="just" eaLnBrk="1" hangingPunct="1">
              <a:spcBef>
                <a:spcPct val="50000"/>
              </a:spcBef>
              <a:buFontTx/>
              <a:buChar char="-"/>
              <a:defRPr/>
            </a:pPr>
            <a:r>
              <a:rPr lang="de-DE" sz="1800" dirty="0">
                <a:solidFill>
                  <a:srgbClr val="000000"/>
                </a:solidFill>
                <a:cs typeface="Arial" charset="0"/>
              </a:rPr>
              <a:t>bei Einsatzfahrten. Aber: ohne Martinshorn keine Wegerechte!</a:t>
            </a:r>
          </a:p>
          <a:p>
            <a:pPr algn="just" eaLnBrk="1" hangingPunct="1">
              <a:spcBef>
                <a:spcPct val="50000"/>
              </a:spcBef>
              <a:buFontTx/>
              <a:buChar char="-"/>
              <a:defRPr/>
            </a:pPr>
            <a:r>
              <a:rPr lang="de-DE" sz="1800" dirty="0">
                <a:solidFill>
                  <a:srgbClr val="000000"/>
                </a:solidFill>
                <a:cs typeface="Arial" charset="0"/>
              </a:rPr>
              <a:t>bei der Begleitung von Fahrzeugen</a:t>
            </a:r>
          </a:p>
          <a:p>
            <a:pPr algn="just" eaLnBrk="1" hangingPunct="1">
              <a:spcBef>
                <a:spcPct val="50000"/>
              </a:spcBef>
              <a:buFontTx/>
              <a:buChar char="-"/>
              <a:defRPr/>
            </a:pPr>
            <a:r>
              <a:rPr lang="de-DE" sz="1800" dirty="0">
                <a:solidFill>
                  <a:srgbClr val="000000"/>
                </a:solidFill>
                <a:cs typeface="Arial" charset="0"/>
              </a:rPr>
              <a:t>bei der Begleitung von geschlossenen Verbänden</a:t>
            </a:r>
          </a:p>
          <a:p>
            <a:pPr algn="just" eaLnBrk="1" hangingPunct="1">
              <a:spcBef>
                <a:spcPct val="50000"/>
              </a:spcBef>
              <a:buFontTx/>
              <a:buChar char="-"/>
              <a:defRPr/>
            </a:pPr>
            <a:r>
              <a:rPr lang="de-DE" sz="1800" dirty="0">
                <a:cs typeface="+mn-cs"/>
              </a:rPr>
              <a:t>zur Warnung an Unfall- oder sonstigen Einsatzstellen</a:t>
            </a:r>
          </a:p>
          <a:p>
            <a:pPr algn="just" eaLnBrk="1" hangingPunct="1">
              <a:spcBef>
                <a:spcPct val="50000"/>
              </a:spcBef>
              <a:defRPr/>
            </a:pPr>
            <a:endParaRPr lang="de-DE" sz="1800" dirty="0">
              <a:solidFill>
                <a:srgbClr val="000000"/>
              </a:solidFill>
              <a:cs typeface="Arial" charset="0"/>
            </a:endParaRPr>
          </a:p>
          <a:p>
            <a:pPr marL="0" indent="0" algn="just" eaLnBrk="1" hangingPunct="1">
              <a:spcBef>
                <a:spcPct val="50000"/>
              </a:spcBef>
              <a:buFontTx/>
              <a:buNone/>
              <a:defRPr/>
            </a:pPr>
            <a:r>
              <a:rPr lang="de-DE" sz="1800" dirty="0">
                <a:solidFill>
                  <a:srgbClr val="000000"/>
                </a:solidFill>
                <a:cs typeface="Arial" charset="0"/>
              </a:rPr>
              <a:t>Blaulicht darf nur von den damit ordnungsgemäß ausgerüsteten Fahrzeugen verwendet werden!</a:t>
            </a:r>
          </a:p>
        </p:txBody>
      </p:sp>
      <p:sp>
        <p:nvSpPr>
          <p:cNvPr id="86019"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t>V – </a:t>
            </a:r>
            <a:r>
              <a:rPr lang="de-DE" sz="2000" b="1">
                <a:solidFill>
                  <a:srgbClr val="000000"/>
                </a:solidFill>
                <a:cs typeface="Arial" charset="0"/>
              </a:rPr>
              <a:t>Blaues Blinklicht (§ 38 Abs. 2 StVO):</a:t>
            </a:r>
            <a:endParaRPr lang="de-DE" sz="20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Grafik 23"/>
          <p:cNvPicPr>
            <a:picLocks noChangeAspect="1"/>
          </p:cNvPicPr>
          <p:nvPr/>
        </p:nvPicPr>
        <p:blipFill>
          <a:blip r:embed="rId2"/>
          <a:srcRect/>
          <a:stretch>
            <a:fillRect/>
          </a:stretch>
        </p:blipFill>
        <p:spPr bwMode="auto">
          <a:xfrm>
            <a:off x="2663825" y="3244850"/>
            <a:ext cx="4603750" cy="2592388"/>
          </a:xfrm>
          <a:prstGeom prst="rect">
            <a:avLst/>
          </a:prstGeom>
          <a:noFill/>
          <a:ln w="9525">
            <a:noFill/>
            <a:miter lim="800000"/>
            <a:headEnd/>
            <a:tailEnd/>
          </a:ln>
        </p:spPr>
      </p:pic>
      <p:sp>
        <p:nvSpPr>
          <p:cNvPr id="21506"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21507"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b="1">
                <a:cs typeface="Arial" charset="0"/>
              </a:rPr>
              <a:t>I- Rechtliche Grundlagen:</a:t>
            </a:r>
            <a:endParaRPr lang="de-DE" sz="2000"/>
          </a:p>
        </p:txBody>
      </p:sp>
      <p:cxnSp>
        <p:nvCxnSpPr>
          <p:cNvPr id="21508" name="Gerade Verbindung 66"/>
          <p:cNvCxnSpPr>
            <a:cxnSpLocks noChangeShapeType="1"/>
          </p:cNvCxnSpPr>
          <p:nvPr/>
        </p:nvCxnSpPr>
        <p:spPr bwMode="auto">
          <a:xfrm>
            <a:off x="1398588" y="5905500"/>
            <a:ext cx="7134225" cy="0"/>
          </a:xfrm>
          <a:prstGeom prst="line">
            <a:avLst/>
          </a:prstGeom>
          <a:noFill/>
          <a:ln w="19050" algn="ctr">
            <a:solidFill>
              <a:schemeClr val="tx1"/>
            </a:solidFill>
            <a:round/>
            <a:headEnd/>
            <a:tailEnd/>
          </a:ln>
        </p:spPr>
      </p:cxnSp>
      <p:sp>
        <p:nvSpPr>
          <p:cNvPr id="21509" name="Textfeld 38"/>
          <p:cNvSpPr txBox="1">
            <a:spLocks noChangeArrowheads="1"/>
          </p:cNvSpPr>
          <p:nvPr/>
        </p:nvSpPr>
        <p:spPr bwMode="auto">
          <a:xfrm>
            <a:off x="1116013" y="3429000"/>
            <a:ext cx="7559675" cy="369888"/>
          </a:xfrm>
          <a:prstGeom prst="rect">
            <a:avLst/>
          </a:prstGeom>
          <a:noFill/>
          <a:ln w="9525">
            <a:noFill/>
            <a:miter lim="800000"/>
            <a:headEnd/>
            <a:tailEnd/>
          </a:ln>
        </p:spPr>
        <p:txBody>
          <a:bodyPr>
            <a:spAutoFit/>
          </a:bodyPr>
          <a:lstStyle/>
          <a:p>
            <a:pPr algn="ctr" eaLnBrk="0" hangingPunct="0"/>
            <a:r>
              <a:rPr lang="de-DE" sz="1800"/>
              <a:t>Zulässige Gesamtmasse vom Einweisungsfahrzeug ist 3,5t bis 7,5t</a:t>
            </a:r>
          </a:p>
        </p:txBody>
      </p:sp>
      <p:sp>
        <p:nvSpPr>
          <p:cNvPr id="21510" name="Textfeld 2"/>
          <p:cNvSpPr txBox="1">
            <a:spLocks noChangeArrowheads="1"/>
          </p:cNvSpPr>
          <p:nvPr/>
        </p:nvSpPr>
        <p:spPr bwMode="auto">
          <a:xfrm>
            <a:off x="1116013" y="1557338"/>
            <a:ext cx="7807325" cy="368300"/>
          </a:xfrm>
          <a:prstGeom prst="rect">
            <a:avLst/>
          </a:prstGeom>
          <a:noFill/>
          <a:ln w="9525">
            <a:noFill/>
            <a:miter lim="800000"/>
            <a:headEnd/>
            <a:tailEnd/>
          </a:ln>
        </p:spPr>
        <p:txBody>
          <a:bodyPr>
            <a:spAutoFit/>
          </a:bodyPr>
          <a:lstStyle/>
          <a:p>
            <a:pPr eaLnBrk="0" hangingPunct="0"/>
            <a:r>
              <a:rPr lang="de-DE" sz="1800"/>
              <a:t>Anforderung an das Einweisungsfahrzeug/Prüfungsfahrzeug</a:t>
            </a:r>
          </a:p>
        </p:txBody>
      </p:sp>
      <p:pic>
        <p:nvPicPr>
          <p:cNvPr id="21511" name="Grafik 10"/>
          <p:cNvPicPr>
            <a:picLocks noChangeAspect="1"/>
          </p:cNvPicPr>
          <p:nvPr/>
        </p:nvPicPr>
        <p:blipFill>
          <a:blip r:embed="rId3"/>
          <a:srcRect/>
          <a:stretch>
            <a:fillRect/>
          </a:stretch>
        </p:blipFill>
        <p:spPr bwMode="auto">
          <a:xfrm>
            <a:off x="3384550" y="2003425"/>
            <a:ext cx="2843213" cy="1443038"/>
          </a:xfrm>
          <a:prstGeom prst="rect">
            <a:avLst/>
          </a:prstGeom>
          <a:noFill/>
          <a:ln w="9525">
            <a:noFill/>
            <a:miter lim="800000"/>
            <a:headEnd/>
            <a:tailEnd/>
          </a:ln>
        </p:spPr>
      </p:pic>
      <p:sp>
        <p:nvSpPr>
          <p:cNvPr id="21512" name="Textfeld 5"/>
          <p:cNvSpPr txBox="1">
            <a:spLocks noChangeArrowheads="1"/>
          </p:cNvSpPr>
          <p:nvPr/>
        </p:nvSpPr>
        <p:spPr bwMode="auto">
          <a:xfrm>
            <a:off x="3322638" y="3059113"/>
            <a:ext cx="2874962" cy="369887"/>
          </a:xfrm>
          <a:prstGeom prst="rect">
            <a:avLst/>
          </a:prstGeom>
          <a:noFill/>
          <a:ln w="9525">
            <a:noFill/>
            <a:miter lim="800000"/>
            <a:headEnd/>
            <a:tailEnd/>
          </a:ln>
        </p:spPr>
        <p:txBody>
          <a:bodyPr>
            <a:spAutoFit/>
          </a:bodyPr>
          <a:lstStyle/>
          <a:p>
            <a:pPr algn="ctr" eaLnBrk="0" hangingPunct="0"/>
            <a:r>
              <a:rPr lang="de-DE" sz="1800"/>
              <a:t>5m</a:t>
            </a:r>
          </a:p>
        </p:txBody>
      </p:sp>
      <p:cxnSp>
        <p:nvCxnSpPr>
          <p:cNvPr id="21513" name="Gerade Verbindung mit Pfeil 7"/>
          <p:cNvCxnSpPr>
            <a:cxnSpLocks noChangeShapeType="1"/>
          </p:cNvCxnSpPr>
          <p:nvPr/>
        </p:nvCxnSpPr>
        <p:spPr bwMode="auto">
          <a:xfrm>
            <a:off x="3276600" y="3357563"/>
            <a:ext cx="2874963" cy="0"/>
          </a:xfrm>
          <a:prstGeom prst="straightConnector1">
            <a:avLst/>
          </a:prstGeom>
          <a:noFill/>
          <a:ln w="15875" algn="ctr">
            <a:solidFill>
              <a:schemeClr val="tx1"/>
            </a:solidFill>
            <a:round/>
            <a:headEnd type="arrow" w="med" len="med"/>
            <a:tailEnd type="arrow" w="med" len="med"/>
          </a:ln>
        </p:spPr>
      </p:cxnSp>
      <p:cxnSp>
        <p:nvCxnSpPr>
          <p:cNvPr id="21514" name="Gerade Verbindung mit Pfeil 18"/>
          <p:cNvCxnSpPr>
            <a:cxnSpLocks noChangeShapeType="1"/>
          </p:cNvCxnSpPr>
          <p:nvPr/>
        </p:nvCxnSpPr>
        <p:spPr bwMode="auto">
          <a:xfrm>
            <a:off x="3384550" y="2105025"/>
            <a:ext cx="0" cy="863600"/>
          </a:xfrm>
          <a:prstGeom prst="straightConnector1">
            <a:avLst/>
          </a:prstGeom>
          <a:noFill/>
          <a:ln w="15875" algn="ctr">
            <a:solidFill>
              <a:schemeClr val="tx1"/>
            </a:solidFill>
            <a:round/>
            <a:headEnd type="arrow" w="med" len="med"/>
            <a:tailEnd type="arrow" w="med" len="med"/>
          </a:ln>
        </p:spPr>
      </p:cxnSp>
      <p:sp>
        <p:nvSpPr>
          <p:cNvPr id="21515" name="Textfeld 22"/>
          <p:cNvSpPr txBox="1">
            <a:spLocks noChangeArrowheads="1"/>
          </p:cNvSpPr>
          <p:nvPr/>
        </p:nvSpPr>
        <p:spPr bwMode="auto">
          <a:xfrm>
            <a:off x="1312863" y="2074863"/>
            <a:ext cx="2122487" cy="923925"/>
          </a:xfrm>
          <a:prstGeom prst="rect">
            <a:avLst/>
          </a:prstGeom>
          <a:noFill/>
          <a:ln w="9525">
            <a:noFill/>
            <a:miter lim="800000"/>
            <a:headEnd/>
            <a:tailEnd/>
          </a:ln>
        </p:spPr>
        <p:txBody>
          <a:bodyPr>
            <a:spAutoFit/>
          </a:bodyPr>
          <a:lstStyle/>
          <a:p>
            <a:pPr eaLnBrk="0" hangingPunct="0"/>
            <a:r>
              <a:rPr lang="de-DE" sz="1800"/>
              <a:t>Aufbau Höhe und Breite min. wie Führerhaus</a:t>
            </a:r>
          </a:p>
        </p:txBody>
      </p:sp>
      <p:sp>
        <p:nvSpPr>
          <p:cNvPr id="21516" name="Textfeld 24"/>
          <p:cNvSpPr txBox="1">
            <a:spLocks noChangeArrowheads="1"/>
          </p:cNvSpPr>
          <p:nvPr/>
        </p:nvSpPr>
        <p:spPr bwMode="auto">
          <a:xfrm>
            <a:off x="1187450" y="4859338"/>
            <a:ext cx="7561263" cy="369887"/>
          </a:xfrm>
          <a:prstGeom prst="rect">
            <a:avLst/>
          </a:prstGeom>
          <a:noFill/>
          <a:ln w="9525">
            <a:noFill/>
            <a:miter lim="800000"/>
            <a:headEnd/>
            <a:tailEnd/>
          </a:ln>
        </p:spPr>
        <p:txBody>
          <a:bodyPr>
            <a:spAutoFit/>
          </a:bodyPr>
          <a:lstStyle/>
          <a:p>
            <a:pPr algn="ctr" eaLnBrk="0" hangingPunct="0"/>
            <a:r>
              <a:rPr lang="de-DE" sz="1800"/>
              <a:t>Zulässige Gesamtmasse vom Einweisungsfahrzeug ist 4,75t bis 7,5t</a:t>
            </a:r>
          </a:p>
        </p:txBody>
      </p:sp>
      <p:sp>
        <p:nvSpPr>
          <p:cNvPr id="21517" name="Textfeld 13"/>
          <p:cNvSpPr txBox="1">
            <a:spLocks noChangeArrowheads="1"/>
          </p:cNvSpPr>
          <p:nvPr/>
        </p:nvSpPr>
        <p:spPr bwMode="auto">
          <a:xfrm>
            <a:off x="1312863" y="5526088"/>
            <a:ext cx="7561262" cy="369887"/>
          </a:xfrm>
          <a:prstGeom prst="rect">
            <a:avLst/>
          </a:prstGeom>
          <a:noFill/>
          <a:ln w="9525">
            <a:noFill/>
            <a:miter lim="800000"/>
            <a:headEnd/>
            <a:tailEnd/>
          </a:ln>
        </p:spPr>
        <p:txBody>
          <a:bodyPr>
            <a:spAutoFit/>
          </a:bodyPr>
          <a:lstStyle/>
          <a:p>
            <a:pPr algn="ctr" eaLnBrk="0" hangingPunct="0"/>
            <a:r>
              <a:rPr lang="de-DE" sz="1800"/>
              <a:t>bauartbedingte Höchstgeschwindigkeit min. 80 km/h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87042" name="Rectangle 3"/>
          <p:cNvSpPr>
            <a:spLocks noGrp="1" noChangeArrowheads="1"/>
          </p:cNvSpPr>
          <p:nvPr>
            <p:ph type="body" idx="1"/>
          </p:nvPr>
        </p:nvSpPr>
        <p:spPr>
          <a:xfrm>
            <a:off x="1042988" y="1773238"/>
            <a:ext cx="7772400" cy="4176712"/>
          </a:xfrm>
        </p:spPr>
        <p:txBody>
          <a:bodyPr/>
          <a:lstStyle/>
          <a:p>
            <a:pPr marL="0" indent="0" algn="ctr" eaLnBrk="1" hangingPunct="1">
              <a:buFontTx/>
              <a:buNone/>
            </a:pPr>
            <a:r>
              <a:rPr lang="de-DE" sz="5000" b="1" smtClean="0"/>
              <a:t>Herzlichen Dank</a:t>
            </a:r>
          </a:p>
          <a:p>
            <a:pPr marL="0" indent="0" algn="ctr" eaLnBrk="1" hangingPunct="1">
              <a:buFontTx/>
              <a:buNone/>
            </a:pPr>
            <a:r>
              <a:rPr lang="de-DE" sz="5000" b="1" smtClean="0"/>
              <a:t>für Ihre Aufmerksamkeit.</a:t>
            </a:r>
          </a:p>
          <a:p>
            <a:pPr marL="0" indent="0" eaLnBrk="1" hangingPunct="1">
              <a:buFontTx/>
              <a:buNone/>
            </a:pPr>
            <a:endParaRPr lang="de-DE" sz="5000" b="1" smtClean="0"/>
          </a:p>
          <a:p>
            <a:pPr marL="0" indent="0" eaLnBrk="1" hangingPunct="1">
              <a:spcBef>
                <a:spcPct val="0"/>
              </a:spcBef>
              <a:buFontTx/>
              <a:buNone/>
            </a:pPr>
            <a:endParaRPr lang="de-DE" sz="1400" smtClean="0">
              <a:solidFill>
                <a:srgbClr val="000000"/>
              </a:solidFill>
              <a:cs typeface="Arial" charset="0"/>
            </a:endParaRPr>
          </a:p>
          <a:p>
            <a:pPr marL="0" indent="0" eaLnBrk="1" hangingPunct="1">
              <a:spcBef>
                <a:spcPct val="0"/>
              </a:spcBef>
              <a:buFontTx/>
              <a:buNone/>
            </a:pPr>
            <a:endParaRPr lang="de-DE" sz="1400" smtClean="0">
              <a:solidFill>
                <a:srgbClr val="000000"/>
              </a:solidFill>
              <a:cs typeface="Arial" charset="0"/>
            </a:endParaRPr>
          </a:p>
          <a:p>
            <a:pPr marL="0" indent="0" eaLnBrk="1" hangingPunct="1">
              <a:spcBef>
                <a:spcPct val="0"/>
              </a:spcBef>
              <a:buFontTx/>
              <a:buNone/>
            </a:pPr>
            <a:endParaRPr lang="de-DE" sz="1400" smtClean="0">
              <a:solidFill>
                <a:srgbClr val="000000"/>
              </a:solidFill>
              <a:cs typeface="Arial" charset="0"/>
            </a:endParaRPr>
          </a:p>
          <a:p>
            <a:pPr marL="0" indent="0" eaLnBrk="1" hangingPunct="1">
              <a:spcBef>
                <a:spcPct val="0"/>
              </a:spcBef>
              <a:buFontTx/>
              <a:buNone/>
            </a:pPr>
            <a:endParaRPr lang="de-DE" sz="1400" smtClean="0">
              <a:solidFill>
                <a:srgbClr val="000000"/>
              </a:solidFill>
              <a:cs typeface="Arial" charset="0"/>
            </a:endParaRPr>
          </a:p>
          <a:p>
            <a:pPr marL="0" indent="0" eaLnBrk="1" hangingPunct="1">
              <a:spcBef>
                <a:spcPct val="0"/>
              </a:spcBef>
              <a:buFontTx/>
              <a:buNone/>
            </a:pPr>
            <a:r>
              <a:rPr lang="de-DE" sz="1400" smtClean="0">
                <a:solidFill>
                  <a:srgbClr val="000000"/>
                </a:solidFill>
                <a:cs typeface="Arial" charset="0"/>
              </a:rPr>
              <a:t>DRK Landesverband Rheinland-Pfalz</a:t>
            </a:r>
          </a:p>
          <a:p>
            <a:pPr marL="0" indent="0" eaLnBrk="1" hangingPunct="1">
              <a:spcBef>
                <a:spcPct val="0"/>
              </a:spcBef>
              <a:buFontTx/>
              <a:buNone/>
            </a:pPr>
            <a:r>
              <a:rPr lang="de-DE" sz="1400" smtClean="0">
                <a:solidFill>
                  <a:srgbClr val="000000"/>
                </a:solidFill>
                <a:cs typeface="Arial" charset="0"/>
              </a:rPr>
              <a:t>Simon Reif, Fabian Knospe </a:t>
            </a:r>
          </a:p>
          <a:p>
            <a:pPr marL="0" indent="0" eaLnBrk="1" hangingPunct="1">
              <a:spcBef>
                <a:spcPct val="0"/>
              </a:spcBef>
              <a:buFontTx/>
              <a:buNone/>
            </a:pPr>
            <a:r>
              <a:rPr lang="de-DE" sz="1400" smtClean="0">
                <a:solidFill>
                  <a:srgbClr val="000000"/>
                </a:solidFill>
                <a:cs typeface="Arial" charset="0"/>
              </a:rPr>
              <a:t>Stand: 04/2013</a:t>
            </a:r>
          </a:p>
          <a:p>
            <a:pPr marL="0" indent="0" eaLnBrk="1" hangingPunct="1">
              <a:buFontTx/>
              <a:buNone/>
            </a:pPr>
            <a:endParaRPr lang="de-DE" sz="5000" b="1" smtClean="0"/>
          </a:p>
          <a:p>
            <a:pPr marL="0" indent="0" eaLnBrk="1" hangingPunct="1"/>
            <a:endParaRPr lang="de-DE" sz="5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22530"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spcBef>
                <a:spcPct val="50000"/>
              </a:spcBef>
            </a:pPr>
            <a:r>
              <a:rPr lang="de-DE" sz="2000" b="1">
                <a:cs typeface="Arial" charset="0"/>
              </a:rPr>
              <a:t>I- Rechtliche Grundlagen:</a:t>
            </a:r>
            <a:endParaRPr lang="de-DE" sz="2000"/>
          </a:p>
        </p:txBody>
      </p:sp>
      <p:cxnSp>
        <p:nvCxnSpPr>
          <p:cNvPr id="22531" name="Gerade Verbindung 66"/>
          <p:cNvCxnSpPr>
            <a:cxnSpLocks noChangeShapeType="1"/>
          </p:cNvCxnSpPr>
          <p:nvPr/>
        </p:nvCxnSpPr>
        <p:spPr bwMode="auto">
          <a:xfrm>
            <a:off x="1398588" y="5905500"/>
            <a:ext cx="7134225" cy="0"/>
          </a:xfrm>
          <a:prstGeom prst="line">
            <a:avLst/>
          </a:prstGeom>
          <a:noFill/>
          <a:ln w="19050" algn="ctr">
            <a:solidFill>
              <a:schemeClr val="tx1"/>
            </a:solidFill>
            <a:round/>
            <a:headEnd/>
            <a:tailEnd/>
          </a:ln>
        </p:spPr>
      </p:cxnSp>
      <p:sp>
        <p:nvSpPr>
          <p:cNvPr id="22532" name="Textfeld 2"/>
          <p:cNvSpPr txBox="1">
            <a:spLocks noChangeArrowheads="1"/>
          </p:cNvSpPr>
          <p:nvPr/>
        </p:nvSpPr>
        <p:spPr bwMode="auto">
          <a:xfrm>
            <a:off x="1116013" y="1557338"/>
            <a:ext cx="7807325" cy="922337"/>
          </a:xfrm>
          <a:prstGeom prst="rect">
            <a:avLst/>
          </a:prstGeom>
          <a:noFill/>
          <a:ln w="9525">
            <a:noFill/>
            <a:miter lim="800000"/>
            <a:headEnd/>
            <a:tailEnd/>
          </a:ln>
        </p:spPr>
        <p:txBody>
          <a:bodyPr>
            <a:spAutoFit/>
          </a:bodyPr>
          <a:lstStyle/>
          <a:p>
            <a:pPr eaLnBrk="0" hangingPunct="0"/>
            <a:r>
              <a:rPr lang="de-DE" sz="1800"/>
              <a:t>Kennzeichnung</a:t>
            </a:r>
          </a:p>
          <a:p>
            <a:pPr eaLnBrk="0" hangingPunct="0"/>
            <a:r>
              <a:rPr lang="de-DE" sz="1800"/>
              <a:t>Es wird empfohlen ein Schild mit der Aufschrift „Übungsfahrt“ vorne und hinten am LKW anzubringen.</a:t>
            </a:r>
            <a:endParaRPr lang="de-DE" sz="2000"/>
          </a:p>
        </p:txBody>
      </p:sp>
      <p:grpSp>
        <p:nvGrpSpPr>
          <p:cNvPr id="22533" name="Gruppieren 4"/>
          <p:cNvGrpSpPr>
            <a:grpSpLocks/>
          </p:cNvGrpSpPr>
          <p:nvPr/>
        </p:nvGrpSpPr>
        <p:grpSpPr bwMode="auto">
          <a:xfrm>
            <a:off x="1819275" y="2787650"/>
            <a:ext cx="5940425" cy="2339975"/>
            <a:chOff x="2123728" y="3064896"/>
            <a:chExt cx="5940000" cy="2340000"/>
          </a:xfrm>
        </p:grpSpPr>
        <p:sp>
          <p:nvSpPr>
            <p:cNvPr id="22535" name="Abgerundetes Rechteck 1"/>
            <p:cNvSpPr>
              <a:spLocks noChangeArrowheads="1"/>
            </p:cNvSpPr>
            <p:nvPr/>
          </p:nvSpPr>
          <p:spPr bwMode="auto">
            <a:xfrm>
              <a:off x="2123728" y="3064896"/>
              <a:ext cx="5940000" cy="2340000"/>
            </a:xfrm>
            <a:prstGeom prst="roundRect">
              <a:avLst>
                <a:gd name="adj" fmla="val 16667"/>
              </a:avLst>
            </a:prstGeom>
            <a:solidFill>
              <a:schemeClr val="bg1"/>
            </a:solidFill>
            <a:ln w="9525" algn="ctr">
              <a:solidFill>
                <a:schemeClr val="tx1"/>
              </a:solidFill>
              <a:round/>
              <a:headEnd/>
              <a:tailEnd/>
            </a:ln>
          </p:spPr>
          <p:txBody>
            <a:bodyPr/>
            <a:lstStyle/>
            <a:p>
              <a:pPr eaLnBrk="0" hangingPunct="0"/>
              <a:endParaRPr lang="de-DE"/>
            </a:p>
          </p:txBody>
        </p:sp>
        <p:sp>
          <p:nvSpPr>
            <p:cNvPr id="22536" name="Abgerundetes Rechteck 3"/>
            <p:cNvSpPr>
              <a:spLocks noChangeArrowheads="1"/>
            </p:cNvSpPr>
            <p:nvPr/>
          </p:nvSpPr>
          <p:spPr bwMode="auto">
            <a:xfrm>
              <a:off x="2179903" y="3121071"/>
              <a:ext cx="5832000" cy="2232000"/>
            </a:xfrm>
            <a:prstGeom prst="roundRect">
              <a:avLst>
                <a:gd name="adj" fmla="val 16667"/>
              </a:avLst>
            </a:prstGeom>
            <a:solidFill>
              <a:srgbClr val="FF0000"/>
            </a:solidFill>
            <a:ln w="9525" algn="ctr">
              <a:solidFill>
                <a:schemeClr val="tx1"/>
              </a:solidFill>
              <a:round/>
              <a:headEnd/>
              <a:tailEnd/>
            </a:ln>
          </p:spPr>
          <p:txBody>
            <a:bodyPr/>
            <a:lstStyle/>
            <a:p>
              <a:pPr eaLnBrk="0" hangingPunct="0"/>
              <a:endParaRPr lang="de-DE"/>
            </a:p>
          </p:txBody>
        </p:sp>
        <p:sp>
          <p:nvSpPr>
            <p:cNvPr id="22537" name="Abgerundetes Rechteck 15"/>
            <p:cNvSpPr>
              <a:spLocks noChangeArrowheads="1"/>
            </p:cNvSpPr>
            <p:nvPr/>
          </p:nvSpPr>
          <p:spPr bwMode="auto">
            <a:xfrm>
              <a:off x="2219724" y="3164020"/>
              <a:ext cx="5756748" cy="2150836"/>
            </a:xfrm>
            <a:prstGeom prst="roundRect">
              <a:avLst>
                <a:gd name="adj" fmla="val 16667"/>
              </a:avLst>
            </a:prstGeom>
            <a:solidFill>
              <a:schemeClr val="bg1"/>
            </a:solidFill>
            <a:ln w="9525" algn="ctr">
              <a:solidFill>
                <a:schemeClr val="tx1"/>
              </a:solidFill>
              <a:round/>
              <a:headEnd/>
              <a:tailEnd/>
            </a:ln>
          </p:spPr>
          <p:txBody>
            <a:bodyPr/>
            <a:lstStyle/>
            <a:p>
              <a:pPr eaLnBrk="0" hangingPunct="0"/>
              <a:endParaRPr lang="de-DE"/>
            </a:p>
          </p:txBody>
        </p:sp>
        <p:sp>
          <p:nvSpPr>
            <p:cNvPr id="22538" name="Textfeld 6"/>
            <p:cNvSpPr txBox="1">
              <a:spLocks noChangeArrowheads="1"/>
            </p:cNvSpPr>
            <p:nvPr/>
          </p:nvSpPr>
          <p:spPr bwMode="auto">
            <a:xfrm>
              <a:off x="2339752" y="3634731"/>
              <a:ext cx="5544616" cy="1200329"/>
            </a:xfrm>
            <a:prstGeom prst="rect">
              <a:avLst/>
            </a:prstGeom>
            <a:noFill/>
            <a:ln w="9525">
              <a:noFill/>
              <a:miter lim="800000"/>
              <a:headEnd/>
              <a:tailEnd/>
            </a:ln>
          </p:spPr>
          <p:txBody>
            <a:bodyPr>
              <a:spAutoFit/>
            </a:bodyPr>
            <a:lstStyle/>
            <a:p>
              <a:pPr algn="ctr" eaLnBrk="0" hangingPunct="0"/>
              <a:r>
                <a:rPr lang="de-DE" sz="7200">
                  <a:solidFill>
                    <a:srgbClr val="FF0000"/>
                  </a:solidFill>
                </a:rPr>
                <a:t>Übungsfahrt</a:t>
              </a:r>
            </a:p>
          </p:txBody>
        </p:sp>
      </p:grpSp>
      <p:sp>
        <p:nvSpPr>
          <p:cNvPr id="22534" name="Textfeld 10"/>
          <p:cNvSpPr txBox="1">
            <a:spLocks noChangeArrowheads="1"/>
          </p:cNvSpPr>
          <p:nvPr/>
        </p:nvSpPr>
        <p:spPr bwMode="auto">
          <a:xfrm>
            <a:off x="1189038" y="5229225"/>
            <a:ext cx="7808912" cy="400050"/>
          </a:xfrm>
          <a:prstGeom prst="rect">
            <a:avLst/>
          </a:prstGeom>
          <a:noFill/>
          <a:ln w="9525">
            <a:noFill/>
            <a:miter lim="800000"/>
            <a:headEnd/>
            <a:tailEnd/>
          </a:ln>
        </p:spPr>
        <p:txBody>
          <a:bodyPr>
            <a:spAutoFit/>
          </a:bodyPr>
          <a:lstStyle/>
          <a:p>
            <a:pPr eaLnBrk="0" hangingPunct="0"/>
            <a:r>
              <a:rPr lang="de-DE" sz="2000"/>
              <a:t>Das Aussehen der Kennzeichnung ist gesetzlich festgelegt.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990600" y="28575"/>
            <a:ext cx="7772400" cy="914400"/>
          </a:xfrm>
        </p:spPr>
        <p:txBody>
          <a:bodyPr/>
          <a:lstStyle/>
          <a:p>
            <a:pPr algn="l" eaLnBrk="1" hangingPunct="1"/>
            <a:r>
              <a:rPr lang="de-DE" sz="2400" b="1" smtClean="0">
                <a:cs typeface="Arial" charset="0"/>
              </a:rPr>
              <a:t>Fahrerlaubnis-Ergänzungsschulung</a:t>
            </a:r>
            <a:endParaRPr lang="de-DE" sz="2400" smtClean="0"/>
          </a:p>
        </p:txBody>
      </p:sp>
      <p:sp>
        <p:nvSpPr>
          <p:cNvPr id="23554" name="Rectangle 3"/>
          <p:cNvSpPr>
            <a:spLocks noGrp="1" noChangeArrowheads="1"/>
          </p:cNvSpPr>
          <p:nvPr>
            <p:ph type="body" idx="1"/>
          </p:nvPr>
        </p:nvSpPr>
        <p:spPr>
          <a:xfrm>
            <a:off x="1042988" y="1844675"/>
            <a:ext cx="7772400" cy="3744913"/>
          </a:xfrm>
        </p:spPr>
        <p:txBody>
          <a:bodyPr/>
          <a:lstStyle/>
          <a:p>
            <a:pPr marL="0" indent="0" eaLnBrk="1" hangingPunct="1">
              <a:buFontTx/>
              <a:buNone/>
            </a:pPr>
            <a:r>
              <a:rPr lang="de-DE" sz="1800" smtClean="0">
                <a:cs typeface="Arial" charset="0"/>
              </a:rPr>
              <a:t>Praktische Einweisung in Rheinland-Pfalz:</a:t>
            </a:r>
          </a:p>
          <a:p>
            <a:pPr marL="0" indent="0" eaLnBrk="1" hangingPunct="1">
              <a:buFontTx/>
              <a:buAutoNum type="arabicPeriod"/>
            </a:pPr>
            <a:r>
              <a:rPr lang="de-DE" sz="1800" smtClean="0">
                <a:cs typeface="Arial" charset="0"/>
              </a:rPr>
              <a:t>Fahren nach rechts rückwärts unter Ausnutzung einer Einmündung o.ä.</a:t>
            </a:r>
          </a:p>
          <a:p>
            <a:pPr marL="0" indent="0" eaLnBrk="1" hangingPunct="1">
              <a:buFontTx/>
              <a:buAutoNum type="arabicPeriod"/>
            </a:pPr>
            <a:r>
              <a:rPr lang="de-DE" sz="1800" smtClean="0">
                <a:cs typeface="Arial" charset="0"/>
              </a:rPr>
              <a:t>Rückwärtsfahren und Rangieren </a:t>
            </a:r>
          </a:p>
          <a:p>
            <a:pPr marL="0" indent="0" eaLnBrk="1" hangingPunct="1">
              <a:buFontTx/>
              <a:buAutoNum type="arabicPeriod"/>
            </a:pPr>
            <a:r>
              <a:rPr lang="de-DE" sz="1800" smtClean="0">
                <a:cs typeface="Arial" charset="0"/>
              </a:rPr>
              <a:t>Rückwärts Einparken</a:t>
            </a:r>
          </a:p>
          <a:p>
            <a:pPr marL="0" indent="0" eaLnBrk="1" hangingPunct="1">
              <a:buFontTx/>
              <a:buAutoNum type="arabicPeriod"/>
            </a:pPr>
            <a:endParaRPr lang="de-DE" sz="1800" smtClean="0">
              <a:cs typeface="Arial" charset="0"/>
            </a:endParaRPr>
          </a:p>
          <a:p>
            <a:pPr marL="0" indent="0" eaLnBrk="1" hangingPunct="1">
              <a:buFontTx/>
              <a:buAutoNum type="arabicPeriod"/>
            </a:pPr>
            <a:endParaRPr lang="de-DE" sz="1800" smtClean="0">
              <a:cs typeface="Arial" charset="0"/>
            </a:endParaRPr>
          </a:p>
          <a:p>
            <a:pPr marL="0" indent="0" eaLnBrk="1" hangingPunct="1">
              <a:buFontTx/>
              <a:buAutoNum type="arabicPeriod"/>
            </a:pPr>
            <a:endParaRPr lang="de-DE" sz="1800" smtClean="0">
              <a:cs typeface="Arial" charset="0"/>
            </a:endParaRPr>
          </a:p>
          <a:p>
            <a:pPr marL="0" indent="0" eaLnBrk="1" hangingPunct="1">
              <a:buFontTx/>
              <a:buNone/>
            </a:pPr>
            <a:endParaRPr lang="de-DE" sz="1800" smtClean="0">
              <a:cs typeface="Arial" charset="0"/>
            </a:endParaRPr>
          </a:p>
          <a:p>
            <a:pPr marL="0" indent="0" eaLnBrk="1" hangingPunct="1">
              <a:buFontTx/>
              <a:buNone/>
            </a:pPr>
            <a:r>
              <a:rPr lang="de-DE" sz="1800" smtClean="0">
                <a:cs typeface="Arial" charset="0"/>
              </a:rPr>
              <a:t>Die Praktische Prüfung von 60 min (Fahrzeit 45min) setzt sich zusammen aus Punkt 1. </a:t>
            </a:r>
            <a:r>
              <a:rPr lang="de-DE" sz="1800" b="1" smtClean="0">
                <a:cs typeface="Arial" charset="0"/>
              </a:rPr>
              <a:t>und</a:t>
            </a:r>
            <a:r>
              <a:rPr lang="de-DE" sz="1800" smtClean="0">
                <a:cs typeface="Arial" charset="0"/>
              </a:rPr>
              <a:t> Punkt 2. </a:t>
            </a:r>
            <a:r>
              <a:rPr lang="de-DE" sz="1800" b="1" smtClean="0">
                <a:cs typeface="Arial" charset="0"/>
              </a:rPr>
              <a:t>oder</a:t>
            </a:r>
            <a:r>
              <a:rPr lang="de-DE" sz="1800" smtClean="0">
                <a:cs typeface="Arial" charset="0"/>
              </a:rPr>
              <a:t> Punkt 3.</a:t>
            </a:r>
          </a:p>
        </p:txBody>
      </p:sp>
      <p:sp>
        <p:nvSpPr>
          <p:cNvPr id="23555" name="Text Box 4"/>
          <p:cNvSpPr txBox="1">
            <a:spLocks noChangeArrowheads="1"/>
          </p:cNvSpPr>
          <p:nvPr/>
        </p:nvSpPr>
        <p:spPr bwMode="auto">
          <a:xfrm>
            <a:off x="1042988" y="1052513"/>
            <a:ext cx="8101012" cy="400050"/>
          </a:xfrm>
          <a:prstGeom prst="rect">
            <a:avLst/>
          </a:prstGeom>
          <a:solidFill>
            <a:srgbClr val="FFFFCC"/>
          </a:solidFill>
          <a:ln w="9525">
            <a:noFill/>
            <a:miter lim="800000"/>
            <a:headEnd/>
            <a:tailEnd/>
          </a:ln>
        </p:spPr>
        <p:txBody>
          <a:bodyPr>
            <a:spAutoFit/>
          </a:bodyPr>
          <a:lstStyle/>
          <a:p>
            <a:pPr eaLnBrk="0" hangingPunct="0"/>
            <a:r>
              <a:rPr lang="de-DE" sz="2000" b="1">
                <a:cs typeface="Arial" charset="0"/>
              </a:rPr>
              <a:t>I – Rechtliche Grundlagen:</a:t>
            </a:r>
            <a:endParaRPr lang="de-DE" sz="2000"/>
          </a:p>
        </p:txBody>
      </p:sp>
      <p:pic>
        <p:nvPicPr>
          <p:cNvPr id="23556" name="Grafik 1"/>
          <p:cNvPicPr>
            <a:picLocks noChangeAspect="1"/>
          </p:cNvPicPr>
          <p:nvPr/>
        </p:nvPicPr>
        <p:blipFill>
          <a:blip r:embed="rId2"/>
          <a:srcRect/>
          <a:stretch>
            <a:fillRect/>
          </a:stretch>
        </p:blipFill>
        <p:spPr bwMode="auto">
          <a:xfrm>
            <a:off x="5094288" y="2781300"/>
            <a:ext cx="3267075"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2850</Words>
  <Application>Microsoft Office PowerPoint</Application>
  <PresentationFormat>On-screen Show (4:3)</PresentationFormat>
  <Paragraphs>598</Paragraphs>
  <Slides>70</Slides>
  <Notes>1</Notes>
  <HiddenSlides>0</HiddenSlides>
  <MMClips>0</MMClips>
  <ScaleCrop>false</ScaleCrop>
  <HeadingPairs>
    <vt:vector size="8" baseType="variant">
      <vt:variant>
        <vt:lpstr>Verwendete Schriftarten</vt:lpstr>
      </vt:variant>
      <vt:variant>
        <vt:i4>6</vt:i4>
      </vt:variant>
      <vt:variant>
        <vt:lpstr>Entwurfsvorlage</vt:lpstr>
      </vt:variant>
      <vt:variant>
        <vt:i4>1</vt:i4>
      </vt:variant>
      <vt:variant>
        <vt:lpstr>Eingebettete OLE-Server</vt:lpstr>
      </vt:variant>
      <vt:variant>
        <vt:i4>1</vt:i4>
      </vt:variant>
      <vt:variant>
        <vt:lpstr>Folientitel</vt:lpstr>
      </vt:variant>
      <vt:variant>
        <vt:i4>70</vt:i4>
      </vt:variant>
    </vt:vector>
  </HeadingPairs>
  <TitlesOfParts>
    <vt:vector size="78" baseType="lpstr">
      <vt:lpstr>Arial</vt:lpstr>
      <vt:lpstr>ＭＳ Ｐゴシック</vt:lpstr>
      <vt:lpstr>Calibri</vt:lpstr>
      <vt:lpstr>Symbol</vt:lpstr>
      <vt:lpstr>Times</vt:lpstr>
      <vt:lpstr>Wingdings</vt:lpstr>
      <vt:lpstr>Leere Präsentation</vt:lpstr>
      <vt:lpstr>Dokument</vt:lpstr>
      <vt:lpstr>Rahmenempfehlung: Führerscheinerweiterung </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Folie 42</vt:lpstr>
      <vt:lpstr>Folie 43</vt:lpstr>
      <vt:lpstr>Folie 44</vt:lpstr>
      <vt:lpstr>Folie 45</vt:lpstr>
      <vt:lpstr>Folie 46</vt:lpstr>
      <vt:lpstr>Folie 47</vt:lpstr>
      <vt:lpstr>Folie 48</vt:lpstr>
      <vt:lpstr>Folie 49</vt:lpstr>
      <vt:lpstr>Folie 50</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lpstr>Fahrerlaubnis-Ergänzungsschulung</vt:lpstr>
    </vt:vector>
  </TitlesOfParts>
  <Company>Bildungsinstitut des DRK-LV Rheinland-Pfalz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 Reif</dc:creator>
  <cp:lastModifiedBy>K.Hofmann</cp:lastModifiedBy>
  <cp:revision>106</cp:revision>
  <dcterms:created xsi:type="dcterms:W3CDTF">2007-08-28T06:15:26Z</dcterms:created>
  <dcterms:modified xsi:type="dcterms:W3CDTF">2013-04-08T14:49:26Z</dcterms:modified>
</cp:coreProperties>
</file>